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152"/>
  </p:notesMasterIdLst>
  <p:sldIdLst>
    <p:sldId id="329" r:id="rId2"/>
    <p:sldId id="614" r:id="rId3"/>
    <p:sldId id="449" r:id="rId4"/>
    <p:sldId id="450" r:id="rId5"/>
    <p:sldId id="451" r:id="rId6"/>
    <p:sldId id="452" r:id="rId7"/>
    <p:sldId id="453" r:id="rId8"/>
    <p:sldId id="454" r:id="rId9"/>
    <p:sldId id="455" r:id="rId10"/>
    <p:sldId id="456" r:id="rId11"/>
    <p:sldId id="612" r:id="rId12"/>
    <p:sldId id="611" r:id="rId13"/>
    <p:sldId id="457" r:id="rId14"/>
    <p:sldId id="458" r:id="rId15"/>
    <p:sldId id="459" r:id="rId16"/>
    <p:sldId id="613" r:id="rId17"/>
    <p:sldId id="460" r:id="rId18"/>
    <p:sldId id="520" r:id="rId19"/>
    <p:sldId id="521" r:id="rId20"/>
    <p:sldId id="461" r:id="rId21"/>
    <p:sldId id="462" r:id="rId22"/>
    <p:sldId id="463" r:id="rId23"/>
    <p:sldId id="464" r:id="rId24"/>
    <p:sldId id="465" r:id="rId25"/>
    <p:sldId id="466" r:id="rId26"/>
    <p:sldId id="467" r:id="rId27"/>
    <p:sldId id="468" r:id="rId28"/>
    <p:sldId id="522" r:id="rId29"/>
    <p:sldId id="523" r:id="rId30"/>
    <p:sldId id="616" r:id="rId31"/>
    <p:sldId id="621" r:id="rId32"/>
    <p:sldId id="623" r:id="rId33"/>
    <p:sldId id="624" r:id="rId34"/>
    <p:sldId id="625" r:id="rId35"/>
    <p:sldId id="626" r:id="rId36"/>
    <p:sldId id="627" r:id="rId37"/>
    <p:sldId id="628" r:id="rId38"/>
    <p:sldId id="686" r:id="rId39"/>
    <p:sldId id="629" r:id="rId40"/>
    <p:sldId id="636" r:id="rId41"/>
    <p:sldId id="617" r:id="rId42"/>
    <p:sldId id="618" r:id="rId43"/>
    <p:sldId id="619" r:id="rId44"/>
    <p:sldId id="633" r:id="rId45"/>
    <p:sldId id="634" r:id="rId46"/>
    <p:sldId id="631" r:id="rId47"/>
    <p:sldId id="635" r:id="rId48"/>
    <p:sldId id="632" r:id="rId49"/>
    <p:sldId id="685" r:id="rId50"/>
    <p:sldId id="687" r:id="rId51"/>
    <p:sldId id="688" r:id="rId52"/>
    <p:sldId id="689" r:id="rId53"/>
    <p:sldId id="691" r:id="rId54"/>
    <p:sldId id="690" r:id="rId55"/>
    <p:sldId id="637" r:id="rId56"/>
    <p:sldId id="638" r:id="rId57"/>
    <p:sldId id="639" r:id="rId58"/>
    <p:sldId id="640" r:id="rId59"/>
    <p:sldId id="641" r:id="rId60"/>
    <p:sldId id="642" r:id="rId61"/>
    <p:sldId id="643" r:id="rId62"/>
    <p:sldId id="644" r:id="rId63"/>
    <p:sldId id="645" r:id="rId64"/>
    <p:sldId id="646" r:id="rId65"/>
    <p:sldId id="647" r:id="rId66"/>
    <p:sldId id="648" r:id="rId67"/>
    <p:sldId id="649" r:id="rId68"/>
    <p:sldId id="650" r:id="rId69"/>
    <p:sldId id="651" r:id="rId70"/>
    <p:sldId id="652" r:id="rId71"/>
    <p:sldId id="653" r:id="rId72"/>
    <p:sldId id="654" r:id="rId73"/>
    <p:sldId id="655" r:id="rId74"/>
    <p:sldId id="656" r:id="rId75"/>
    <p:sldId id="657" r:id="rId76"/>
    <p:sldId id="658" r:id="rId77"/>
    <p:sldId id="659" r:id="rId78"/>
    <p:sldId id="660" r:id="rId79"/>
    <p:sldId id="661" r:id="rId80"/>
    <p:sldId id="662" r:id="rId81"/>
    <p:sldId id="663" r:id="rId82"/>
    <p:sldId id="664" r:id="rId83"/>
    <p:sldId id="665" r:id="rId84"/>
    <p:sldId id="666" r:id="rId85"/>
    <p:sldId id="667" r:id="rId86"/>
    <p:sldId id="668" r:id="rId87"/>
    <p:sldId id="669" r:id="rId88"/>
    <p:sldId id="670" r:id="rId89"/>
    <p:sldId id="671" r:id="rId90"/>
    <p:sldId id="672" r:id="rId91"/>
    <p:sldId id="673" r:id="rId92"/>
    <p:sldId id="674" r:id="rId93"/>
    <p:sldId id="675" r:id="rId94"/>
    <p:sldId id="676" r:id="rId95"/>
    <p:sldId id="677" r:id="rId96"/>
    <p:sldId id="678" r:id="rId97"/>
    <p:sldId id="679" r:id="rId98"/>
    <p:sldId id="680" r:id="rId99"/>
    <p:sldId id="681" r:id="rId100"/>
    <p:sldId id="682" r:id="rId101"/>
    <p:sldId id="683" r:id="rId102"/>
    <p:sldId id="684" r:id="rId103"/>
    <p:sldId id="469" r:id="rId104"/>
    <p:sldId id="470" r:id="rId105"/>
    <p:sldId id="524" r:id="rId106"/>
    <p:sldId id="525" r:id="rId107"/>
    <p:sldId id="526" r:id="rId108"/>
    <p:sldId id="527" r:id="rId109"/>
    <p:sldId id="474" r:id="rId110"/>
    <p:sldId id="475" r:id="rId111"/>
    <p:sldId id="528" r:id="rId112"/>
    <p:sldId id="529" r:id="rId113"/>
    <p:sldId id="530" r:id="rId114"/>
    <p:sldId id="531" r:id="rId115"/>
    <p:sldId id="532" r:id="rId116"/>
    <p:sldId id="533" r:id="rId117"/>
    <p:sldId id="534" r:id="rId118"/>
    <p:sldId id="535" r:id="rId119"/>
    <p:sldId id="536" r:id="rId120"/>
    <p:sldId id="537" r:id="rId121"/>
    <p:sldId id="538" r:id="rId122"/>
    <p:sldId id="539" r:id="rId123"/>
    <p:sldId id="540" r:id="rId124"/>
    <p:sldId id="541" r:id="rId125"/>
    <p:sldId id="542" r:id="rId126"/>
    <p:sldId id="543" r:id="rId127"/>
    <p:sldId id="544" r:id="rId128"/>
    <p:sldId id="545" r:id="rId129"/>
    <p:sldId id="546" r:id="rId130"/>
    <p:sldId id="547" r:id="rId131"/>
    <p:sldId id="548" r:id="rId132"/>
    <p:sldId id="549" r:id="rId133"/>
    <p:sldId id="550" r:id="rId134"/>
    <p:sldId id="551" r:id="rId135"/>
    <p:sldId id="552" r:id="rId136"/>
    <p:sldId id="553" r:id="rId137"/>
    <p:sldId id="554" r:id="rId138"/>
    <p:sldId id="555" r:id="rId139"/>
    <p:sldId id="556" r:id="rId140"/>
    <p:sldId id="557" r:id="rId141"/>
    <p:sldId id="558" r:id="rId142"/>
    <p:sldId id="559" r:id="rId143"/>
    <p:sldId id="560" r:id="rId144"/>
    <p:sldId id="561" r:id="rId145"/>
    <p:sldId id="562" r:id="rId146"/>
    <p:sldId id="563" r:id="rId147"/>
    <p:sldId id="564" r:id="rId148"/>
    <p:sldId id="565" r:id="rId149"/>
    <p:sldId id="566" r:id="rId150"/>
    <p:sldId id="567" r:id="rId151"/>
  </p:sldIdLst>
  <p:sldSz cx="9144000" cy="6858000" type="screen4x3"/>
  <p:notesSz cx="6858000" cy="9144000"/>
  <p:defaultTextStyle>
    <a:defPPr>
      <a:defRPr lang="zh-CN"/>
    </a:defPPr>
    <a:lvl1pPr algn="l" rtl="0" fontAlgn="base">
      <a:spcBef>
        <a:spcPct val="0"/>
      </a:spcBef>
      <a:spcAft>
        <a:spcPct val="0"/>
      </a:spcAft>
      <a:defRPr sz="2400" kern="1200">
        <a:solidFill>
          <a:srgbClr val="0000CC"/>
        </a:solidFill>
        <a:latin typeface="Arial" charset="0"/>
        <a:ea typeface="宋体" charset="-122"/>
        <a:cs typeface="+mn-cs"/>
      </a:defRPr>
    </a:lvl1pPr>
    <a:lvl2pPr marL="457200" algn="l" rtl="0" fontAlgn="base">
      <a:spcBef>
        <a:spcPct val="0"/>
      </a:spcBef>
      <a:spcAft>
        <a:spcPct val="0"/>
      </a:spcAft>
      <a:defRPr sz="2400" kern="1200">
        <a:solidFill>
          <a:srgbClr val="0000CC"/>
        </a:solidFill>
        <a:latin typeface="Arial" charset="0"/>
        <a:ea typeface="宋体" charset="-122"/>
        <a:cs typeface="+mn-cs"/>
      </a:defRPr>
    </a:lvl2pPr>
    <a:lvl3pPr marL="914400" algn="l" rtl="0" fontAlgn="base">
      <a:spcBef>
        <a:spcPct val="0"/>
      </a:spcBef>
      <a:spcAft>
        <a:spcPct val="0"/>
      </a:spcAft>
      <a:defRPr sz="2400" kern="1200">
        <a:solidFill>
          <a:srgbClr val="0000CC"/>
        </a:solidFill>
        <a:latin typeface="Arial" charset="0"/>
        <a:ea typeface="宋体" charset="-122"/>
        <a:cs typeface="+mn-cs"/>
      </a:defRPr>
    </a:lvl3pPr>
    <a:lvl4pPr marL="1371600" algn="l" rtl="0" fontAlgn="base">
      <a:spcBef>
        <a:spcPct val="0"/>
      </a:spcBef>
      <a:spcAft>
        <a:spcPct val="0"/>
      </a:spcAft>
      <a:defRPr sz="2400" kern="1200">
        <a:solidFill>
          <a:srgbClr val="0000CC"/>
        </a:solidFill>
        <a:latin typeface="Arial" charset="0"/>
        <a:ea typeface="宋体" charset="-122"/>
        <a:cs typeface="+mn-cs"/>
      </a:defRPr>
    </a:lvl4pPr>
    <a:lvl5pPr marL="1828800" algn="l" rtl="0" fontAlgn="base">
      <a:spcBef>
        <a:spcPct val="0"/>
      </a:spcBef>
      <a:spcAft>
        <a:spcPct val="0"/>
      </a:spcAft>
      <a:defRPr sz="2400" kern="1200">
        <a:solidFill>
          <a:srgbClr val="0000CC"/>
        </a:solidFill>
        <a:latin typeface="Arial" charset="0"/>
        <a:ea typeface="宋体" charset="-122"/>
        <a:cs typeface="+mn-cs"/>
      </a:defRPr>
    </a:lvl5pPr>
    <a:lvl6pPr marL="2286000" algn="l" defTabSz="914400" rtl="0" eaLnBrk="1" latinLnBrk="0" hangingPunct="1">
      <a:defRPr sz="2400" kern="1200">
        <a:solidFill>
          <a:srgbClr val="0000CC"/>
        </a:solidFill>
        <a:latin typeface="Arial" charset="0"/>
        <a:ea typeface="宋体" charset="-122"/>
        <a:cs typeface="+mn-cs"/>
      </a:defRPr>
    </a:lvl6pPr>
    <a:lvl7pPr marL="2743200" algn="l" defTabSz="914400" rtl="0" eaLnBrk="1" latinLnBrk="0" hangingPunct="1">
      <a:defRPr sz="2400" kern="1200">
        <a:solidFill>
          <a:srgbClr val="0000CC"/>
        </a:solidFill>
        <a:latin typeface="Arial" charset="0"/>
        <a:ea typeface="宋体" charset="-122"/>
        <a:cs typeface="+mn-cs"/>
      </a:defRPr>
    </a:lvl7pPr>
    <a:lvl8pPr marL="3200400" algn="l" defTabSz="914400" rtl="0" eaLnBrk="1" latinLnBrk="0" hangingPunct="1">
      <a:defRPr sz="2400" kern="1200">
        <a:solidFill>
          <a:srgbClr val="0000CC"/>
        </a:solidFill>
        <a:latin typeface="Arial" charset="0"/>
        <a:ea typeface="宋体" charset="-122"/>
        <a:cs typeface="+mn-cs"/>
      </a:defRPr>
    </a:lvl8pPr>
    <a:lvl9pPr marL="3657600" algn="l" defTabSz="914400" rtl="0" eaLnBrk="1" latinLnBrk="0" hangingPunct="1">
      <a:defRPr sz="2400" kern="1200">
        <a:solidFill>
          <a:srgbClr val="0000CC"/>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D60093"/>
    <a:srgbClr val="0000CC"/>
    <a:srgbClr val="0033CC"/>
    <a:srgbClr val="00CC99"/>
    <a:srgbClr val="3333CC"/>
    <a:srgbClr val="6666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8" d="100"/>
          <a:sy n="108" d="100"/>
        </p:scale>
        <p:origin x="1704" y="11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769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image" Target="../media/image11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image" Target="../media/image60.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8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solidFill>
                  <a:schemeClr val="tx1"/>
                </a:solidFill>
                <a:ea typeface="宋体" pitchFamily="2" charset="-122"/>
              </a:defRPr>
            </a:lvl1pPr>
          </a:lstStyle>
          <a:p>
            <a:pPr>
              <a:defRPr/>
            </a:pPr>
            <a:endParaRPr lang="en-US" altLang="zh-CN"/>
          </a:p>
        </p:txBody>
      </p:sp>
      <p:sp>
        <p:nvSpPr>
          <p:cNvPr id="808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solidFill>
                  <a:schemeClr val="tx1"/>
                </a:solidFill>
                <a:ea typeface="宋体" pitchFamily="2" charset="-122"/>
              </a:defRPr>
            </a:lvl1pPr>
          </a:lstStyle>
          <a:p>
            <a:pPr>
              <a:defRPr/>
            </a:pPr>
            <a:endParaRPr lang="en-US" altLang="zh-CN"/>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809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809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solidFill>
                  <a:schemeClr val="tx1"/>
                </a:solidFill>
                <a:ea typeface="宋体" pitchFamily="2" charset="-122"/>
              </a:defRPr>
            </a:lvl1pPr>
          </a:lstStyle>
          <a:p>
            <a:pPr>
              <a:defRPr/>
            </a:pPr>
            <a:endParaRPr lang="en-US" altLang="zh-CN"/>
          </a:p>
        </p:txBody>
      </p:sp>
      <p:sp>
        <p:nvSpPr>
          <p:cNvPr id="809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chemeClr val="tx1"/>
                </a:solidFill>
                <a:ea typeface="宋体" pitchFamily="2" charset="-122"/>
              </a:defRPr>
            </a:lvl1pPr>
          </a:lstStyle>
          <a:p>
            <a:pPr>
              <a:defRPr/>
            </a:pPr>
            <a:fld id="{1F13EC27-06B4-4F1F-AE40-6D681648E323}" type="slidenum">
              <a:rPr lang="en-US" altLang="zh-CN"/>
              <a:pPr>
                <a:defRPr/>
              </a:pPr>
              <a:t>‹#›</a:t>
            </a:fld>
            <a:endParaRPr lang="en-US" altLang="zh-CN"/>
          </a:p>
        </p:txBody>
      </p:sp>
    </p:spTree>
    <p:extLst>
      <p:ext uri="{BB962C8B-B14F-4D97-AF65-F5344CB8AC3E}">
        <p14:creationId xmlns:p14="http://schemas.microsoft.com/office/powerpoint/2010/main" val="17680365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Rot="1" noChangeAspect="1" noChangeArrowheads="1" noTextEdit="1"/>
          </p:cNvSpPr>
          <p:nvPr>
            <p:ph type="sldImg"/>
          </p:nvPr>
        </p:nvSpPr>
        <p:spPr>
          <a:ln/>
        </p:spPr>
      </p:sp>
      <p:sp>
        <p:nvSpPr>
          <p:cNvPr id="44034" name="Rectangle 3"/>
          <p:cNvSpPr>
            <a:spLocks noGrp="1" noChangeArrowheads="1"/>
          </p:cNvSpPr>
          <p:nvPr>
            <p:ph type="body" idx="1"/>
          </p:nvPr>
        </p:nvSpPr>
        <p:spPr>
          <a:xfrm>
            <a:off x="914400" y="4343400"/>
            <a:ext cx="5029200" cy="4114800"/>
          </a:xfrm>
          <a:noFill/>
          <a:ln/>
        </p:spPr>
        <p:txBody>
          <a:bodyPr/>
          <a:lstStyle/>
          <a:p>
            <a:endParaRPr lang="zh-CN" altLang="en-US" smtClean="0">
              <a:ea typeface="宋体" charset="-122"/>
            </a:endParaRPr>
          </a:p>
        </p:txBody>
      </p:sp>
    </p:spTree>
    <p:extLst>
      <p:ext uri="{BB962C8B-B14F-4D97-AF65-F5344CB8AC3E}">
        <p14:creationId xmlns:p14="http://schemas.microsoft.com/office/powerpoint/2010/main" val="3161056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1031"/>
          <p:cNvSpPr txBox="1">
            <a:spLocks noGrp="1" noChangeArrowheads="1"/>
          </p:cNvSpPr>
          <p:nvPr/>
        </p:nvSpPr>
        <p:spPr bwMode="auto">
          <a:xfrm>
            <a:off x="3886200" y="8686800"/>
            <a:ext cx="2971800" cy="457200"/>
          </a:xfrm>
          <a:prstGeom prst="rect">
            <a:avLst/>
          </a:prstGeom>
          <a:noFill/>
          <a:ln w="9525">
            <a:noFill/>
            <a:miter lim="800000"/>
            <a:headEnd/>
            <a:tailEnd/>
          </a:ln>
        </p:spPr>
        <p:txBody>
          <a:bodyPr lIns="91431" tIns="45716" rIns="91431" bIns="45716" anchor="b"/>
          <a:lstStyle/>
          <a:p>
            <a:pPr algn="r" defTabSz="990600"/>
            <a:fld id="{11D7C39B-424E-4262-85A3-612A1DEBF747}" type="slidenum">
              <a:rPr kumimoji="1" lang="en-US" altLang="zh-CN" sz="1200" b="1">
                <a:solidFill>
                  <a:schemeClr val="tx1"/>
                </a:solidFill>
                <a:latin typeface="Times New Roman" pitchFamily="18" charset="0"/>
              </a:rPr>
              <a:pPr algn="r" defTabSz="990600"/>
              <a:t>56</a:t>
            </a:fld>
            <a:endParaRPr kumimoji="1" lang="en-US" altLang="zh-CN" sz="1200" b="1">
              <a:solidFill>
                <a:schemeClr val="tx1"/>
              </a:solidFill>
              <a:latin typeface="Times New Roman" pitchFamily="18" charset="0"/>
            </a:endParaRPr>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xfrm>
            <a:off x="914400" y="4343400"/>
            <a:ext cx="5029200" cy="4114800"/>
          </a:xfrm>
          <a:noFill/>
          <a:ln/>
        </p:spPr>
        <p:txBody>
          <a:bodyPr/>
          <a:lstStyle/>
          <a:p>
            <a:endParaRPr lang="zh-CN" altLang="zh-CN" smtClean="0">
              <a:ea typeface="宋体" charset="-122"/>
            </a:endParaRPr>
          </a:p>
        </p:txBody>
      </p:sp>
    </p:spTree>
    <p:extLst>
      <p:ext uri="{BB962C8B-B14F-4D97-AF65-F5344CB8AC3E}">
        <p14:creationId xmlns:p14="http://schemas.microsoft.com/office/powerpoint/2010/main" val="16977082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1031"/>
          <p:cNvSpPr txBox="1">
            <a:spLocks noGrp="1" noChangeArrowheads="1"/>
          </p:cNvSpPr>
          <p:nvPr/>
        </p:nvSpPr>
        <p:spPr bwMode="auto">
          <a:xfrm>
            <a:off x="3886200" y="8686800"/>
            <a:ext cx="2971800" cy="457200"/>
          </a:xfrm>
          <a:prstGeom prst="rect">
            <a:avLst/>
          </a:prstGeom>
          <a:noFill/>
          <a:ln w="9525">
            <a:noFill/>
            <a:miter lim="800000"/>
            <a:headEnd/>
            <a:tailEnd/>
          </a:ln>
        </p:spPr>
        <p:txBody>
          <a:bodyPr lIns="91431" tIns="45716" rIns="91431" bIns="45716" anchor="b"/>
          <a:lstStyle/>
          <a:p>
            <a:pPr algn="r" defTabSz="990600"/>
            <a:fld id="{A9C72926-A016-439A-8989-38A358D9A8E0}" type="slidenum">
              <a:rPr kumimoji="1" lang="en-US" altLang="zh-CN" sz="1200" b="1">
                <a:solidFill>
                  <a:schemeClr val="tx1"/>
                </a:solidFill>
                <a:latin typeface="Times New Roman" pitchFamily="18" charset="0"/>
              </a:rPr>
              <a:pPr algn="r" defTabSz="990600"/>
              <a:t>57</a:t>
            </a:fld>
            <a:endParaRPr kumimoji="1" lang="en-US" altLang="zh-CN" sz="1200" b="1">
              <a:solidFill>
                <a:schemeClr val="tx1"/>
              </a:solidFill>
              <a:latin typeface="Times New Roman" pitchFamily="18" charset="0"/>
            </a:endParaRPr>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xfrm>
            <a:off x="914400" y="4343400"/>
            <a:ext cx="5029200" cy="4114800"/>
          </a:xfrm>
          <a:noFill/>
          <a:ln/>
        </p:spPr>
        <p:txBody>
          <a:bodyPr/>
          <a:lstStyle/>
          <a:p>
            <a:endParaRPr lang="zh-CN" altLang="zh-CN" smtClean="0">
              <a:ea typeface="宋体" charset="-122"/>
            </a:endParaRPr>
          </a:p>
        </p:txBody>
      </p:sp>
    </p:spTree>
    <p:extLst>
      <p:ext uri="{BB962C8B-B14F-4D97-AF65-F5344CB8AC3E}">
        <p14:creationId xmlns:p14="http://schemas.microsoft.com/office/powerpoint/2010/main" val="16496512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1031"/>
          <p:cNvSpPr txBox="1">
            <a:spLocks noGrp="1" noChangeArrowheads="1"/>
          </p:cNvSpPr>
          <p:nvPr/>
        </p:nvSpPr>
        <p:spPr bwMode="auto">
          <a:xfrm>
            <a:off x="3886200" y="8686800"/>
            <a:ext cx="2971800" cy="457200"/>
          </a:xfrm>
          <a:prstGeom prst="rect">
            <a:avLst/>
          </a:prstGeom>
          <a:noFill/>
          <a:ln w="9525">
            <a:noFill/>
            <a:miter lim="800000"/>
            <a:headEnd/>
            <a:tailEnd/>
          </a:ln>
        </p:spPr>
        <p:txBody>
          <a:bodyPr lIns="91431" tIns="45716" rIns="91431" bIns="45716" anchor="b"/>
          <a:lstStyle/>
          <a:p>
            <a:pPr algn="r" defTabSz="990600"/>
            <a:fld id="{93F9E50B-D356-47BF-994C-852AF0A31443}" type="slidenum">
              <a:rPr kumimoji="1" lang="en-US" altLang="zh-CN" sz="1200" b="1">
                <a:solidFill>
                  <a:schemeClr val="tx1"/>
                </a:solidFill>
                <a:latin typeface="Times New Roman" pitchFamily="18" charset="0"/>
              </a:rPr>
              <a:pPr algn="r" defTabSz="990600"/>
              <a:t>58</a:t>
            </a:fld>
            <a:endParaRPr kumimoji="1" lang="en-US" altLang="zh-CN" sz="1200" b="1">
              <a:solidFill>
                <a:schemeClr val="tx1"/>
              </a:solidFill>
              <a:latin typeface="Times New Roman" pitchFamily="18" charset="0"/>
            </a:endParaRPr>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xfrm>
            <a:off x="914400" y="4343400"/>
            <a:ext cx="5029200" cy="4114800"/>
          </a:xfrm>
          <a:noFill/>
          <a:ln/>
        </p:spPr>
        <p:txBody>
          <a:bodyPr/>
          <a:lstStyle/>
          <a:p>
            <a:endParaRPr lang="zh-CN" altLang="zh-CN" smtClean="0">
              <a:ea typeface="宋体" charset="-122"/>
            </a:endParaRPr>
          </a:p>
        </p:txBody>
      </p:sp>
    </p:spTree>
    <p:extLst>
      <p:ext uri="{BB962C8B-B14F-4D97-AF65-F5344CB8AC3E}">
        <p14:creationId xmlns:p14="http://schemas.microsoft.com/office/powerpoint/2010/main" val="27621606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1031"/>
          <p:cNvSpPr txBox="1">
            <a:spLocks noGrp="1" noChangeArrowheads="1"/>
          </p:cNvSpPr>
          <p:nvPr/>
        </p:nvSpPr>
        <p:spPr bwMode="auto">
          <a:xfrm>
            <a:off x="3886200" y="8686800"/>
            <a:ext cx="2971800" cy="457200"/>
          </a:xfrm>
          <a:prstGeom prst="rect">
            <a:avLst/>
          </a:prstGeom>
          <a:noFill/>
          <a:ln w="9525">
            <a:noFill/>
            <a:miter lim="800000"/>
            <a:headEnd/>
            <a:tailEnd/>
          </a:ln>
        </p:spPr>
        <p:txBody>
          <a:bodyPr lIns="91431" tIns="45716" rIns="91431" bIns="45716" anchor="b"/>
          <a:lstStyle/>
          <a:p>
            <a:pPr algn="r" defTabSz="990600"/>
            <a:fld id="{47B1582F-D1C6-42DB-ACEB-54AC185D6958}" type="slidenum">
              <a:rPr kumimoji="1" lang="en-US" altLang="zh-CN" sz="1200" b="1">
                <a:solidFill>
                  <a:schemeClr val="tx1"/>
                </a:solidFill>
                <a:latin typeface="Times New Roman" pitchFamily="18" charset="0"/>
              </a:rPr>
              <a:pPr algn="r" defTabSz="990600"/>
              <a:t>60</a:t>
            </a:fld>
            <a:endParaRPr kumimoji="1" lang="en-US" altLang="zh-CN" sz="1200" b="1">
              <a:solidFill>
                <a:schemeClr val="tx1"/>
              </a:solidFill>
              <a:latin typeface="Times New Roman" pitchFamily="18" charset="0"/>
            </a:endParaRPr>
          </a:p>
        </p:txBody>
      </p:sp>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xfrm>
            <a:off x="914400" y="4343400"/>
            <a:ext cx="5029200" cy="4114800"/>
          </a:xfrm>
          <a:noFill/>
          <a:ln/>
        </p:spPr>
        <p:txBody>
          <a:bodyPr/>
          <a:lstStyle/>
          <a:p>
            <a:endParaRPr lang="zh-CN" altLang="zh-CN" smtClean="0">
              <a:ea typeface="宋体" charset="-122"/>
            </a:endParaRPr>
          </a:p>
        </p:txBody>
      </p:sp>
    </p:spTree>
    <p:extLst>
      <p:ext uri="{BB962C8B-B14F-4D97-AF65-F5344CB8AC3E}">
        <p14:creationId xmlns:p14="http://schemas.microsoft.com/office/powerpoint/2010/main" val="3597398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1031"/>
          <p:cNvSpPr txBox="1">
            <a:spLocks noGrp="1" noChangeArrowheads="1"/>
          </p:cNvSpPr>
          <p:nvPr/>
        </p:nvSpPr>
        <p:spPr bwMode="auto">
          <a:xfrm>
            <a:off x="3886200" y="8686800"/>
            <a:ext cx="2971800" cy="457200"/>
          </a:xfrm>
          <a:prstGeom prst="rect">
            <a:avLst/>
          </a:prstGeom>
          <a:noFill/>
          <a:ln w="9525">
            <a:noFill/>
            <a:miter lim="800000"/>
            <a:headEnd/>
            <a:tailEnd/>
          </a:ln>
        </p:spPr>
        <p:txBody>
          <a:bodyPr lIns="91431" tIns="45716" rIns="91431" bIns="45716" anchor="b"/>
          <a:lstStyle/>
          <a:p>
            <a:pPr algn="r" defTabSz="990600"/>
            <a:fld id="{8588D26A-9E05-4DA0-BD39-73E108F711B6}" type="slidenum">
              <a:rPr kumimoji="1" lang="en-US" altLang="zh-CN" sz="1200" b="1">
                <a:solidFill>
                  <a:schemeClr val="tx1"/>
                </a:solidFill>
                <a:latin typeface="Times New Roman" pitchFamily="18" charset="0"/>
              </a:rPr>
              <a:pPr algn="r" defTabSz="990600"/>
              <a:t>61</a:t>
            </a:fld>
            <a:endParaRPr kumimoji="1" lang="en-US" altLang="zh-CN" sz="1200" b="1">
              <a:solidFill>
                <a:schemeClr val="tx1"/>
              </a:solidFill>
              <a:latin typeface="Times New Roman" pitchFamily="18" charset="0"/>
            </a:endParaRPr>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xfrm>
            <a:off x="914400" y="4343400"/>
            <a:ext cx="5029200" cy="4114800"/>
          </a:xfrm>
          <a:noFill/>
          <a:ln/>
        </p:spPr>
        <p:txBody>
          <a:bodyPr/>
          <a:lstStyle/>
          <a:p>
            <a:endParaRPr lang="zh-CN" altLang="zh-CN" smtClean="0">
              <a:ea typeface="宋体" charset="-122"/>
            </a:endParaRPr>
          </a:p>
        </p:txBody>
      </p:sp>
    </p:spTree>
    <p:extLst>
      <p:ext uri="{BB962C8B-B14F-4D97-AF65-F5344CB8AC3E}">
        <p14:creationId xmlns:p14="http://schemas.microsoft.com/office/powerpoint/2010/main" val="3163290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1031"/>
          <p:cNvSpPr txBox="1">
            <a:spLocks noGrp="1" noChangeArrowheads="1"/>
          </p:cNvSpPr>
          <p:nvPr/>
        </p:nvSpPr>
        <p:spPr bwMode="auto">
          <a:xfrm>
            <a:off x="3886200" y="8686800"/>
            <a:ext cx="2971800" cy="457200"/>
          </a:xfrm>
          <a:prstGeom prst="rect">
            <a:avLst/>
          </a:prstGeom>
          <a:noFill/>
          <a:ln w="9525">
            <a:noFill/>
            <a:miter lim="800000"/>
            <a:headEnd/>
            <a:tailEnd/>
          </a:ln>
        </p:spPr>
        <p:txBody>
          <a:bodyPr lIns="91431" tIns="45716" rIns="91431" bIns="45716" anchor="b"/>
          <a:lstStyle/>
          <a:p>
            <a:pPr algn="r" defTabSz="990600"/>
            <a:fld id="{F0DEF884-1743-4841-A20F-BEDE4412CC50}" type="slidenum">
              <a:rPr kumimoji="1" lang="en-US" altLang="zh-CN" sz="1200" b="1">
                <a:solidFill>
                  <a:schemeClr val="tx1"/>
                </a:solidFill>
                <a:latin typeface="Times New Roman" pitchFamily="18" charset="0"/>
              </a:rPr>
              <a:pPr algn="r" defTabSz="990600"/>
              <a:t>62</a:t>
            </a:fld>
            <a:endParaRPr kumimoji="1" lang="en-US" altLang="zh-CN" sz="1200" b="1">
              <a:solidFill>
                <a:schemeClr val="tx1"/>
              </a:solidFill>
              <a:latin typeface="Times New Roman" pitchFamily="18" charset="0"/>
            </a:endParaRPr>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xfrm>
            <a:off x="914400" y="4343400"/>
            <a:ext cx="5029200" cy="4114800"/>
          </a:xfrm>
          <a:noFill/>
          <a:ln/>
        </p:spPr>
        <p:txBody>
          <a:bodyPr/>
          <a:lstStyle/>
          <a:p>
            <a:endParaRPr lang="zh-CN" altLang="zh-CN" smtClean="0">
              <a:ea typeface="宋体" charset="-122"/>
            </a:endParaRPr>
          </a:p>
        </p:txBody>
      </p:sp>
    </p:spTree>
    <p:extLst>
      <p:ext uri="{BB962C8B-B14F-4D97-AF65-F5344CB8AC3E}">
        <p14:creationId xmlns:p14="http://schemas.microsoft.com/office/powerpoint/2010/main" val="14305988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1" tIns="45716" rIns="91431" bIns="45716" anchor="b"/>
          <a:lstStyle/>
          <a:p>
            <a:pPr algn="r" defTabSz="990600"/>
            <a:fld id="{9A4E71E8-8752-4F33-87F8-2E4EDA22DC10}" type="slidenum">
              <a:rPr kumimoji="1" lang="en-US" altLang="zh-CN" sz="1200">
                <a:solidFill>
                  <a:schemeClr val="tx1"/>
                </a:solidFill>
                <a:latin typeface="Times New Roman" pitchFamily="18" charset="0"/>
              </a:rPr>
              <a:pPr algn="r" defTabSz="990600"/>
              <a:t>63</a:t>
            </a:fld>
            <a:endParaRPr kumimoji="1" lang="en-US" altLang="zh-CN" sz="1200">
              <a:solidFill>
                <a:schemeClr val="tx1"/>
              </a:solidFill>
              <a:latin typeface="Times New Roman" pitchFamily="18" charset="0"/>
            </a:endParaRPr>
          </a:p>
        </p:txBody>
      </p:sp>
      <p:sp>
        <p:nvSpPr>
          <p:cNvPr id="108546" name="Rectangle 2"/>
          <p:cNvSpPr>
            <a:spLocks noGrp="1" noRot="1" noChangeAspect="1" noChangeArrowheads="1" noTextEdit="1"/>
          </p:cNvSpPr>
          <p:nvPr>
            <p:ph type="sldImg"/>
          </p:nvPr>
        </p:nvSpPr>
        <p:spPr>
          <a:xfrm>
            <a:off x="1146175" y="685800"/>
            <a:ext cx="4573588" cy="3429000"/>
          </a:xfrm>
          <a:solidFill>
            <a:srgbClr val="FFFFFF"/>
          </a:solidFill>
          <a:ln/>
        </p:spPr>
      </p:sp>
      <p:sp>
        <p:nvSpPr>
          <p:cNvPr id="108547"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lIns="91409" tIns="45705" rIns="91409" bIns="45705"/>
          <a:lstStyle/>
          <a:p>
            <a:pPr eaLnBrk="1" hangingPunct="1"/>
            <a:r>
              <a:rPr lang="en-US" altLang="zh-CN" smtClean="0">
                <a:ea typeface="宋体" charset="-122"/>
              </a:rPr>
              <a:t>OD represents the FUSION CURVE.  There is little effect of pressure on melting point.</a:t>
            </a:r>
          </a:p>
          <a:p>
            <a:pPr eaLnBrk="1" hangingPunct="1"/>
            <a:r>
              <a:rPr lang="en-US" altLang="zh-CN" smtClean="0">
                <a:ea typeface="宋体" charset="-122"/>
              </a:rPr>
              <a:t>O is the triple point.  A unique temperature and pressure at which three states of matter coexist.</a:t>
            </a:r>
          </a:p>
          <a:p>
            <a:pPr eaLnBrk="1" hangingPunct="1"/>
            <a:endParaRPr lang="en-CA" altLang="zh-CN" smtClean="0">
              <a:ea typeface="宋体" charset="-122"/>
            </a:endParaRPr>
          </a:p>
        </p:txBody>
      </p:sp>
    </p:spTree>
    <p:extLst>
      <p:ext uri="{BB962C8B-B14F-4D97-AF65-F5344CB8AC3E}">
        <p14:creationId xmlns:p14="http://schemas.microsoft.com/office/powerpoint/2010/main" val="37354136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1" tIns="45716" rIns="91431" bIns="45716" anchor="b"/>
          <a:lstStyle/>
          <a:p>
            <a:pPr algn="r" defTabSz="990600"/>
            <a:fld id="{AB774F47-DD43-4D36-A28B-7C260AD05A93}" type="slidenum">
              <a:rPr kumimoji="1" lang="en-US" altLang="zh-CN" sz="1200">
                <a:solidFill>
                  <a:schemeClr val="tx1"/>
                </a:solidFill>
                <a:latin typeface="Times New Roman" pitchFamily="18" charset="0"/>
              </a:rPr>
              <a:pPr algn="r" defTabSz="990600"/>
              <a:t>64</a:t>
            </a:fld>
            <a:endParaRPr kumimoji="1" lang="en-US" altLang="zh-CN" sz="1200">
              <a:solidFill>
                <a:schemeClr val="tx1"/>
              </a:solidFill>
              <a:latin typeface="Times New Roman" pitchFamily="18" charset="0"/>
            </a:endParaRPr>
          </a:p>
        </p:txBody>
      </p:sp>
      <p:sp>
        <p:nvSpPr>
          <p:cNvPr id="110594" name="Rectangle 2"/>
          <p:cNvSpPr>
            <a:spLocks noGrp="1" noRot="1" noChangeAspect="1" noChangeArrowheads="1" noTextEdit="1"/>
          </p:cNvSpPr>
          <p:nvPr>
            <p:ph type="sldImg"/>
          </p:nvPr>
        </p:nvSpPr>
        <p:spPr>
          <a:xfrm>
            <a:off x="1146175" y="685800"/>
            <a:ext cx="4573588" cy="3429000"/>
          </a:xfrm>
          <a:solidFill>
            <a:srgbClr val="FFFFFF"/>
          </a:solidFill>
          <a:ln/>
        </p:spPr>
      </p:sp>
      <p:sp>
        <p:nvSpPr>
          <p:cNvPr id="110595"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lIns="91409" tIns="45705" rIns="91409" bIns="45705"/>
          <a:lstStyle/>
          <a:p>
            <a:pPr eaLnBrk="1" hangingPunct="1"/>
            <a:r>
              <a:rPr lang="en-US" altLang="zh-CN" smtClean="0">
                <a:ea typeface="宋体" charset="-122"/>
              </a:rPr>
              <a:t>OD represents the FUSION CURVE.  There is little effect of pressure on melting point.</a:t>
            </a:r>
          </a:p>
          <a:p>
            <a:pPr eaLnBrk="1" hangingPunct="1"/>
            <a:r>
              <a:rPr lang="en-US" altLang="zh-CN" smtClean="0">
                <a:ea typeface="宋体" charset="-122"/>
              </a:rPr>
              <a:t>O is the triple point.  A unique temperature and pressure at which three states of matter coexist.</a:t>
            </a:r>
          </a:p>
          <a:p>
            <a:pPr eaLnBrk="1" hangingPunct="1"/>
            <a:endParaRPr lang="en-CA" altLang="zh-CN" smtClean="0">
              <a:ea typeface="宋体" charset="-122"/>
            </a:endParaRPr>
          </a:p>
        </p:txBody>
      </p:sp>
    </p:spTree>
    <p:extLst>
      <p:ext uri="{BB962C8B-B14F-4D97-AF65-F5344CB8AC3E}">
        <p14:creationId xmlns:p14="http://schemas.microsoft.com/office/powerpoint/2010/main" val="20799492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1031"/>
          <p:cNvSpPr txBox="1">
            <a:spLocks noGrp="1" noChangeArrowheads="1"/>
          </p:cNvSpPr>
          <p:nvPr/>
        </p:nvSpPr>
        <p:spPr bwMode="auto">
          <a:xfrm>
            <a:off x="3886200" y="8686800"/>
            <a:ext cx="2971800" cy="457200"/>
          </a:xfrm>
          <a:prstGeom prst="rect">
            <a:avLst/>
          </a:prstGeom>
          <a:noFill/>
          <a:ln w="9525">
            <a:noFill/>
            <a:miter lim="800000"/>
            <a:headEnd/>
            <a:tailEnd/>
          </a:ln>
        </p:spPr>
        <p:txBody>
          <a:bodyPr lIns="91431" tIns="45716" rIns="91431" bIns="45716" anchor="b"/>
          <a:lstStyle/>
          <a:p>
            <a:pPr algn="r" defTabSz="990600"/>
            <a:fld id="{EF3DF2F9-D028-4E3A-A851-8012A7FD4C35}" type="slidenum">
              <a:rPr kumimoji="1" lang="en-US" altLang="zh-CN" sz="1200" b="1">
                <a:solidFill>
                  <a:schemeClr val="tx1"/>
                </a:solidFill>
                <a:latin typeface="Times New Roman" pitchFamily="18" charset="0"/>
              </a:rPr>
              <a:pPr algn="r" defTabSz="990600"/>
              <a:t>65</a:t>
            </a:fld>
            <a:endParaRPr kumimoji="1" lang="en-US" altLang="zh-CN" sz="1200" b="1">
              <a:solidFill>
                <a:schemeClr val="tx1"/>
              </a:solidFill>
              <a:latin typeface="Times New Roman" pitchFamily="18" charset="0"/>
            </a:endParaRPr>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xfrm>
            <a:off x="914400" y="4343400"/>
            <a:ext cx="5029200" cy="4114800"/>
          </a:xfrm>
          <a:noFill/>
          <a:ln/>
        </p:spPr>
        <p:txBody>
          <a:bodyPr/>
          <a:lstStyle/>
          <a:p>
            <a:endParaRPr lang="zh-CN" altLang="zh-CN" smtClean="0">
              <a:ea typeface="宋体" charset="-122"/>
            </a:endParaRPr>
          </a:p>
        </p:txBody>
      </p:sp>
    </p:spTree>
    <p:extLst>
      <p:ext uri="{BB962C8B-B14F-4D97-AF65-F5344CB8AC3E}">
        <p14:creationId xmlns:p14="http://schemas.microsoft.com/office/powerpoint/2010/main" val="944501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1" tIns="45716" rIns="91431" bIns="45716" anchor="b"/>
          <a:lstStyle/>
          <a:p>
            <a:pPr algn="r" defTabSz="990600"/>
            <a:fld id="{CF06FA37-1F72-4ADC-B5E1-D180814F1B3F}" type="slidenum">
              <a:rPr kumimoji="1" lang="en-US" altLang="zh-CN" sz="1200">
                <a:solidFill>
                  <a:schemeClr val="tx1"/>
                </a:solidFill>
                <a:latin typeface="Times New Roman" pitchFamily="18" charset="0"/>
              </a:rPr>
              <a:pPr algn="r" defTabSz="990600"/>
              <a:t>66</a:t>
            </a:fld>
            <a:endParaRPr kumimoji="1" lang="en-US" altLang="zh-CN" sz="1200">
              <a:solidFill>
                <a:schemeClr val="tx1"/>
              </a:solidFill>
              <a:latin typeface="Times New Roman" pitchFamily="18" charset="0"/>
            </a:endParaRPr>
          </a:p>
        </p:txBody>
      </p:sp>
      <p:sp>
        <p:nvSpPr>
          <p:cNvPr id="114690" name="Rectangle 2"/>
          <p:cNvSpPr>
            <a:spLocks noGrp="1" noRot="1" noChangeAspect="1" noChangeArrowheads="1" noTextEdit="1"/>
          </p:cNvSpPr>
          <p:nvPr>
            <p:ph type="sldImg"/>
          </p:nvPr>
        </p:nvSpPr>
        <p:spPr>
          <a:xfrm>
            <a:off x="1146175" y="685800"/>
            <a:ext cx="4573588" cy="3429000"/>
          </a:xfrm>
          <a:solidFill>
            <a:srgbClr val="FFFFFF"/>
          </a:solidFill>
          <a:ln/>
        </p:spPr>
      </p:sp>
      <p:sp>
        <p:nvSpPr>
          <p:cNvPr id="114691"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lIns="91409" tIns="45705" rIns="91409" bIns="45705"/>
          <a:lstStyle/>
          <a:p>
            <a:pPr eaLnBrk="1" hangingPunct="1"/>
            <a:r>
              <a:rPr lang="en-US" altLang="zh-CN" smtClean="0">
                <a:ea typeface="宋体" charset="-122"/>
              </a:rPr>
              <a:t>OD represents the FUSION CURVE.  There is little effect of pressure on melting point.</a:t>
            </a:r>
          </a:p>
          <a:p>
            <a:pPr eaLnBrk="1" hangingPunct="1"/>
            <a:r>
              <a:rPr lang="en-US" altLang="zh-CN" smtClean="0">
                <a:ea typeface="宋体" charset="-122"/>
              </a:rPr>
              <a:t>O is the triple point.  A unique temperature and pressure at which three states of matter coexist.</a:t>
            </a:r>
          </a:p>
          <a:p>
            <a:pPr eaLnBrk="1" hangingPunct="1"/>
            <a:endParaRPr lang="en-CA" altLang="zh-CN" smtClean="0">
              <a:ea typeface="宋体" charset="-122"/>
            </a:endParaRPr>
          </a:p>
        </p:txBody>
      </p:sp>
    </p:spTree>
    <p:extLst>
      <p:ext uri="{BB962C8B-B14F-4D97-AF65-F5344CB8AC3E}">
        <p14:creationId xmlns:p14="http://schemas.microsoft.com/office/powerpoint/2010/main" val="17029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Rot="1" noChangeAspect="1" noChangeArrowheads="1" noTextEdit="1"/>
          </p:cNvSpPr>
          <p:nvPr>
            <p:ph type="sldImg"/>
          </p:nvPr>
        </p:nvSpPr>
        <p:spPr>
          <a:ln/>
        </p:spPr>
      </p:sp>
      <p:sp>
        <p:nvSpPr>
          <p:cNvPr id="46082" name="Rectangle 3"/>
          <p:cNvSpPr>
            <a:spLocks noGrp="1" noChangeArrowheads="1"/>
          </p:cNvSpPr>
          <p:nvPr>
            <p:ph type="body" idx="1"/>
          </p:nvPr>
        </p:nvSpPr>
        <p:spPr>
          <a:xfrm>
            <a:off x="914400" y="4343400"/>
            <a:ext cx="5029200" cy="4114800"/>
          </a:xfrm>
          <a:noFill/>
          <a:ln/>
        </p:spPr>
        <p:txBody>
          <a:bodyPr/>
          <a:lstStyle/>
          <a:p>
            <a:endParaRPr lang="zh-CN" altLang="en-US" smtClean="0">
              <a:ea typeface="宋体" charset="-122"/>
            </a:endParaRPr>
          </a:p>
        </p:txBody>
      </p:sp>
    </p:spTree>
    <p:extLst>
      <p:ext uri="{BB962C8B-B14F-4D97-AF65-F5344CB8AC3E}">
        <p14:creationId xmlns:p14="http://schemas.microsoft.com/office/powerpoint/2010/main" val="21426204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1" tIns="45716" rIns="91431" bIns="45716" anchor="b"/>
          <a:lstStyle/>
          <a:p>
            <a:pPr algn="r" defTabSz="990600"/>
            <a:fld id="{5FB7B626-ED54-44D9-AF01-CD75D6CE905E}" type="slidenum">
              <a:rPr kumimoji="1" lang="en-US" altLang="zh-CN" sz="1200">
                <a:solidFill>
                  <a:schemeClr val="tx1"/>
                </a:solidFill>
                <a:latin typeface="Times New Roman" pitchFamily="18" charset="0"/>
              </a:rPr>
              <a:pPr algn="r" defTabSz="990600"/>
              <a:t>74</a:t>
            </a:fld>
            <a:endParaRPr kumimoji="1" lang="en-US" altLang="zh-CN" sz="1200">
              <a:solidFill>
                <a:schemeClr val="tx1"/>
              </a:solidFill>
              <a:latin typeface="Times New Roman" pitchFamily="18" charset="0"/>
            </a:endParaRPr>
          </a:p>
        </p:txBody>
      </p:sp>
      <p:sp>
        <p:nvSpPr>
          <p:cNvPr id="124930" name="Rectangle 2"/>
          <p:cNvSpPr>
            <a:spLocks noGrp="1" noRot="1" noChangeAspect="1" noChangeArrowheads="1" noTextEdit="1"/>
          </p:cNvSpPr>
          <p:nvPr>
            <p:ph type="sldImg"/>
          </p:nvPr>
        </p:nvSpPr>
        <p:spPr>
          <a:xfrm>
            <a:off x="1146175" y="685800"/>
            <a:ext cx="4573588" cy="3429000"/>
          </a:xfrm>
          <a:solidFill>
            <a:srgbClr val="FFFFFF"/>
          </a:solidFill>
          <a:ln/>
        </p:spPr>
      </p:sp>
      <p:sp>
        <p:nvSpPr>
          <p:cNvPr id="124931"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lIns="91409" tIns="45705" rIns="91409" bIns="45705"/>
          <a:lstStyle/>
          <a:p>
            <a:pPr eaLnBrk="1" hangingPunct="1"/>
            <a:r>
              <a:rPr lang="en-US" altLang="zh-CN" smtClean="0">
                <a:ea typeface="宋体" charset="-122"/>
              </a:rPr>
              <a:t>OD represents the FUSION CURVE.  There is little effect of pressure on melting point.</a:t>
            </a:r>
          </a:p>
          <a:p>
            <a:pPr eaLnBrk="1" hangingPunct="1"/>
            <a:r>
              <a:rPr lang="en-US" altLang="zh-CN" smtClean="0">
                <a:ea typeface="宋体" charset="-122"/>
              </a:rPr>
              <a:t>O is the triple point.  A unique temperature and pressure at which three states of matter coexist.</a:t>
            </a:r>
          </a:p>
          <a:p>
            <a:pPr eaLnBrk="1" hangingPunct="1"/>
            <a:endParaRPr lang="en-CA" altLang="zh-CN" smtClean="0">
              <a:ea typeface="宋体" charset="-122"/>
            </a:endParaRPr>
          </a:p>
        </p:txBody>
      </p:sp>
    </p:spTree>
    <p:extLst>
      <p:ext uri="{BB962C8B-B14F-4D97-AF65-F5344CB8AC3E}">
        <p14:creationId xmlns:p14="http://schemas.microsoft.com/office/powerpoint/2010/main" val="1962569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1031"/>
          <p:cNvSpPr txBox="1">
            <a:spLocks noGrp="1" noChangeArrowheads="1"/>
          </p:cNvSpPr>
          <p:nvPr/>
        </p:nvSpPr>
        <p:spPr bwMode="auto">
          <a:xfrm>
            <a:off x="3886200" y="8686800"/>
            <a:ext cx="2971800" cy="457200"/>
          </a:xfrm>
          <a:prstGeom prst="rect">
            <a:avLst/>
          </a:prstGeom>
          <a:noFill/>
          <a:ln w="9525">
            <a:noFill/>
            <a:miter lim="800000"/>
            <a:headEnd/>
            <a:tailEnd/>
          </a:ln>
        </p:spPr>
        <p:txBody>
          <a:bodyPr lIns="91431" tIns="45716" rIns="91431" bIns="45716" anchor="b"/>
          <a:lstStyle/>
          <a:p>
            <a:pPr algn="r" defTabSz="990600"/>
            <a:fld id="{2FA2243A-613F-4EA8-B947-2D938BF8ABE9}" type="slidenum">
              <a:rPr kumimoji="1" lang="en-US" altLang="zh-CN" sz="1200" b="1">
                <a:solidFill>
                  <a:schemeClr val="tx1"/>
                </a:solidFill>
                <a:latin typeface="Times New Roman" pitchFamily="18" charset="0"/>
              </a:rPr>
              <a:pPr algn="r" defTabSz="990600"/>
              <a:t>75</a:t>
            </a:fld>
            <a:endParaRPr kumimoji="1" lang="en-US" altLang="zh-CN" sz="1200" b="1">
              <a:solidFill>
                <a:schemeClr val="tx1"/>
              </a:solidFill>
              <a:latin typeface="Times New Roman" pitchFamily="18" charset="0"/>
            </a:endParaRPr>
          </a:p>
        </p:txBody>
      </p:sp>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a:xfrm>
            <a:off x="914400" y="4343400"/>
            <a:ext cx="5029200" cy="4114800"/>
          </a:xfrm>
          <a:noFill/>
          <a:ln/>
        </p:spPr>
        <p:txBody>
          <a:bodyPr/>
          <a:lstStyle/>
          <a:p>
            <a:endParaRPr lang="zh-CN" altLang="zh-CN" smtClean="0">
              <a:ea typeface="宋体" charset="-122"/>
            </a:endParaRPr>
          </a:p>
        </p:txBody>
      </p:sp>
    </p:spTree>
    <p:extLst>
      <p:ext uri="{BB962C8B-B14F-4D97-AF65-F5344CB8AC3E}">
        <p14:creationId xmlns:p14="http://schemas.microsoft.com/office/powerpoint/2010/main" val="40626023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1031"/>
          <p:cNvSpPr txBox="1">
            <a:spLocks noGrp="1" noChangeArrowheads="1"/>
          </p:cNvSpPr>
          <p:nvPr/>
        </p:nvSpPr>
        <p:spPr bwMode="auto">
          <a:xfrm>
            <a:off x="3886200" y="8686800"/>
            <a:ext cx="2971800" cy="457200"/>
          </a:xfrm>
          <a:prstGeom prst="rect">
            <a:avLst/>
          </a:prstGeom>
          <a:noFill/>
          <a:ln w="9525">
            <a:noFill/>
            <a:miter lim="800000"/>
            <a:headEnd/>
            <a:tailEnd/>
          </a:ln>
        </p:spPr>
        <p:txBody>
          <a:bodyPr lIns="91431" tIns="45716" rIns="91431" bIns="45716" anchor="b"/>
          <a:lstStyle/>
          <a:p>
            <a:pPr algn="r" defTabSz="990600"/>
            <a:fld id="{F5478B97-15DC-44AB-B8B3-063B2B9100A4}" type="slidenum">
              <a:rPr kumimoji="1" lang="en-US" altLang="zh-CN" sz="1200" b="1">
                <a:solidFill>
                  <a:schemeClr val="tx1"/>
                </a:solidFill>
                <a:latin typeface="Times New Roman" pitchFamily="18" charset="0"/>
              </a:rPr>
              <a:pPr algn="r" defTabSz="990600"/>
              <a:t>76</a:t>
            </a:fld>
            <a:endParaRPr kumimoji="1" lang="en-US" altLang="zh-CN" sz="1200" b="1">
              <a:solidFill>
                <a:schemeClr val="tx1"/>
              </a:solidFill>
              <a:latin typeface="Times New Roman" pitchFamily="18" charset="0"/>
            </a:endParaRPr>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a:xfrm>
            <a:off x="914400" y="4343400"/>
            <a:ext cx="5029200" cy="4114800"/>
          </a:xfrm>
          <a:noFill/>
          <a:ln/>
        </p:spPr>
        <p:txBody>
          <a:bodyPr/>
          <a:lstStyle/>
          <a:p>
            <a:endParaRPr lang="zh-CN" altLang="zh-CN" smtClean="0">
              <a:ea typeface="宋体" charset="-122"/>
            </a:endParaRPr>
          </a:p>
        </p:txBody>
      </p:sp>
    </p:spTree>
    <p:extLst>
      <p:ext uri="{BB962C8B-B14F-4D97-AF65-F5344CB8AC3E}">
        <p14:creationId xmlns:p14="http://schemas.microsoft.com/office/powerpoint/2010/main" val="3511494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1031"/>
          <p:cNvSpPr txBox="1">
            <a:spLocks noGrp="1" noChangeArrowheads="1"/>
          </p:cNvSpPr>
          <p:nvPr/>
        </p:nvSpPr>
        <p:spPr bwMode="auto">
          <a:xfrm>
            <a:off x="3886200" y="8686800"/>
            <a:ext cx="2971800" cy="457200"/>
          </a:xfrm>
          <a:prstGeom prst="rect">
            <a:avLst/>
          </a:prstGeom>
          <a:noFill/>
          <a:ln w="9525">
            <a:noFill/>
            <a:miter lim="800000"/>
            <a:headEnd/>
            <a:tailEnd/>
          </a:ln>
        </p:spPr>
        <p:txBody>
          <a:bodyPr lIns="91431" tIns="45716" rIns="91431" bIns="45716" anchor="b"/>
          <a:lstStyle/>
          <a:p>
            <a:pPr algn="r" defTabSz="990600"/>
            <a:fld id="{893A34E8-BA19-4C8C-9C6C-9FC257733777}" type="slidenum">
              <a:rPr kumimoji="1" lang="en-US" altLang="zh-CN" sz="1200" b="1">
                <a:solidFill>
                  <a:schemeClr val="tx1"/>
                </a:solidFill>
                <a:latin typeface="Times New Roman" pitchFamily="18" charset="0"/>
              </a:rPr>
              <a:pPr algn="r" defTabSz="990600"/>
              <a:t>77</a:t>
            </a:fld>
            <a:endParaRPr kumimoji="1" lang="en-US" altLang="zh-CN" sz="1200" b="1">
              <a:solidFill>
                <a:schemeClr val="tx1"/>
              </a:solidFill>
              <a:latin typeface="Times New Roman" pitchFamily="18" charset="0"/>
            </a:endParaRPr>
          </a:p>
        </p:txBody>
      </p:sp>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a:xfrm>
            <a:off x="914400" y="4343400"/>
            <a:ext cx="5029200" cy="4114800"/>
          </a:xfrm>
          <a:noFill/>
          <a:ln/>
        </p:spPr>
        <p:txBody>
          <a:bodyPr/>
          <a:lstStyle/>
          <a:p>
            <a:endParaRPr lang="zh-CN" altLang="zh-CN" smtClean="0">
              <a:ea typeface="宋体" charset="-122"/>
            </a:endParaRPr>
          </a:p>
        </p:txBody>
      </p:sp>
    </p:spTree>
    <p:extLst>
      <p:ext uri="{BB962C8B-B14F-4D97-AF65-F5344CB8AC3E}">
        <p14:creationId xmlns:p14="http://schemas.microsoft.com/office/powerpoint/2010/main" val="17034626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1031"/>
          <p:cNvSpPr txBox="1">
            <a:spLocks noGrp="1" noChangeArrowheads="1"/>
          </p:cNvSpPr>
          <p:nvPr/>
        </p:nvSpPr>
        <p:spPr bwMode="auto">
          <a:xfrm>
            <a:off x="3886200" y="8686800"/>
            <a:ext cx="2971800" cy="457200"/>
          </a:xfrm>
          <a:prstGeom prst="rect">
            <a:avLst/>
          </a:prstGeom>
          <a:noFill/>
          <a:ln w="9525">
            <a:noFill/>
            <a:miter lim="800000"/>
            <a:headEnd/>
            <a:tailEnd/>
          </a:ln>
        </p:spPr>
        <p:txBody>
          <a:bodyPr lIns="91431" tIns="45716" rIns="91431" bIns="45716" anchor="b"/>
          <a:lstStyle/>
          <a:p>
            <a:pPr algn="r" defTabSz="990600"/>
            <a:fld id="{F2B9834D-A4C7-4332-A2AB-8C4CCB53DD98}" type="slidenum">
              <a:rPr kumimoji="1" lang="en-US" altLang="zh-CN" sz="1200" b="1">
                <a:solidFill>
                  <a:schemeClr val="tx1"/>
                </a:solidFill>
                <a:latin typeface="Times New Roman" pitchFamily="18" charset="0"/>
              </a:rPr>
              <a:pPr algn="r" defTabSz="990600"/>
              <a:t>79</a:t>
            </a:fld>
            <a:endParaRPr kumimoji="1" lang="en-US" altLang="zh-CN" sz="1200" b="1">
              <a:solidFill>
                <a:schemeClr val="tx1"/>
              </a:solidFill>
              <a:latin typeface="Times New Roman" pitchFamily="18" charset="0"/>
            </a:endParaRPr>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xfrm>
            <a:off x="914400" y="4343400"/>
            <a:ext cx="5029200" cy="4114800"/>
          </a:xfrm>
          <a:noFill/>
          <a:ln/>
        </p:spPr>
        <p:txBody>
          <a:bodyPr/>
          <a:lstStyle/>
          <a:p>
            <a:endParaRPr lang="zh-CN" altLang="zh-CN" smtClean="0">
              <a:ea typeface="宋体" charset="-122"/>
            </a:endParaRPr>
          </a:p>
        </p:txBody>
      </p:sp>
    </p:spTree>
    <p:extLst>
      <p:ext uri="{BB962C8B-B14F-4D97-AF65-F5344CB8AC3E}">
        <p14:creationId xmlns:p14="http://schemas.microsoft.com/office/powerpoint/2010/main" val="32872670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1031"/>
          <p:cNvSpPr txBox="1">
            <a:spLocks noGrp="1" noChangeArrowheads="1"/>
          </p:cNvSpPr>
          <p:nvPr/>
        </p:nvSpPr>
        <p:spPr bwMode="auto">
          <a:xfrm>
            <a:off x="3886200" y="8686800"/>
            <a:ext cx="2971800" cy="457200"/>
          </a:xfrm>
          <a:prstGeom prst="rect">
            <a:avLst/>
          </a:prstGeom>
          <a:noFill/>
          <a:ln w="9525">
            <a:noFill/>
            <a:miter lim="800000"/>
            <a:headEnd/>
            <a:tailEnd/>
          </a:ln>
        </p:spPr>
        <p:txBody>
          <a:bodyPr lIns="91431" tIns="45716" rIns="91431" bIns="45716" anchor="b"/>
          <a:lstStyle/>
          <a:p>
            <a:pPr algn="r" defTabSz="990600"/>
            <a:fld id="{B90BD98D-52CD-4BEF-A2FF-9C0599C0519B}" type="slidenum">
              <a:rPr kumimoji="1" lang="en-US" altLang="zh-CN" sz="1200" b="1">
                <a:solidFill>
                  <a:schemeClr val="tx1"/>
                </a:solidFill>
                <a:latin typeface="Times New Roman" pitchFamily="18" charset="0"/>
              </a:rPr>
              <a:pPr algn="r" defTabSz="990600"/>
              <a:t>80</a:t>
            </a:fld>
            <a:endParaRPr kumimoji="1" lang="en-US" altLang="zh-CN" sz="1200" b="1">
              <a:solidFill>
                <a:schemeClr val="tx1"/>
              </a:solidFill>
              <a:latin typeface="Times New Roman" pitchFamily="18" charset="0"/>
            </a:endParaRPr>
          </a:p>
        </p:txBody>
      </p:sp>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xfrm>
            <a:off x="914400" y="4343400"/>
            <a:ext cx="5029200" cy="4114800"/>
          </a:xfrm>
          <a:noFill/>
          <a:ln/>
        </p:spPr>
        <p:txBody>
          <a:bodyPr/>
          <a:lstStyle/>
          <a:p>
            <a:endParaRPr lang="zh-CN" altLang="zh-CN" smtClean="0">
              <a:ea typeface="宋体" charset="-122"/>
            </a:endParaRPr>
          </a:p>
        </p:txBody>
      </p:sp>
    </p:spTree>
    <p:extLst>
      <p:ext uri="{BB962C8B-B14F-4D97-AF65-F5344CB8AC3E}">
        <p14:creationId xmlns:p14="http://schemas.microsoft.com/office/powerpoint/2010/main" val="17562897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1031"/>
          <p:cNvSpPr txBox="1">
            <a:spLocks noGrp="1" noChangeArrowheads="1"/>
          </p:cNvSpPr>
          <p:nvPr/>
        </p:nvSpPr>
        <p:spPr bwMode="auto">
          <a:xfrm>
            <a:off x="3886200" y="8686800"/>
            <a:ext cx="2971800" cy="457200"/>
          </a:xfrm>
          <a:prstGeom prst="rect">
            <a:avLst/>
          </a:prstGeom>
          <a:noFill/>
          <a:ln w="9525">
            <a:noFill/>
            <a:miter lim="800000"/>
            <a:headEnd/>
            <a:tailEnd/>
          </a:ln>
        </p:spPr>
        <p:txBody>
          <a:bodyPr lIns="91431" tIns="45716" rIns="91431" bIns="45716" anchor="b"/>
          <a:lstStyle/>
          <a:p>
            <a:pPr algn="r" defTabSz="990600"/>
            <a:fld id="{9A8EE8DF-6954-4E02-AEEA-D72449EE02E0}" type="slidenum">
              <a:rPr kumimoji="1" lang="en-US" altLang="zh-CN" sz="1200" b="1">
                <a:solidFill>
                  <a:schemeClr val="tx1"/>
                </a:solidFill>
                <a:latin typeface="Times New Roman" pitchFamily="18" charset="0"/>
              </a:rPr>
              <a:pPr algn="r" defTabSz="990600"/>
              <a:t>81</a:t>
            </a:fld>
            <a:endParaRPr kumimoji="1" lang="en-US" altLang="zh-CN" sz="1200" b="1">
              <a:solidFill>
                <a:schemeClr val="tx1"/>
              </a:solidFill>
              <a:latin typeface="Times New Roman" pitchFamily="18" charset="0"/>
            </a:endParaRPr>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a:xfrm>
            <a:off x="914400" y="4343400"/>
            <a:ext cx="5029200" cy="4114800"/>
          </a:xfrm>
          <a:noFill/>
          <a:ln/>
        </p:spPr>
        <p:txBody>
          <a:bodyPr/>
          <a:lstStyle/>
          <a:p>
            <a:endParaRPr lang="zh-CN" altLang="zh-CN" smtClean="0">
              <a:ea typeface="宋体" charset="-122"/>
            </a:endParaRPr>
          </a:p>
        </p:txBody>
      </p:sp>
    </p:spTree>
    <p:extLst>
      <p:ext uri="{BB962C8B-B14F-4D97-AF65-F5344CB8AC3E}">
        <p14:creationId xmlns:p14="http://schemas.microsoft.com/office/powerpoint/2010/main" val="25921068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1" tIns="45716" rIns="91431" bIns="45716" anchor="b"/>
          <a:lstStyle/>
          <a:p>
            <a:pPr algn="r" defTabSz="990600"/>
            <a:fld id="{C5D8874E-FE39-49D0-85AD-BCFCA1EEEE54}" type="slidenum">
              <a:rPr kumimoji="1" lang="en-US" altLang="zh-CN" sz="1200">
                <a:solidFill>
                  <a:schemeClr val="tx1"/>
                </a:solidFill>
                <a:latin typeface="Times New Roman" pitchFamily="18" charset="0"/>
              </a:rPr>
              <a:pPr algn="r" defTabSz="990600"/>
              <a:t>90</a:t>
            </a:fld>
            <a:endParaRPr kumimoji="1" lang="en-US" altLang="zh-CN" sz="1200">
              <a:solidFill>
                <a:schemeClr val="tx1"/>
              </a:solidFill>
              <a:latin typeface="Times New Roman" pitchFamily="18" charset="0"/>
            </a:endParaRPr>
          </a:p>
        </p:txBody>
      </p:sp>
      <p:sp>
        <p:nvSpPr>
          <p:cNvPr id="149506" name="Rectangle 2"/>
          <p:cNvSpPr>
            <a:spLocks noGrp="1" noRot="1" noChangeAspect="1" noChangeArrowheads="1" noTextEdit="1"/>
          </p:cNvSpPr>
          <p:nvPr>
            <p:ph type="sldImg"/>
          </p:nvPr>
        </p:nvSpPr>
        <p:spPr>
          <a:xfrm>
            <a:off x="1146175" y="685800"/>
            <a:ext cx="4573588" cy="3429000"/>
          </a:xfrm>
          <a:solidFill>
            <a:srgbClr val="FFFFFF"/>
          </a:solidFill>
          <a:ln/>
        </p:spPr>
      </p:sp>
      <p:sp>
        <p:nvSpPr>
          <p:cNvPr id="149507"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lIns="91409" tIns="45705" rIns="91409" bIns="45705"/>
          <a:lstStyle/>
          <a:p>
            <a:pPr eaLnBrk="1" hangingPunct="1"/>
            <a:r>
              <a:rPr lang="en-US" altLang="zh-CN" smtClean="0">
                <a:ea typeface="宋体" charset="-122"/>
              </a:rPr>
              <a:t>OD represents the FUSION CURVE.  There is little effect of pressure on melting point.</a:t>
            </a:r>
          </a:p>
          <a:p>
            <a:pPr eaLnBrk="1" hangingPunct="1"/>
            <a:r>
              <a:rPr lang="en-US" altLang="zh-CN" smtClean="0">
                <a:ea typeface="宋体" charset="-122"/>
              </a:rPr>
              <a:t>O is the triple point.  A unique temperature and pressure at which three states of matter coexist.</a:t>
            </a:r>
          </a:p>
          <a:p>
            <a:pPr eaLnBrk="1" hangingPunct="1"/>
            <a:endParaRPr lang="en-CA" altLang="zh-CN" smtClean="0">
              <a:ea typeface="宋体" charset="-122"/>
            </a:endParaRPr>
          </a:p>
        </p:txBody>
      </p:sp>
    </p:spTree>
    <p:extLst>
      <p:ext uri="{BB962C8B-B14F-4D97-AF65-F5344CB8AC3E}">
        <p14:creationId xmlns:p14="http://schemas.microsoft.com/office/powerpoint/2010/main" val="16423819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1031"/>
          <p:cNvSpPr txBox="1">
            <a:spLocks noGrp="1" noChangeArrowheads="1"/>
          </p:cNvSpPr>
          <p:nvPr/>
        </p:nvSpPr>
        <p:spPr bwMode="auto">
          <a:xfrm>
            <a:off x="3886200" y="8686800"/>
            <a:ext cx="2971800" cy="457200"/>
          </a:xfrm>
          <a:prstGeom prst="rect">
            <a:avLst/>
          </a:prstGeom>
          <a:noFill/>
          <a:ln w="9525">
            <a:noFill/>
            <a:miter lim="800000"/>
            <a:headEnd/>
            <a:tailEnd/>
          </a:ln>
        </p:spPr>
        <p:txBody>
          <a:bodyPr lIns="91431" tIns="45716" rIns="91431" bIns="45716" anchor="b"/>
          <a:lstStyle/>
          <a:p>
            <a:pPr algn="r" defTabSz="990600"/>
            <a:fld id="{DFBB633A-704C-414E-8E5B-5D9F7E1910CA}" type="slidenum">
              <a:rPr kumimoji="1" lang="en-US" altLang="zh-CN" sz="1200" b="1">
                <a:solidFill>
                  <a:schemeClr val="tx1"/>
                </a:solidFill>
                <a:latin typeface="Times New Roman" pitchFamily="18" charset="0"/>
              </a:rPr>
              <a:pPr algn="r" defTabSz="990600"/>
              <a:t>91</a:t>
            </a:fld>
            <a:endParaRPr kumimoji="1" lang="en-US" altLang="zh-CN" sz="1200" b="1">
              <a:solidFill>
                <a:schemeClr val="tx1"/>
              </a:solidFill>
              <a:latin typeface="Times New Roman" pitchFamily="18" charset="0"/>
            </a:endParaRPr>
          </a:p>
        </p:txBody>
      </p:sp>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a:xfrm>
            <a:off x="914400" y="4343400"/>
            <a:ext cx="5029200" cy="4114800"/>
          </a:xfrm>
          <a:noFill/>
          <a:ln/>
        </p:spPr>
        <p:txBody>
          <a:bodyPr/>
          <a:lstStyle/>
          <a:p>
            <a:endParaRPr lang="zh-CN" altLang="zh-CN" smtClean="0">
              <a:ea typeface="宋体" charset="-122"/>
            </a:endParaRPr>
          </a:p>
        </p:txBody>
      </p:sp>
    </p:spTree>
    <p:extLst>
      <p:ext uri="{BB962C8B-B14F-4D97-AF65-F5344CB8AC3E}">
        <p14:creationId xmlns:p14="http://schemas.microsoft.com/office/powerpoint/2010/main" val="1891954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1031"/>
          <p:cNvSpPr txBox="1">
            <a:spLocks noGrp="1" noChangeArrowheads="1"/>
          </p:cNvSpPr>
          <p:nvPr/>
        </p:nvSpPr>
        <p:spPr bwMode="auto">
          <a:xfrm>
            <a:off x="3886200" y="8686800"/>
            <a:ext cx="2971800" cy="457200"/>
          </a:xfrm>
          <a:prstGeom prst="rect">
            <a:avLst/>
          </a:prstGeom>
          <a:noFill/>
          <a:ln w="9525">
            <a:noFill/>
            <a:miter lim="800000"/>
            <a:headEnd/>
            <a:tailEnd/>
          </a:ln>
        </p:spPr>
        <p:txBody>
          <a:bodyPr lIns="91431" tIns="45716" rIns="91431" bIns="45716" anchor="b"/>
          <a:lstStyle/>
          <a:p>
            <a:pPr algn="r" defTabSz="990600"/>
            <a:fld id="{255E92C3-D8C0-4F3D-AC79-55ACCDA16084}" type="slidenum">
              <a:rPr kumimoji="1" lang="en-US" altLang="zh-CN" sz="1200" b="1">
                <a:solidFill>
                  <a:schemeClr val="tx1"/>
                </a:solidFill>
                <a:latin typeface="Times New Roman" pitchFamily="18" charset="0"/>
              </a:rPr>
              <a:pPr algn="r" defTabSz="990600"/>
              <a:t>92</a:t>
            </a:fld>
            <a:endParaRPr kumimoji="1" lang="en-US" altLang="zh-CN" sz="1200" b="1">
              <a:solidFill>
                <a:schemeClr val="tx1"/>
              </a:solidFill>
              <a:latin typeface="Times New Roman" pitchFamily="18" charset="0"/>
            </a:endParaRPr>
          </a:p>
        </p:txBody>
      </p:sp>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a:xfrm>
            <a:off x="914400" y="4343400"/>
            <a:ext cx="5029200" cy="4114800"/>
          </a:xfrm>
          <a:noFill/>
          <a:ln/>
        </p:spPr>
        <p:txBody>
          <a:bodyPr/>
          <a:lstStyle/>
          <a:p>
            <a:endParaRPr lang="zh-CN" altLang="zh-CN" smtClean="0">
              <a:ea typeface="宋体" charset="-122"/>
            </a:endParaRPr>
          </a:p>
        </p:txBody>
      </p:sp>
    </p:spTree>
    <p:extLst>
      <p:ext uri="{BB962C8B-B14F-4D97-AF65-F5344CB8AC3E}">
        <p14:creationId xmlns:p14="http://schemas.microsoft.com/office/powerpoint/2010/main" val="1481613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Rot="1" noChangeAspect="1" noChangeArrowheads="1" noTextEdit="1"/>
          </p:cNvSpPr>
          <p:nvPr>
            <p:ph type="sldImg"/>
          </p:nvPr>
        </p:nvSpPr>
        <p:spPr>
          <a:ln/>
        </p:spPr>
      </p:sp>
      <p:sp>
        <p:nvSpPr>
          <p:cNvPr id="49154" name="Rectangle 3"/>
          <p:cNvSpPr>
            <a:spLocks noGrp="1" noChangeArrowheads="1"/>
          </p:cNvSpPr>
          <p:nvPr>
            <p:ph type="body" idx="1"/>
          </p:nvPr>
        </p:nvSpPr>
        <p:spPr>
          <a:xfrm>
            <a:off x="914400" y="4343400"/>
            <a:ext cx="5029200" cy="4114800"/>
          </a:xfrm>
          <a:noFill/>
          <a:ln/>
        </p:spPr>
        <p:txBody>
          <a:bodyPr/>
          <a:lstStyle/>
          <a:p>
            <a:endParaRPr lang="zh-CN" altLang="en-US" smtClean="0">
              <a:ea typeface="宋体" charset="-122"/>
            </a:endParaRPr>
          </a:p>
        </p:txBody>
      </p:sp>
    </p:spTree>
    <p:extLst>
      <p:ext uri="{BB962C8B-B14F-4D97-AF65-F5344CB8AC3E}">
        <p14:creationId xmlns:p14="http://schemas.microsoft.com/office/powerpoint/2010/main" val="9784989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1" tIns="45716" rIns="91431" bIns="45716" anchor="b"/>
          <a:lstStyle/>
          <a:p>
            <a:pPr algn="r" defTabSz="990600"/>
            <a:fld id="{3E15ECE9-EFB3-449C-B890-104C08525051}" type="slidenum">
              <a:rPr kumimoji="1" lang="en-US" altLang="zh-CN" sz="1200">
                <a:solidFill>
                  <a:schemeClr val="tx1"/>
                </a:solidFill>
                <a:latin typeface="Times New Roman" pitchFamily="18" charset="0"/>
              </a:rPr>
              <a:pPr algn="r" defTabSz="990600"/>
              <a:t>93</a:t>
            </a:fld>
            <a:endParaRPr kumimoji="1" lang="en-US" altLang="zh-CN" sz="1200">
              <a:solidFill>
                <a:schemeClr val="tx1"/>
              </a:solidFill>
              <a:latin typeface="Times New Roman" pitchFamily="18" charset="0"/>
            </a:endParaRPr>
          </a:p>
        </p:txBody>
      </p:sp>
      <p:sp>
        <p:nvSpPr>
          <p:cNvPr id="155650" name="Rectangle 2"/>
          <p:cNvSpPr>
            <a:spLocks noGrp="1" noRot="1" noChangeAspect="1" noChangeArrowheads="1" noTextEdit="1"/>
          </p:cNvSpPr>
          <p:nvPr>
            <p:ph type="sldImg"/>
          </p:nvPr>
        </p:nvSpPr>
        <p:spPr>
          <a:xfrm>
            <a:off x="1146175" y="685800"/>
            <a:ext cx="4573588" cy="3429000"/>
          </a:xfrm>
          <a:solidFill>
            <a:srgbClr val="FFFFFF"/>
          </a:solidFill>
          <a:ln/>
        </p:spPr>
      </p:sp>
      <p:sp>
        <p:nvSpPr>
          <p:cNvPr id="155651"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lIns="91409" tIns="45705" rIns="91409" bIns="45705"/>
          <a:lstStyle/>
          <a:p>
            <a:pPr eaLnBrk="1" hangingPunct="1"/>
            <a:r>
              <a:rPr lang="en-US" altLang="zh-CN" smtClean="0">
                <a:ea typeface="宋体" charset="-122"/>
              </a:rPr>
              <a:t>OD represents the FUSION CURVE.  There is little effect of pressure on melting point.</a:t>
            </a:r>
          </a:p>
          <a:p>
            <a:pPr eaLnBrk="1" hangingPunct="1"/>
            <a:r>
              <a:rPr lang="en-US" altLang="zh-CN" smtClean="0">
                <a:ea typeface="宋体" charset="-122"/>
              </a:rPr>
              <a:t>O is the triple point.  A unique temperature and pressure at which three states of matter coexist.</a:t>
            </a:r>
          </a:p>
          <a:p>
            <a:pPr eaLnBrk="1" hangingPunct="1"/>
            <a:endParaRPr lang="en-CA" altLang="zh-CN" smtClean="0">
              <a:ea typeface="宋体" charset="-122"/>
            </a:endParaRPr>
          </a:p>
        </p:txBody>
      </p:sp>
    </p:spTree>
    <p:extLst>
      <p:ext uri="{BB962C8B-B14F-4D97-AF65-F5344CB8AC3E}">
        <p14:creationId xmlns:p14="http://schemas.microsoft.com/office/powerpoint/2010/main" val="27231864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1031"/>
          <p:cNvSpPr txBox="1">
            <a:spLocks noGrp="1" noChangeArrowheads="1"/>
          </p:cNvSpPr>
          <p:nvPr/>
        </p:nvSpPr>
        <p:spPr bwMode="auto">
          <a:xfrm>
            <a:off x="3886200" y="8686800"/>
            <a:ext cx="2971800" cy="457200"/>
          </a:xfrm>
          <a:prstGeom prst="rect">
            <a:avLst/>
          </a:prstGeom>
          <a:noFill/>
          <a:ln w="9525">
            <a:noFill/>
            <a:miter lim="800000"/>
            <a:headEnd/>
            <a:tailEnd/>
          </a:ln>
        </p:spPr>
        <p:txBody>
          <a:bodyPr lIns="91431" tIns="45716" rIns="91431" bIns="45716" anchor="b"/>
          <a:lstStyle/>
          <a:p>
            <a:pPr algn="r" defTabSz="990600"/>
            <a:fld id="{4A8CDBEA-1793-443F-9015-0DEF61EB3BA4}" type="slidenum">
              <a:rPr kumimoji="1" lang="en-US" altLang="zh-CN" sz="1200" b="1">
                <a:solidFill>
                  <a:schemeClr val="tx1"/>
                </a:solidFill>
                <a:latin typeface="Times New Roman" pitchFamily="18" charset="0"/>
              </a:rPr>
              <a:pPr algn="r" defTabSz="990600"/>
              <a:t>94</a:t>
            </a:fld>
            <a:endParaRPr kumimoji="1" lang="en-US" altLang="zh-CN" sz="1200" b="1">
              <a:solidFill>
                <a:schemeClr val="tx1"/>
              </a:solidFill>
              <a:latin typeface="Times New Roman" pitchFamily="18" charset="0"/>
            </a:endParaRPr>
          </a:p>
        </p:txBody>
      </p:sp>
      <p:sp>
        <p:nvSpPr>
          <p:cNvPr id="157698" name="Rectangle 2"/>
          <p:cNvSpPr>
            <a:spLocks noGrp="1" noRot="1" noChangeAspect="1" noChangeArrowheads="1" noTextEdit="1"/>
          </p:cNvSpPr>
          <p:nvPr>
            <p:ph type="sldImg"/>
          </p:nvPr>
        </p:nvSpPr>
        <p:spPr>
          <a:ln/>
        </p:spPr>
      </p:sp>
      <p:sp>
        <p:nvSpPr>
          <p:cNvPr id="157699" name="Rectangle 3"/>
          <p:cNvSpPr>
            <a:spLocks noGrp="1" noChangeArrowheads="1"/>
          </p:cNvSpPr>
          <p:nvPr>
            <p:ph type="body" idx="1"/>
          </p:nvPr>
        </p:nvSpPr>
        <p:spPr>
          <a:xfrm>
            <a:off x="914400" y="4343400"/>
            <a:ext cx="5029200" cy="4114800"/>
          </a:xfrm>
          <a:noFill/>
          <a:ln/>
        </p:spPr>
        <p:txBody>
          <a:bodyPr/>
          <a:lstStyle/>
          <a:p>
            <a:endParaRPr lang="zh-CN" altLang="zh-CN" smtClean="0">
              <a:ea typeface="宋体" charset="-122"/>
            </a:endParaRPr>
          </a:p>
        </p:txBody>
      </p:sp>
    </p:spTree>
    <p:extLst>
      <p:ext uri="{BB962C8B-B14F-4D97-AF65-F5344CB8AC3E}">
        <p14:creationId xmlns:p14="http://schemas.microsoft.com/office/powerpoint/2010/main" val="2954127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1" tIns="45716" rIns="91431" bIns="45716" anchor="b"/>
          <a:lstStyle/>
          <a:p>
            <a:pPr algn="r" defTabSz="990600"/>
            <a:fld id="{B9E4C9E9-17E3-4CC3-92C2-636ECAE1C231}" type="slidenum">
              <a:rPr kumimoji="1" lang="en-US" altLang="zh-CN" sz="1200">
                <a:solidFill>
                  <a:schemeClr val="tx1"/>
                </a:solidFill>
                <a:latin typeface="Times New Roman" pitchFamily="18" charset="0"/>
              </a:rPr>
              <a:pPr algn="r" defTabSz="990600"/>
              <a:t>95</a:t>
            </a:fld>
            <a:endParaRPr kumimoji="1" lang="en-US" altLang="zh-CN" sz="1200">
              <a:solidFill>
                <a:schemeClr val="tx1"/>
              </a:solidFill>
              <a:latin typeface="Times New Roman" pitchFamily="18" charset="0"/>
            </a:endParaRPr>
          </a:p>
        </p:txBody>
      </p:sp>
      <p:sp>
        <p:nvSpPr>
          <p:cNvPr id="159746" name="Rectangle 2"/>
          <p:cNvSpPr>
            <a:spLocks noGrp="1" noRot="1" noChangeAspect="1" noChangeArrowheads="1" noTextEdit="1"/>
          </p:cNvSpPr>
          <p:nvPr>
            <p:ph type="sldImg"/>
          </p:nvPr>
        </p:nvSpPr>
        <p:spPr>
          <a:xfrm>
            <a:off x="1146175" y="685800"/>
            <a:ext cx="4573588" cy="3429000"/>
          </a:xfrm>
          <a:solidFill>
            <a:srgbClr val="FFFFFF"/>
          </a:solidFill>
          <a:ln/>
        </p:spPr>
      </p:sp>
      <p:sp>
        <p:nvSpPr>
          <p:cNvPr id="159747"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lIns="91409" tIns="45705" rIns="91409" bIns="45705"/>
          <a:lstStyle/>
          <a:p>
            <a:pPr eaLnBrk="1" hangingPunct="1"/>
            <a:r>
              <a:rPr lang="en-US" altLang="zh-CN" smtClean="0">
                <a:ea typeface="宋体" charset="-122"/>
              </a:rPr>
              <a:t>OD represents the FUSION CURVE.  There is little effect of pressure on melting point.</a:t>
            </a:r>
          </a:p>
          <a:p>
            <a:pPr eaLnBrk="1" hangingPunct="1"/>
            <a:r>
              <a:rPr lang="en-US" altLang="zh-CN" smtClean="0">
                <a:ea typeface="宋体" charset="-122"/>
              </a:rPr>
              <a:t>O is the triple point.  A unique temperature and pressure at which three states of matter coexist.</a:t>
            </a:r>
          </a:p>
          <a:p>
            <a:pPr eaLnBrk="1" hangingPunct="1"/>
            <a:endParaRPr lang="en-CA" altLang="zh-CN" smtClean="0">
              <a:ea typeface="宋体" charset="-122"/>
            </a:endParaRPr>
          </a:p>
        </p:txBody>
      </p:sp>
    </p:spTree>
    <p:extLst>
      <p:ext uri="{BB962C8B-B14F-4D97-AF65-F5344CB8AC3E}">
        <p14:creationId xmlns:p14="http://schemas.microsoft.com/office/powerpoint/2010/main" val="14030822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Rectangle 1031"/>
          <p:cNvSpPr txBox="1">
            <a:spLocks noGrp="1" noChangeArrowheads="1"/>
          </p:cNvSpPr>
          <p:nvPr/>
        </p:nvSpPr>
        <p:spPr bwMode="auto">
          <a:xfrm>
            <a:off x="3886200" y="8686800"/>
            <a:ext cx="2971800" cy="457200"/>
          </a:xfrm>
          <a:prstGeom prst="rect">
            <a:avLst/>
          </a:prstGeom>
          <a:noFill/>
          <a:ln w="9525">
            <a:noFill/>
            <a:miter lim="800000"/>
            <a:headEnd/>
            <a:tailEnd/>
          </a:ln>
        </p:spPr>
        <p:txBody>
          <a:bodyPr lIns="91431" tIns="45716" rIns="91431" bIns="45716" anchor="b"/>
          <a:lstStyle/>
          <a:p>
            <a:pPr algn="r" defTabSz="990600"/>
            <a:fld id="{FFEBF5A8-F48D-412C-952B-06D0642A2878}" type="slidenum">
              <a:rPr kumimoji="1" lang="en-US" altLang="zh-CN" sz="1200" b="1">
                <a:solidFill>
                  <a:schemeClr val="tx1"/>
                </a:solidFill>
                <a:latin typeface="Times New Roman" pitchFamily="18" charset="0"/>
              </a:rPr>
              <a:pPr algn="r" defTabSz="990600"/>
              <a:t>97</a:t>
            </a:fld>
            <a:endParaRPr kumimoji="1" lang="en-US" altLang="zh-CN" sz="1200" b="1">
              <a:solidFill>
                <a:schemeClr val="tx1"/>
              </a:solidFill>
              <a:latin typeface="Times New Roman" pitchFamily="18" charset="0"/>
            </a:endParaRPr>
          </a:p>
        </p:txBody>
      </p:sp>
      <p:sp>
        <p:nvSpPr>
          <p:cNvPr id="164866" name="Rectangle 1026"/>
          <p:cNvSpPr>
            <a:spLocks noGrp="1" noRot="1" noChangeAspect="1" noChangeArrowheads="1" noTextEdit="1"/>
          </p:cNvSpPr>
          <p:nvPr>
            <p:ph type="sldImg"/>
          </p:nvPr>
        </p:nvSpPr>
        <p:spPr>
          <a:ln/>
        </p:spPr>
      </p:sp>
      <p:sp>
        <p:nvSpPr>
          <p:cNvPr id="164867" name="Rectangle 1027"/>
          <p:cNvSpPr>
            <a:spLocks noGrp="1" noChangeArrowheads="1"/>
          </p:cNvSpPr>
          <p:nvPr>
            <p:ph type="body" idx="1"/>
          </p:nvPr>
        </p:nvSpPr>
        <p:spPr>
          <a:xfrm>
            <a:off x="914400" y="4343400"/>
            <a:ext cx="5029200" cy="4114800"/>
          </a:xfrm>
          <a:noFill/>
          <a:ln/>
        </p:spPr>
        <p:txBody>
          <a:bodyPr/>
          <a:lstStyle/>
          <a:p>
            <a:endParaRPr lang="zh-CN" altLang="zh-CN" smtClean="0">
              <a:ea typeface="宋体" charset="-122"/>
            </a:endParaRPr>
          </a:p>
        </p:txBody>
      </p:sp>
    </p:spTree>
    <p:extLst>
      <p:ext uri="{BB962C8B-B14F-4D97-AF65-F5344CB8AC3E}">
        <p14:creationId xmlns:p14="http://schemas.microsoft.com/office/powerpoint/2010/main" val="7072096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Rectangle 1031"/>
          <p:cNvSpPr txBox="1">
            <a:spLocks noGrp="1" noChangeArrowheads="1"/>
          </p:cNvSpPr>
          <p:nvPr/>
        </p:nvSpPr>
        <p:spPr bwMode="auto">
          <a:xfrm>
            <a:off x="3886200" y="8686800"/>
            <a:ext cx="2971800" cy="457200"/>
          </a:xfrm>
          <a:prstGeom prst="rect">
            <a:avLst/>
          </a:prstGeom>
          <a:noFill/>
          <a:ln w="9525">
            <a:noFill/>
            <a:miter lim="800000"/>
            <a:headEnd/>
            <a:tailEnd/>
          </a:ln>
        </p:spPr>
        <p:txBody>
          <a:bodyPr lIns="91431" tIns="45716" rIns="91431" bIns="45716" anchor="b"/>
          <a:lstStyle/>
          <a:p>
            <a:pPr algn="r" defTabSz="990600"/>
            <a:fld id="{5247A5EB-542E-45AE-BC95-E66F7CACB9CD}" type="slidenum">
              <a:rPr kumimoji="1" lang="en-US" altLang="zh-CN" sz="1200" b="1">
                <a:solidFill>
                  <a:schemeClr val="tx1"/>
                </a:solidFill>
                <a:latin typeface="Times New Roman" pitchFamily="18" charset="0"/>
              </a:rPr>
              <a:pPr algn="r" defTabSz="990600"/>
              <a:t>99</a:t>
            </a:fld>
            <a:endParaRPr kumimoji="1" lang="en-US" altLang="zh-CN" sz="1200" b="1">
              <a:solidFill>
                <a:schemeClr val="tx1"/>
              </a:solidFill>
              <a:latin typeface="Times New Roman" pitchFamily="18" charset="0"/>
            </a:endParaRPr>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a:xfrm>
            <a:off x="914400" y="4343400"/>
            <a:ext cx="5029200" cy="4114800"/>
          </a:xfrm>
          <a:noFill/>
          <a:ln/>
        </p:spPr>
        <p:txBody>
          <a:bodyPr/>
          <a:lstStyle/>
          <a:p>
            <a:endParaRPr lang="zh-CN" altLang="zh-CN" smtClean="0">
              <a:ea typeface="宋体" charset="-122"/>
            </a:endParaRPr>
          </a:p>
        </p:txBody>
      </p:sp>
    </p:spTree>
    <p:extLst>
      <p:ext uri="{BB962C8B-B14F-4D97-AF65-F5344CB8AC3E}">
        <p14:creationId xmlns:p14="http://schemas.microsoft.com/office/powerpoint/2010/main" val="6349764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Rectangle 1031"/>
          <p:cNvSpPr txBox="1">
            <a:spLocks noGrp="1" noChangeArrowheads="1"/>
          </p:cNvSpPr>
          <p:nvPr/>
        </p:nvSpPr>
        <p:spPr bwMode="auto">
          <a:xfrm>
            <a:off x="3886200" y="8686800"/>
            <a:ext cx="2971800" cy="457200"/>
          </a:xfrm>
          <a:prstGeom prst="rect">
            <a:avLst/>
          </a:prstGeom>
          <a:noFill/>
          <a:ln w="9525">
            <a:noFill/>
            <a:miter lim="800000"/>
            <a:headEnd/>
            <a:tailEnd/>
          </a:ln>
        </p:spPr>
        <p:txBody>
          <a:bodyPr lIns="91431" tIns="45716" rIns="91431" bIns="45716" anchor="b"/>
          <a:lstStyle/>
          <a:p>
            <a:pPr algn="r" defTabSz="990600"/>
            <a:fld id="{92F8D3A4-E449-4144-9D01-3A6FFAE2DC9B}" type="slidenum">
              <a:rPr kumimoji="1" lang="en-US" altLang="zh-CN" sz="1200" b="1">
                <a:solidFill>
                  <a:schemeClr val="tx1"/>
                </a:solidFill>
                <a:latin typeface="Times New Roman" pitchFamily="18" charset="0"/>
              </a:rPr>
              <a:pPr algn="r" defTabSz="990600"/>
              <a:t>101</a:t>
            </a:fld>
            <a:endParaRPr kumimoji="1" lang="en-US" altLang="zh-CN" sz="1200" b="1">
              <a:solidFill>
                <a:schemeClr val="tx1"/>
              </a:solidFill>
              <a:latin typeface="Times New Roman" pitchFamily="18" charset="0"/>
            </a:endParaRPr>
          </a:p>
        </p:txBody>
      </p:sp>
      <p:sp>
        <p:nvSpPr>
          <p:cNvPr id="172034" name="Rectangl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a:xfrm>
            <a:off x="914400" y="4343400"/>
            <a:ext cx="5029200" cy="4114800"/>
          </a:xfrm>
          <a:noFill/>
          <a:ln/>
        </p:spPr>
        <p:txBody>
          <a:bodyPr/>
          <a:lstStyle/>
          <a:p>
            <a:endParaRPr lang="zh-CN" altLang="zh-CN" smtClean="0">
              <a:ea typeface="宋体" charset="-122"/>
            </a:endParaRPr>
          </a:p>
        </p:txBody>
      </p:sp>
    </p:spTree>
    <p:extLst>
      <p:ext uri="{BB962C8B-B14F-4D97-AF65-F5344CB8AC3E}">
        <p14:creationId xmlns:p14="http://schemas.microsoft.com/office/powerpoint/2010/main" val="25764326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pPr algn="r"/>
            <a:fld id="{F3CFE787-8787-441F-A18C-ED0E1D55D814}" type="slidenum">
              <a:rPr kumimoji="1" lang="en-US" altLang="zh-CN" sz="1200">
                <a:solidFill>
                  <a:schemeClr val="tx1"/>
                </a:solidFill>
                <a:latin typeface="Tahoma" pitchFamily="34" charset="0"/>
              </a:rPr>
              <a:pPr algn="r"/>
              <a:t>112</a:t>
            </a:fld>
            <a:endParaRPr kumimoji="1" lang="en-US" altLang="zh-CN" sz="1200">
              <a:solidFill>
                <a:schemeClr val="tx1"/>
              </a:solidFill>
              <a:latin typeface="Tahoma" pitchFamily="34" charset="0"/>
            </a:endParaRPr>
          </a:p>
        </p:txBody>
      </p:sp>
      <p:sp>
        <p:nvSpPr>
          <p:cNvPr id="184322" name="Rectangle 2"/>
          <p:cNvSpPr>
            <a:spLocks noGrp="1" noRot="1" noChangeAspect="1" noChangeArrowheads="1" noTextEdit="1"/>
          </p:cNvSpPr>
          <p:nvPr>
            <p:ph type="sldImg"/>
          </p:nvPr>
        </p:nvSpPr>
        <p:spPr>
          <a:ln/>
        </p:spPr>
      </p:sp>
      <p:sp>
        <p:nvSpPr>
          <p:cNvPr id="184323" name="Rectangle 3"/>
          <p:cNvSpPr>
            <a:spLocks noGrp="1" noChangeArrowheads="1"/>
          </p:cNvSpPr>
          <p:nvPr>
            <p:ph type="body" idx="1"/>
          </p:nvPr>
        </p:nvSpPr>
        <p:spPr>
          <a:xfrm>
            <a:off x="914400" y="4343400"/>
            <a:ext cx="5029200" cy="4114800"/>
          </a:xfrm>
          <a:noFill/>
          <a:ln/>
        </p:spPr>
        <p:txBody>
          <a:bodyPr/>
          <a:lstStyle/>
          <a:p>
            <a:pPr eaLnBrk="1" hangingPunct="1"/>
            <a:r>
              <a:rPr lang="zh-CN" altLang="en-US" sz="1400" b="1" smtClean="0">
                <a:latin typeface="仿宋_GB2312"/>
                <a:ea typeface="仿宋_GB2312"/>
                <a:cs typeface="仿宋_GB2312"/>
              </a:rPr>
              <a:t>除玻璃外，金属和合金在某些特定条件下，也可以形成非晶态，称为金属玻璃。</a:t>
            </a:r>
          </a:p>
        </p:txBody>
      </p:sp>
    </p:spTree>
    <p:extLst>
      <p:ext uri="{BB962C8B-B14F-4D97-AF65-F5344CB8AC3E}">
        <p14:creationId xmlns:p14="http://schemas.microsoft.com/office/powerpoint/2010/main" val="5303517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pPr algn="r"/>
            <a:fld id="{39D544BA-2A91-48AD-963C-2262D2C24B5F}" type="slidenum">
              <a:rPr kumimoji="1" lang="en-US" altLang="zh-CN" sz="1200">
                <a:solidFill>
                  <a:schemeClr val="tx1"/>
                </a:solidFill>
                <a:latin typeface="Tahoma" pitchFamily="34" charset="0"/>
              </a:rPr>
              <a:pPr algn="r"/>
              <a:t>121</a:t>
            </a:fld>
            <a:endParaRPr kumimoji="1" lang="en-US" altLang="zh-CN" sz="1200">
              <a:solidFill>
                <a:schemeClr val="tx1"/>
              </a:solidFill>
              <a:latin typeface="Tahoma" pitchFamily="34" charset="0"/>
            </a:endParaRPr>
          </a:p>
        </p:txBody>
      </p:sp>
      <p:sp>
        <p:nvSpPr>
          <p:cNvPr id="194562" name="Rectangle 2"/>
          <p:cNvSpPr>
            <a:spLocks noGrp="1" noRot="1" noChangeAspect="1" noChangeArrowheads="1" noTextEdit="1"/>
          </p:cNvSpPr>
          <p:nvPr>
            <p:ph type="sldImg"/>
          </p:nvPr>
        </p:nvSpPr>
        <p:spPr>
          <a:ln/>
        </p:spPr>
      </p:sp>
      <p:sp>
        <p:nvSpPr>
          <p:cNvPr id="194563" name="Rectangle 3"/>
          <p:cNvSpPr>
            <a:spLocks noGrp="1" noChangeArrowheads="1"/>
          </p:cNvSpPr>
          <p:nvPr>
            <p:ph type="body" idx="1"/>
          </p:nvPr>
        </p:nvSpPr>
        <p:spPr>
          <a:xfrm>
            <a:off x="914400" y="4343400"/>
            <a:ext cx="5029200" cy="4114800"/>
          </a:xfrm>
          <a:noFill/>
          <a:ln/>
        </p:spPr>
        <p:txBody>
          <a:bodyPr/>
          <a:lstStyle/>
          <a:p>
            <a:pPr eaLnBrk="1" hangingPunct="1"/>
            <a:r>
              <a:rPr lang="zh-CN" altLang="en-US" sz="2000" b="1" smtClean="0">
                <a:latin typeface="仿宋_GB2312"/>
                <a:ea typeface="仿宋_GB2312"/>
                <a:cs typeface="仿宋_GB2312"/>
              </a:rPr>
              <a:t>当</a:t>
            </a:r>
            <a:r>
              <a:rPr lang="en-US" altLang="zh-CN" sz="2000" b="1" smtClean="0">
                <a:latin typeface="仿宋_GB2312"/>
                <a:ea typeface="仿宋_GB2312"/>
                <a:cs typeface="仿宋_GB2312"/>
              </a:rPr>
              <a:t>X</a:t>
            </a:r>
            <a:r>
              <a:rPr lang="zh-CN" altLang="en-US" sz="2000" b="1" smtClean="0">
                <a:latin typeface="仿宋_GB2312"/>
                <a:ea typeface="仿宋_GB2312"/>
                <a:cs typeface="仿宋_GB2312"/>
              </a:rPr>
              <a:t>射线波长已知时，即可用</a:t>
            </a:r>
            <a:r>
              <a:rPr lang="en-US" altLang="zh-CN" sz="2000" b="1" smtClean="0">
                <a:latin typeface="仿宋_GB2312"/>
                <a:ea typeface="仿宋_GB2312"/>
                <a:cs typeface="仿宋_GB2312"/>
              </a:rPr>
              <a:t>Bragg</a:t>
            </a:r>
            <a:r>
              <a:rPr lang="zh-CN" altLang="en-US" sz="2000" b="1" smtClean="0">
                <a:latin typeface="仿宋_GB2312"/>
                <a:ea typeface="仿宋_GB2312"/>
                <a:cs typeface="仿宋_GB2312"/>
              </a:rPr>
              <a:t>方程求出晶面间距</a:t>
            </a:r>
            <a:r>
              <a:rPr lang="en-US" altLang="zh-CN" sz="2000" b="1" i="1" smtClean="0">
                <a:latin typeface="仿宋_GB2312"/>
                <a:ea typeface="仿宋_GB2312"/>
                <a:cs typeface="仿宋_GB2312"/>
              </a:rPr>
              <a:t>d</a:t>
            </a:r>
            <a:r>
              <a:rPr lang="zh-CN" altLang="en-US" sz="2000" b="1" smtClean="0">
                <a:latin typeface="仿宋_GB2312"/>
                <a:ea typeface="仿宋_GB2312"/>
                <a:cs typeface="仿宋_GB2312"/>
              </a:rPr>
              <a:t>。各种晶体的原子、分子种类不同，排列方式不同，</a:t>
            </a:r>
            <a:r>
              <a:rPr lang="zh-CN" altLang="en-US" sz="2000" b="1" smtClean="0">
                <a:latin typeface="仿宋_GB2312"/>
                <a:ea typeface="仿宋_GB2312"/>
                <a:cs typeface="仿宋_GB2312"/>
                <a:sym typeface="Symbol" pitchFamily="18" charset="2"/>
              </a:rPr>
              <a:t></a:t>
            </a:r>
            <a:r>
              <a:rPr lang="zh-CN" altLang="en-US" sz="2000" b="1" smtClean="0">
                <a:latin typeface="仿宋_GB2312"/>
                <a:ea typeface="仿宋_GB2312"/>
                <a:cs typeface="仿宋_GB2312"/>
              </a:rPr>
              <a:t>值加强峰的规律也不同，由此可确定晶体的结构。</a:t>
            </a:r>
          </a:p>
          <a:p>
            <a:pPr eaLnBrk="1" hangingPunct="1"/>
            <a:endParaRPr lang="en-US" altLang="zh-CN" smtClean="0">
              <a:ea typeface="宋体" charset="-122"/>
            </a:endParaRPr>
          </a:p>
        </p:txBody>
      </p:sp>
    </p:spTree>
    <p:extLst>
      <p:ext uri="{BB962C8B-B14F-4D97-AF65-F5344CB8AC3E}">
        <p14:creationId xmlns:p14="http://schemas.microsoft.com/office/powerpoint/2010/main" val="9192470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pPr algn="r"/>
            <a:fld id="{31796700-798D-4DEE-89F8-9607F4B0D40B}" type="slidenum">
              <a:rPr kumimoji="1" lang="en-US" altLang="zh-CN" sz="1200">
                <a:solidFill>
                  <a:schemeClr val="tx1"/>
                </a:solidFill>
                <a:latin typeface="Tahoma" pitchFamily="34" charset="0"/>
              </a:rPr>
              <a:pPr algn="r"/>
              <a:t>136</a:t>
            </a:fld>
            <a:endParaRPr kumimoji="1" lang="en-US" altLang="zh-CN" sz="1200">
              <a:solidFill>
                <a:schemeClr val="tx1"/>
              </a:solidFill>
              <a:latin typeface="Tahoma" pitchFamily="34" charset="0"/>
            </a:endParaRPr>
          </a:p>
        </p:txBody>
      </p:sp>
      <p:sp>
        <p:nvSpPr>
          <p:cNvPr id="210946" name="Rectangle 2"/>
          <p:cNvSpPr>
            <a:spLocks noGrp="1" noRot="1" noChangeAspect="1" noChangeArrowheads="1" noTextEdit="1"/>
          </p:cNvSpPr>
          <p:nvPr>
            <p:ph type="sldImg"/>
          </p:nvPr>
        </p:nvSpPr>
        <p:spPr>
          <a:ln/>
        </p:spPr>
      </p:sp>
      <p:sp>
        <p:nvSpPr>
          <p:cNvPr id="210947" name="Rectangle 3"/>
          <p:cNvSpPr>
            <a:spLocks noGrp="1" noChangeArrowheads="1"/>
          </p:cNvSpPr>
          <p:nvPr>
            <p:ph type="body" idx="1"/>
          </p:nvPr>
        </p:nvSpPr>
        <p:spPr>
          <a:xfrm>
            <a:off x="914400" y="4343400"/>
            <a:ext cx="5029200" cy="4114800"/>
          </a:xfrm>
          <a:noFill/>
          <a:ln/>
        </p:spPr>
        <p:txBody>
          <a:bodyPr/>
          <a:lstStyle/>
          <a:p>
            <a:pPr eaLnBrk="1" hangingPunct="1"/>
            <a:r>
              <a:rPr lang="zh-CN" altLang="en-US" sz="1800" b="1" smtClean="0">
                <a:latin typeface="仿宋_GB2312"/>
                <a:ea typeface="仿宋_GB2312"/>
                <a:cs typeface="仿宋_GB2312"/>
              </a:rPr>
              <a:t>周期表中约有</a:t>
            </a:r>
            <a:r>
              <a:rPr lang="en-US" altLang="zh-CN" sz="1800" b="1" smtClean="0">
                <a:latin typeface="仿宋_GB2312"/>
                <a:ea typeface="仿宋_GB2312"/>
                <a:cs typeface="仿宋_GB2312"/>
              </a:rPr>
              <a:t>2/3</a:t>
            </a:r>
            <a:r>
              <a:rPr lang="zh-CN" altLang="en-US" sz="1800" b="1" smtClean="0">
                <a:latin typeface="仿宋_GB2312"/>
                <a:ea typeface="仿宋_GB2312"/>
                <a:cs typeface="仿宋_GB2312"/>
              </a:rPr>
              <a:t>的金属原子是配位数为</a:t>
            </a:r>
            <a:r>
              <a:rPr lang="en-US" altLang="zh-CN" sz="1800" b="1" smtClean="0">
                <a:latin typeface="仿宋_GB2312"/>
                <a:ea typeface="仿宋_GB2312"/>
                <a:cs typeface="仿宋_GB2312"/>
              </a:rPr>
              <a:t>12</a:t>
            </a:r>
            <a:r>
              <a:rPr lang="zh-CN" altLang="en-US" sz="1800" b="1" smtClean="0">
                <a:latin typeface="仿宋_GB2312"/>
                <a:ea typeface="仿宋_GB2312"/>
                <a:cs typeface="仿宋_GB2312"/>
              </a:rPr>
              <a:t>的密堆积结构，即使在其他非密堆积结构中，金属原子的配位数也达到</a:t>
            </a:r>
            <a:r>
              <a:rPr lang="en-US" altLang="zh-CN" sz="1800" b="1" smtClean="0">
                <a:latin typeface="仿宋_GB2312"/>
                <a:ea typeface="仿宋_GB2312"/>
                <a:cs typeface="仿宋_GB2312"/>
              </a:rPr>
              <a:t>8</a:t>
            </a:r>
            <a:r>
              <a:rPr lang="zh-CN" altLang="en-US" sz="1800" b="1" smtClean="0">
                <a:latin typeface="仿宋_GB2312"/>
                <a:ea typeface="仿宋_GB2312"/>
                <a:cs typeface="仿宋_GB2312"/>
              </a:rPr>
              <a:t>，只有极少数为</a:t>
            </a:r>
            <a:r>
              <a:rPr lang="en-US" altLang="zh-CN" sz="1800" b="1" smtClean="0">
                <a:latin typeface="仿宋_GB2312"/>
                <a:ea typeface="仿宋_GB2312"/>
                <a:cs typeface="仿宋_GB2312"/>
              </a:rPr>
              <a:t>6</a:t>
            </a:r>
            <a:r>
              <a:rPr lang="zh-CN" altLang="en-US" sz="1800" b="1" smtClean="0">
                <a:latin typeface="仿宋_GB2312"/>
                <a:ea typeface="仿宋_GB2312"/>
                <a:cs typeface="仿宋_GB2312"/>
              </a:rPr>
              <a:t>，这与非金属元素单质表现出较低配位数是很不相同的。</a:t>
            </a:r>
          </a:p>
          <a:p>
            <a:pPr eaLnBrk="1" hangingPunct="1"/>
            <a:endParaRPr lang="en-US" altLang="zh-CN" smtClean="0">
              <a:ea typeface="宋体" charset="-122"/>
            </a:endParaRPr>
          </a:p>
        </p:txBody>
      </p:sp>
    </p:spTree>
    <p:extLst>
      <p:ext uri="{BB962C8B-B14F-4D97-AF65-F5344CB8AC3E}">
        <p14:creationId xmlns:p14="http://schemas.microsoft.com/office/powerpoint/2010/main" val="24986648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pPr algn="r"/>
            <a:fld id="{382CFA5B-7471-452F-9D27-0417A5B10E00}" type="slidenum">
              <a:rPr kumimoji="1" lang="en-US" altLang="zh-CN" sz="1200">
                <a:solidFill>
                  <a:schemeClr val="tx1"/>
                </a:solidFill>
                <a:latin typeface="Tahoma" pitchFamily="34" charset="0"/>
              </a:rPr>
              <a:pPr algn="r"/>
              <a:t>141</a:t>
            </a:fld>
            <a:endParaRPr kumimoji="1" lang="en-US" altLang="zh-CN" sz="1200">
              <a:solidFill>
                <a:schemeClr val="tx1"/>
              </a:solidFill>
              <a:latin typeface="Tahoma" pitchFamily="34" charset="0"/>
            </a:endParaRPr>
          </a:p>
        </p:txBody>
      </p:sp>
      <p:sp>
        <p:nvSpPr>
          <p:cNvPr id="217090" name="Rectangle 2"/>
          <p:cNvSpPr>
            <a:spLocks noGrp="1" noRot="1" noChangeAspect="1" noChangeArrowheads="1" noTextEdit="1"/>
          </p:cNvSpPr>
          <p:nvPr>
            <p:ph type="sldImg"/>
          </p:nvPr>
        </p:nvSpPr>
        <p:spPr>
          <a:ln/>
        </p:spPr>
      </p:sp>
      <p:sp>
        <p:nvSpPr>
          <p:cNvPr id="217091" name="Rectangle 3"/>
          <p:cNvSpPr>
            <a:spLocks noGrp="1" noChangeArrowheads="1"/>
          </p:cNvSpPr>
          <p:nvPr>
            <p:ph type="body" idx="1"/>
          </p:nvPr>
        </p:nvSpPr>
        <p:spPr>
          <a:xfrm>
            <a:off x="914400" y="4343400"/>
            <a:ext cx="5029200" cy="4114800"/>
          </a:xfrm>
          <a:noFill/>
          <a:ln/>
        </p:spPr>
        <p:txBody>
          <a:bodyPr/>
          <a:lstStyle/>
          <a:p>
            <a:pPr eaLnBrk="1" hangingPunct="1"/>
            <a:r>
              <a:rPr lang="zh-CN" altLang="en-US" smtClean="0">
                <a:ea typeface="宋体" charset="-122"/>
              </a:rPr>
              <a:t>天然硅酸盐的基本结构单位是一个硅原子和</a:t>
            </a:r>
            <a:r>
              <a:rPr lang="en-US" altLang="zh-CN" smtClean="0">
                <a:ea typeface="宋体" charset="-122"/>
              </a:rPr>
              <a:t>4</a:t>
            </a:r>
            <a:r>
              <a:rPr lang="zh-CN" altLang="en-US" smtClean="0">
                <a:ea typeface="宋体" charset="-122"/>
              </a:rPr>
              <a:t>个氧原子组成的</a:t>
            </a:r>
            <a:r>
              <a:rPr lang="en-US" altLang="zh-CN" smtClean="0">
                <a:ea typeface="宋体" charset="-122"/>
              </a:rPr>
              <a:t>[SiO</a:t>
            </a:r>
            <a:r>
              <a:rPr lang="en-US" altLang="zh-CN" baseline="-30000" smtClean="0">
                <a:ea typeface="宋体" charset="-122"/>
              </a:rPr>
              <a:t>4</a:t>
            </a:r>
            <a:r>
              <a:rPr lang="en-US" altLang="zh-CN" smtClean="0">
                <a:ea typeface="宋体" charset="-122"/>
              </a:rPr>
              <a:t>]</a:t>
            </a:r>
            <a:r>
              <a:rPr lang="zh-CN" altLang="en-US" smtClean="0">
                <a:ea typeface="宋体" charset="-122"/>
              </a:rPr>
              <a:t>正四面体，所不同的只是这种硅氧四面体的连接和排列方式。</a:t>
            </a:r>
          </a:p>
        </p:txBody>
      </p:sp>
    </p:spTree>
    <p:extLst>
      <p:ext uri="{BB962C8B-B14F-4D97-AF65-F5344CB8AC3E}">
        <p14:creationId xmlns:p14="http://schemas.microsoft.com/office/powerpoint/2010/main" val="584872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p:spPr>
        <p:txBody>
          <a:bodyPr/>
          <a:lstStyle/>
          <a:p>
            <a:fld id="{5C0EEFDF-BF41-408B-B7AE-5F76D2A5866C}" type="slidenum">
              <a:rPr lang="zh-CN" altLang="en-US" smtClean="0">
                <a:latin typeface="Times New Roman" pitchFamily="18" charset="0"/>
                <a:ea typeface="宋体" charset="-122"/>
              </a:rPr>
              <a:pPr/>
              <a:t>33</a:t>
            </a:fld>
            <a:endParaRPr lang="en-US" altLang="zh-CN" smtClean="0">
              <a:latin typeface="Times New Roman" pitchFamily="18" charset="0"/>
              <a:ea typeface="宋体" charset="-122"/>
            </a:endParaRPr>
          </a:p>
        </p:txBody>
      </p:sp>
      <p:sp>
        <p:nvSpPr>
          <p:cNvPr id="6041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4A00C0A-8DB3-41F8-AA70-9D03F9A739F3}" type="slidenum">
              <a:rPr kumimoji="1" lang="en-US" altLang="zh-CN" sz="1200">
                <a:solidFill>
                  <a:schemeClr val="tx1"/>
                </a:solidFill>
                <a:latin typeface="Times New Roman" pitchFamily="18" charset="0"/>
              </a:rPr>
              <a:pPr algn="r"/>
              <a:t>33</a:t>
            </a:fld>
            <a:endParaRPr kumimoji="1" lang="en-US" altLang="zh-CN" sz="1200">
              <a:solidFill>
                <a:schemeClr val="tx1"/>
              </a:solidFill>
              <a:latin typeface="Times New Roman" pitchFamily="18" charset="0"/>
            </a:endParaRPr>
          </a:p>
        </p:txBody>
      </p:sp>
      <p:sp>
        <p:nvSpPr>
          <p:cNvPr id="60419" name="Rectangle 2"/>
          <p:cNvSpPr>
            <a:spLocks noGrp="1" noRot="1" noChangeAspect="1" noChangeArrowheads="1" noTextEdit="1"/>
          </p:cNvSpPr>
          <p:nvPr>
            <p:ph type="sldImg"/>
          </p:nvPr>
        </p:nvSpPr>
        <p:spPr>
          <a:xfrm>
            <a:off x="1144588" y="685800"/>
            <a:ext cx="4573587" cy="3429000"/>
          </a:xfrm>
          <a:ln/>
        </p:spPr>
      </p:sp>
      <p:sp>
        <p:nvSpPr>
          <p:cNvPr id="60420" name="Rectangle 3"/>
          <p:cNvSpPr>
            <a:spLocks noGrp="1" noChangeArrowheads="1"/>
          </p:cNvSpPr>
          <p:nvPr>
            <p:ph type="body" idx="1"/>
          </p:nvPr>
        </p:nvSpPr>
        <p:spPr>
          <a:solidFill>
            <a:srgbClr val="FFFFFF"/>
          </a:solidFill>
          <a:ln>
            <a:solidFill>
              <a:srgbClr val="000000"/>
            </a:solidFill>
          </a:ln>
        </p:spPr>
        <p:txBody>
          <a:bodyPr lIns="91418" tIns="45709" rIns="91418" bIns="45709"/>
          <a:lstStyle/>
          <a:p>
            <a:pPr eaLnBrk="1" hangingPunct="1"/>
            <a:r>
              <a:rPr lang="en-US" altLang="zh-CN" smtClean="0">
                <a:ea typeface="宋体" charset="-122"/>
              </a:rPr>
              <a:t>Three different gases show this behavior with temperature.</a:t>
            </a:r>
          </a:p>
          <a:p>
            <a:pPr eaLnBrk="1" hangingPunct="1"/>
            <a:r>
              <a:rPr lang="en-US" altLang="zh-CN" smtClean="0">
                <a:ea typeface="宋体" charset="-122"/>
              </a:rPr>
              <a:t>Temperature at which the volume of a hypothetical gas becomes 0 is the absolute zero of temperature.</a:t>
            </a:r>
          </a:p>
          <a:p>
            <a:pPr eaLnBrk="1" hangingPunct="1"/>
            <a:r>
              <a:rPr lang="en-US" altLang="zh-CN" smtClean="0">
                <a:ea typeface="宋体" charset="-122"/>
              </a:rPr>
              <a:t>The hypothetical gas has mass, but no volume, and does not condense into a liquid or solid.</a:t>
            </a:r>
          </a:p>
        </p:txBody>
      </p:sp>
    </p:spTree>
    <p:extLst>
      <p:ext uri="{BB962C8B-B14F-4D97-AF65-F5344CB8AC3E}">
        <p14:creationId xmlns:p14="http://schemas.microsoft.com/office/powerpoint/2010/main" val="14283012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pPr algn="r"/>
            <a:fld id="{C69DE3F9-CDF1-48CA-AB0E-DFDD0D9E8222}" type="slidenum">
              <a:rPr kumimoji="1" lang="en-US" altLang="zh-CN" sz="1200">
                <a:solidFill>
                  <a:schemeClr val="tx1"/>
                </a:solidFill>
                <a:latin typeface="Tahoma" pitchFamily="34" charset="0"/>
              </a:rPr>
              <a:pPr algn="r"/>
              <a:t>147</a:t>
            </a:fld>
            <a:endParaRPr kumimoji="1" lang="en-US" altLang="zh-CN" sz="1200">
              <a:solidFill>
                <a:schemeClr val="tx1"/>
              </a:solidFill>
              <a:latin typeface="Tahoma" pitchFamily="34" charset="0"/>
            </a:endParaRPr>
          </a:p>
        </p:txBody>
      </p:sp>
      <p:sp>
        <p:nvSpPr>
          <p:cNvPr id="224258" name="Rectangle 2"/>
          <p:cNvSpPr>
            <a:spLocks noGrp="1" noRot="1" noChangeAspect="1" noChangeArrowheads="1" noTextEdit="1"/>
          </p:cNvSpPr>
          <p:nvPr>
            <p:ph type="sldImg"/>
          </p:nvPr>
        </p:nvSpPr>
        <p:spPr>
          <a:ln/>
        </p:spPr>
      </p:sp>
      <p:sp>
        <p:nvSpPr>
          <p:cNvPr id="224259" name="Rectangle 3"/>
          <p:cNvSpPr>
            <a:spLocks noGrp="1" noChangeArrowheads="1"/>
          </p:cNvSpPr>
          <p:nvPr>
            <p:ph type="body" idx="1"/>
          </p:nvPr>
        </p:nvSpPr>
        <p:spPr>
          <a:xfrm>
            <a:off x="914400" y="4343400"/>
            <a:ext cx="5029200" cy="4114800"/>
          </a:xfrm>
          <a:noFill/>
          <a:ln/>
        </p:spPr>
        <p:txBody>
          <a:bodyPr/>
          <a:lstStyle/>
          <a:p>
            <a:pPr eaLnBrk="1" hangingPunct="1"/>
            <a:r>
              <a:rPr lang="zh-CN" altLang="en-US" sz="2000" b="1" smtClean="0">
                <a:latin typeface="仿宋_GB2312"/>
                <a:ea typeface="仿宋_GB2312"/>
                <a:cs typeface="仿宋_GB2312"/>
              </a:rPr>
              <a:t>杂质缺陷则形成固溶体，如以</a:t>
            </a:r>
            <a:r>
              <a:rPr lang="en-US" altLang="zh-CN" sz="2000" b="1" smtClean="0">
                <a:latin typeface="仿宋_GB2312"/>
                <a:ea typeface="仿宋_GB2312"/>
                <a:cs typeface="仿宋_GB2312"/>
              </a:rPr>
              <a:t>CaO</a:t>
            </a:r>
            <a:r>
              <a:rPr lang="zh-CN" altLang="en-US" sz="2000" b="1" smtClean="0">
                <a:latin typeface="仿宋_GB2312"/>
                <a:ea typeface="仿宋_GB2312"/>
                <a:cs typeface="仿宋_GB2312"/>
              </a:rPr>
              <a:t>稳定的</a:t>
            </a:r>
            <a:r>
              <a:rPr lang="en-US" altLang="zh-CN" sz="2000" b="1" smtClean="0">
                <a:latin typeface="仿宋_GB2312"/>
                <a:ea typeface="仿宋_GB2312"/>
                <a:cs typeface="仿宋_GB2312"/>
              </a:rPr>
              <a:t>ZrO</a:t>
            </a:r>
            <a:r>
              <a:rPr lang="en-US" altLang="zh-CN" sz="2000" b="1" baseline="-25000" smtClean="0">
                <a:latin typeface="仿宋_GB2312"/>
                <a:ea typeface="仿宋_GB2312"/>
                <a:cs typeface="仿宋_GB2312"/>
              </a:rPr>
              <a:t>2</a:t>
            </a:r>
            <a:r>
              <a:rPr lang="zh-CN" altLang="en-US" sz="2000" b="1" smtClean="0">
                <a:latin typeface="仿宋_GB2312"/>
                <a:ea typeface="仿宋_GB2312"/>
                <a:cs typeface="仿宋_GB2312"/>
              </a:rPr>
              <a:t>，其组成为（</a:t>
            </a:r>
            <a:r>
              <a:rPr lang="en-US" altLang="zh-CN" sz="2000" b="1" smtClean="0">
                <a:latin typeface="仿宋_GB2312"/>
                <a:ea typeface="仿宋_GB2312"/>
                <a:cs typeface="仿宋_GB2312"/>
              </a:rPr>
              <a:t>Zr</a:t>
            </a:r>
            <a:r>
              <a:rPr lang="en-US" altLang="zh-CN" sz="2000" b="1" baseline="-25000" smtClean="0">
                <a:latin typeface="仿宋_GB2312"/>
                <a:ea typeface="仿宋_GB2312"/>
                <a:cs typeface="仿宋_GB2312"/>
              </a:rPr>
              <a:t>1-x</a:t>
            </a:r>
            <a:r>
              <a:rPr lang="en-US" altLang="zh-CN" sz="2000" b="1" smtClean="0">
                <a:latin typeface="仿宋_GB2312"/>
                <a:ea typeface="仿宋_GB2312"/>
                <a:cs typeface="仿宋_GB2312"/>
              </a:rPr>
              <a:t>Ca</a:t>
            </a:r>
            <a:r>
              <a:rPr lang="en-US" altLang="zh-CN" sz="2000" b="1" baseline="-25000" smtClean="0">
                <a:latin typeface="仿宋_GB2312"/>
                <a:ea typeface="仿宋_GB2312"/>
                <a:cs typeface="仿宋_GB2312"/>
              </a:rPr>
              <a:t>x</a:t>
            </a:r>
            <a:r>
              <a:rPr lang="zh-CN" altLang="en-US" sz="2000" b="1" smtClean="0">
                <a:latin typeface="仿宋_GB2312"/>
                <a:ea typeface="仿宋_GB2312"/>
                <a:cs typeface="仿宋_GB2312"/>
              </a:rPr>
              <a:t>）</a:t>
            </a:r>
            <a:r>
              <a:rPr lang="en-US" altLang="zh-CN" sz="2000" b="1" smtClean="0">
                <a:latin typeface="仿宋_GB2312"/>
                <a:ea typeface="仿宋_GB2312"/>
                <a:cs typeface="仿宋_GB2312"/>
              </a:rPr>
              <a:t>O</a:t>
            </a:r>
            <a:r>
              <a:rPr lang="en-US" altLang="zh-CN" sz="2000" b="1" baseline="-25000" smtClean="0">
                <a:latin typeface="仿宋_GB2312"/>
                <a:ea typeface="仿宋_GB2312"/>
                <a:cs typeface="仿宋_GB2312"/>
              </a:rPr>
              <a:t>2-x</a:t>
            </a:r>
            <a:r>
              <a:rPr lang="zh-CN" altLang="en-US" sz="2000" b="1" smtClean="0">
                <a:latin typeface="仿宋_GB2312"/>
                <a:ea typeface="仿宋_GB2312"/>
                <a:cs typeface="仿宋_GB2312"/>
              </a:rPr>
              <a:t>。由于</a:t>
            </a:r>
            <a:r>
              <a:rPr lang="en-US" altLang="zh-CN" sz="2000" b="1" smtClean="0">
                <a:latin typeface="仿宋_GB2312"/>
                <a:ea typeface="仿宋_GB2312"/>
                <a:cs typeface="仿宋_GB2312"/>
              </a:rPr>
              <a:t>Zr</a:t>
            </a:r>
            <a:r>
              <a:rPr lang="en-US" altLang="zh-CN" sz="2000" b="1" baseline="30000" smtClean="0">
                <a:latin typeface="仿宋_GB2312"/>
                <a:ea typeface="仿宋_GB2312"/>
                <a:cs typeface="仿宋_GB2312"/>
              </a:rPr>
              <a:t>4+</a:t>
            </a:r>
            <a:r>
              <a:rPr lang="zh-CN" altLang="en-US" sz="2000" b="1" smtClean="0">
                <a:latin typeface="仿宋_GB2312"/>
                <a:ea typeface="仿宋_GB2312"/>
                <a:cs typeface="仿宋_GB2312"/>
              </a:rPr>
              <a:t>被</a:t>
            </a:r>
            <a:r>
              <a:rPr lang="en-US" altLang="zh-CN" sz="2000" b="1" smtClean="0">
                <a:latin typeface="仿宋_GB2312"/>
                <a:ea typeface="仿宋_GB2312"/>
                <a:cs typeface="仿宋_GB2312"/>
              </a:rPr>
              <a:t>Ca</a:t>
            </a:r>
            <a:r>
              <a:rPr lang="en-US" altLang="zh-CN" sz="2000" b="1" baseline="30000" smtClean="0">
                <a:latin typeface="仿宋_GB2312"/>
                <a:ea typeface="仿宋_GB2312"/>
                <a:cs typeface="仿宋_GB2312"/>
              </a:rPr>
              <a:t>2+</a:t>
            </a:r>
            <a:r>
              <a:rPr lang="zh-CN" altLang="en-US" sz="2000" b="1" smtClean="0">
                <a:latin typeface="仿宋_GB2312"/>
                <a:ea typeface="仿宋_GB2312"/>
                <a:cs typeface="仿宋_GB2312"/>
              </a:rPr>
              <a:t>替代就要产生氧离子</a:t>
            </a:r>
            <a:r>
              <a:rPr lang="en-US" altLang="zh-CN" sz="2000" b="1" smtClean="0">
                <a:latin typeface="仿宋_GB2312"/>
                <a:ea typeface="仿宋_GB2312"/>
                <a:cs typeface="仿宋_GB2312"/>
              </a:rPr>
              <a:t>O</a:t>
            </a:r>
            <a:r>
              <a:rPr lang="en-US" altLang="zh-CN" sz="2000" b="1" baseline="30000" smtClean="0">
                <a:latin typeface="仿宋_GB2312"/>
                <a:ea typeface="仿宋_GB2312"/>
                <a:cs typeface="仿宋_GB2312"/>
              </a:rPr>
              <a:t>2-</a:t>
            </a:r>
            <a:r>
              <a:rPr lang="zh-CN" altLang="en-US" sz="2000" b="1" smtClean="0">
                <a:latin typeface="仿宋_GB2312"/>
                <a:ea typeface="仿宋_GB2312"/>
                <a:cs typeface="仿宋_GB2312"/>
              </a:rPr>
              <a:t>空位。该固溶体是重要的氧离子传导的固体电解质和耐火材料。</a:t>
            </a:r>
          </a:p>
        </p:txBody>
      </p:sp>
    </p:spTree>
    <p:extLst>
      <p:ext uri="{BB962C8B-B14F-4D97-AF65-F5344CB8AC3E}">
        <p14:creationId xmlns:p14="http://schemas.microsoft.com/office/powerpoint/2010/main" val="3989574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Rot="1" noChangeAspect="1" noChangeArrowheads="1" noTextEdit="1"/>
          </p:cNvSpPr>
          <p:nvPr>
            <p:ph type="sldImg"/>
          </p:nvPr>
        </p:nvSpPr>
        <p:spPr>
          <a:ln/>
        </p:spPr>
      </p:sp>
      <p:sp>
        <p:nvSpPr>
          <p:cNvPr id="67586" name="Rectangle 3"/>
          <p:cNvSpPr>
            <a:spLocks noGrp="1" noChangeArrowheads="1"/>
          </p:cNvSpPr>
          <p:nvPr>
            <p:ph type="body" idx="1"/>
          </p:nvPr>
        </p:nvSpPr>
        <p:spPr>
          <a:noFill/>
          <a:ln/>
        </p:spPr>
        <p:txBody>
          <a:bodyPr/>
          <a:lstStyle/>
          <a:p>
            <a:endParaRPr lang="zh-CN" altLang="en-US" smtClean="0">
              <a:ea typeface="宋体" charset="-122"/>
            </a:endParaRPr>
          </a:p>
        </p:txBody>
      </p:sp>
    </p:spTree>
    <p:extLst>
      <p:ext uri="{BB962C8B-B14F-4D97-AF65-F5344CB8AC3E}">
        <p14:creationId xmlns:p14="http://schemas.microsoft.com/office/powerpoint/2010/main" val="1767044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Rot="1" noChangeAspect="1" noChangeArrowheads="1" noTextEdit="1"/>
          </p:cNvSpPr>
          <p:nvPr>
            <p:ph type="sldImg"/>
          </p:nvPr>
        </p:nvSpPr>
        <p:spPr>
          <a:ln/>
        </p:spPr>
      </p:sp>
      <p:sp>
        <p:nvSpPr>
          <p:cNvPr id="69634" name="Rectangle 3"/>
          <p:cNvSpPr>
            <a:spLocks noGrp="1" noChangeArrowheads="1"/>
          </p:cNvSpPr>
          <p:nvPr>
            <p:ph type="body" idx="1"/>
          </p:nvPr>
        </p:nvSpPr>
        <p:spPr>
          <a:noFill/>
          <a:ln/>
        </p:spPr>
        <p:txBody>
          <a:bodyPr/>
          <a:lstStyle/>
          <a:p>
            <a:endParaRPr lang="zh-CN" altLang="en-US" smtClean="0">
              <a:ea typeface="宋体" charset="-122"/>
            </a:endParaRPr>
          </a:p>
        </p:txBody>
      </p:sp>
    </p:spTree>
    <p:extLst>
      <p:ext uri="{BB962C8B-B14F-4D97-AF65-F5344CB8AC3E}">
        <p14:creationId xmlns:p14="http://schemas.microsoft.com/office/powerpoint/2010/main" val="1634849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Rot="1" noChangeAspect="1" noChangeArrowheads="1" noTextEdit="1"/>
          </p:cNvSpPr>
          <p:nvPr>
            <p:ph type="sldImg"/>
          </p:nvPr>
        </p:nvSpPr>
        <p:spPr>
          <a:ln/>
        </p:spPr>
      </p:sp>
      <p:sp>
        <p:nvSpPr>
          <p:cNvPr id="71682" name="Rectangle 3"/>
          <p:cNvSpPr>
            <a:spLocks noGrp="1" noChangeArrowheads="1"/>
          </p:cNvSpPr>
          <p:nvPr>
            <p:ph type="body" idx="1"/>
          </p:nvPr>
        </p:nvSpPr>
        <p:spPr>
          <a:noFill/>
          <a:ln/>
        </p:spPr>
        <p:txBody>
          <a:bodyPr/>
          <a:lstStyle/>
          <a:p>
            <a:endParaRPr lang="zh-CN" altLang="en-US" smtClean="0">
              <a:ea typeface="宋体" charset="-122"/>
            </a:endParaRPr>
          </a:p>
        </p:txBody>
      </p:sp>
    </p:spTree>
    <p:extLst>
      <p:ext uri="{BB962C8B-B14F-4D97-AF65-F5344CB8AC3E}">
        <p14:creationId xmlns:p14="http://schemas.microsoft.com/office/powerpoint/2010/main" val="1904925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Rot="1" noChangeAspect="1" noChangeArrowheads="1" noTextEdit="1"/>
          </p:cNvSpPr>
          <p:nvPr>
            <p:ph type="sldImg"/>
          </p:nvPr>
        </p:nvSpPr>
        <p:spPr>
          <a:ln/>
        </p:spPr>
      </p:sp>
      <p:sp>
        <p:nvSpPr>
          <p:cNvPr id="80898" name="Rectangle 3"/>
          <p:cNvSpPr>
            <a:spLocks noGrp="1" noChangeArrowheads="1"/>
          </p:cNvSpPr>
          <p:nvPr>
            <p:ph type="body" idx="1"/>
          </p:nvPr>
        </p:nvSpPr>
        <p:spPr>
          <a:noFill/>
          <a:ln/>
        </p:spPr>
        <p:txBody>
          <a:bodyPr/>
          <a:lstStyle/>
          <a:p>
            <a:endParaRPr lang="zh-CN" altLang="en-US" smtClean="0">
              <a:ea typeface="宋体" charset="-122"/>
            </a:endParaRPr>
          </a:p>
        </p:txBody>
      </p:sp>
    </p:spTree>
    <p:extLst>
      <p:ext uri="{BB962C8B-B14F-4D97-AF65-F5344CB8AC3E}">
        <p14:creationId xmlns:p14="http://schemas.microsoft.com/office/powerpoint/2010/main" val="3647396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1031"/>
          <p:cNvSpPr txBox="1">
            <a:spLocks noGrp="1" noChangeArrowheads="1"/>
          </p:cNvSpPr>
          <p:nvPr/>
        </p:nvSpPr>
        <p:spPr bwMode="auto">
          <a:xfrm>
            <a:off x="3886200" y="8686800"/>
            <a:ext cx="2971800" cy="457200"/>
          </a:xfrm>
          <a:prstGeom prst="rect">
            <a:avLst/>
          </a:prstGeom>
          <a:noFill/>
          <a:ln w="9525">
            <a:noFill/>
            <a:miter lim="800000"/>
            <a:headEnd/>
            <a:tailEnd/>
          </a:ln>
        </p:spPr>
        <p:txBody>
          <a:bodyPr lIns="91431" tIns="45716" rIns="91431" bIns="45716" anchor="b"/>
          <a:lstStyle/>
          <a:p>
            <a:pPr algn="r" defTabSz="990600"/>
            <a:fld id="{170204E6-9FD7-4850-A0F7-A02530DC5A9B}" type="slidenum">
              <a:rPr kumimoji="1" lang="en-US" altLang="zh-CN" sz="1200" b="1">
                <a:solidFill>
                  <a:schemeClr val="tx1"/>
                </a:solidFill>
                <a:latin typeface="Times New Roman" pitchFamily="18" charset="0"/>
              </a:rPr>
              <a:pPr algn="r" defTabSz="990600"/>
              <a:t>55</a:t>
            </a:fld>
            <a:endParaRPr kumimoji="1" lang="en-US" altLang="zh-CN" sz="1200" b="1">
              <a:solidFill>
                <a:schemeClr val="tx1"/>
              </a:solidFill>
              <a:latin typeface="Times New Roman" pitchFamily="18" charset="0"/>
            </a:endParaRPr>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xfrm>
            <a:off x="914400" y="4343400"/>
            <a:ext cx="5029200" cy="4114800"/>
          </a:xfrm>
          <a:noFill/>
          <a:ln/>
        </p:spPr>
        <p:txBody>
          <a:bodyPr/>
          <a:lstStyle/>
          <a:p>
            <a:endParaRPr lang="zh-CN" altLang="zh-CN" smtClean="0">
              <a:ea typeface="宋体" charset="-122"/>
            </a:endParaRPr>
          </a:p>
        </p:txBody>
      </p:sp>
    </p:spTree>
    <p:extLst>
      <p:ext uri="{BB962C8B-B14F-4D97-AF65-F5344CB8AC3E}">
        <p14:creationId xmlns:p14="http://schemas.microsoft.com/office/powerpoint/2010/main" val="30614486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zh-CN">
                <a:solidFill>
                  <a:schemeClr val="tx1"/>
                </a:solidFill>
                <a:latin typeface="Times New Roman" pitchFamily="18" charset="0"/>
                <a:ea typeface="宋体" pitchFamily="2" charset="-122"/>
              </a:endParaRPr>
            </a:p>
          </p:txBody>
        </p:sp>
        <p:sp>
          <p:nvSpPr>
            <p:cNvPr id="6" name="Rectangle 4"/>
            <p:cNvSpPr>
              <a:spLocks noChangeArrowheads="1"/>
            </p:cNvSpPr>
            <p:nvPr/>
          </p:nvSpPr>
          <p:spPr bwMode="hidden">
            <a:xfrm>
              <a:off x="1081" y="1065"/>
              <a:ext cx="4679" cy="1596"/>
            </a:xfrm>
            <a:prstGeom prst="rect">
              <a:avLst/>
            </a:prstGeom>
            <a:solidFill>
              <a:schemeClr val="bg2"/>
            </a:solidFill>
            <a:ln w="9525">
              <a:noFill/>
              <a:miter lim="800000"/>
              <a:headEnd/>
              <a:tailEnd/>
            </a:ln>
          </p:spPr>
          <p:txBody>
            <a:bodyPr/>
            <a:lstStyle/>
            <a:p>
              <a:pPr>
                <a:defRPr/>
              </a:pPr>
              <a:endParaRPr lang="zh-CN" altLang="zh-CN">
                <a:solidFill>
                  <a:schemeClr val="tx1"/>
                </a:solidFill>
                <a:latin typeface="Times New Roman" pitchFamily="18" charset="0"/>
                <a:ea typeface="宋体" pitchFamily="2" charset="-122"/>
              </a:endParaRPr>
            </a:p>
          </p:txBody>
        </p:sp>
        <p:grpSp>
          <p:nvGrpSpPr>
            <p:cNvPr id="7"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chemeClr val="accent2"/>
              </a:solidFill>
              <a:ln w="9525">
                <a:noFill/>
                <a:miter lim="800000"/>
                <a:headEnd/>
                <a:tailEnd/>
              </a:ln>
            </p:spPr>
            <p:txBody>
              <a:bodyPr/>
              <a:lstStyle/>
              <a:p>
                <a:pPr>
                  <a:defRPr/>
                </a:pPr>
                <a:endParaRPr lang="zh-CN" altLang="zh-CN">
                  <a:solidFill>
                    <a:schemeClr val="tx1"/>
                  </a:solidFill>
                  <a:latin typeface="Times New Roman" pitchFamily="18" charset="0"/>
                  <a:ea typeface="宋体" pitchFamily="2" charset="-122"/>
                </a:endParaRPr>
              </a:p>
            </p:txBody>
          </p:sp>
          <p:sp>
            <p:nvSpPr>
              <p:cNvPr id="9" name="Rectangle 7"/>
              <p:cNvSpPr>
                <a:spLocks noChangeArrowheads="1"/>
              </p:cNvSpPr>
              <p:nvPr userDrawn="1"/>
            </p:nvSpPr>
            <p:spPr bwMode="auto">
              <a:xfrm>
                <a:off x="1081" y="1065"/>
                <a:ext cx="362" cy="405"/>
              </a:xfrm>
              <a:prstGeom prst="rect">
                <a:avLst/>
              </a:prstGeom>
              <a:solidFill>
                <a:schemeClr val="folHlink"/>
              </a:solidFill>
              <a:ln w="9525">
                <a:noFill/>
                <a:miter lim="800000"/>
                <a:headEnd/>
                <a:tailEnd/>
              </a:ln>
            </p:spPr>
            <p:txBody>
              <a:bodyPr/>
              <a:lstStyle/>
              <a:p>
                <a:pPr>
                  <a:defRPr/>
                </a:pPr>
                <a:endParaRPr lang="zh-CN" altLang="zh-CN">
                  <a:solidFill>
                    <a:schemeClr val="tx1"/>
                  </a:solidFill>
                  <a:latin typeface="Times New Roman" pitchFamily="18" charset="0"/>
                  <a:ea typeface="宋体" pitchFamily="2" charset="-122"/>
                </a:endParaRPr>
              </a:p>
            </p:txBody>
          </p:sp>
          <p:sp>
            <p:nvSpPr>
              <p:cNvPr id="10" name="Rectangle 8"/>
              <p:cNvSpPr>
                <a:spLocks noChangeArrowheads="1"/>
              </p:cNvSpPr>
              <p:nvPr userDrawn="1"/>
            </p:nvSpPr>
            <p:spPr bwMode="auto">
              <a:xfrm>
                <a:off x="1437" y="672"/>
                <a:ext cx="369" cy="400"/>
              </a:xfrm>
              <a:prstGeom prst="rect">
                <a:avLst/>
              </a:prstGeom>
              <a:solidFill>
                <a:schemeClr val="folHlink"/>
              </a:solidFill>
              <a:ln w="9525">
                <a:noFill/>
                <a:miter lim="800000"/>
                <a:headEnd/>
                <a:tailEnd/>
              </a:ln>
            </p:spPr>
            <p:txBody>
              <a:bodyPr/>
              <a:lstStyle/>
              <a:p>
                <a:pPr>
                  <a:defRPr/>
                </a:pPr>
                <a:endParaRPr lang="zh-CN" altLang="zh-CN">
                  <a:solidFill>
                    <a:schemeClr val="tx1"/>
                  </a:solidFill>
                  <a:latin typeface="Times New Roman" pitchFamily="18" charset="0"/>
                  <a:ea typeface="宋体" pitchFamily="2" charset="-122"/>
                </a:endParaRPr>
              </a:p>
            </p:txBody>
          </p:sp>
          <p:sp>
            <p:nvSpPr>
              <p:cNvPr id="11" name="Rectangle 9"/>
              <p:cNvSpPr>
                <a:spLocks noChangeArrowheads="1"/>
              </p:cNvSpPr>
              <p:nvPr userDrawn="1"/>
            </p:nvSpPr>
            <p:spPr bwMode="auto">
              <a:xfrm>
                <a:off x="719" y="2257"/>
                <a:ext cx="368" cy="404"/>
              </a:xfrm>
              <a:prstGeom prst="rect">
                <a:avLst/>
              </a:prstGeom>
              <a:solidFill>
                <a:schemeClr val="bg2"/>
              </a:solidFill>
              <a:ln w="9525">
                <a:noFill/>
                <a:miter lim="800000"/>
                <a:headEnd/>
                <a:tailEnd/>
              </a:ln>
            </p:spPr>
            <p:txBody>
              <a:bodyPr/>
              <a:lstStyle/>
              <a:p>
                <a:pPr>
                  <a:defRPr/>
                </a:pPr>
                <a:endParaRPr lang="zh-CN" altLang="zh-CN">
                  <a:solidFill>
                    <a:schemeClr val="tx1"/>
                  </a:solidFill>
                  <a:latin typeface="Times New Roman" pitchFamily="18" charset="0"/>
                  <a:ea typeface="宋体" pitchFamily="2" charset="-122"/>
                </a:endParaRPr>
              </a:p>
            </p:txBody>
          </p:sp>
          <p:sp>
            <p:nvSpPr>
              <p:cNvPr id="12" name="Rectangle 10"/>
              <p:cNvSpPr>
                <a:spLocks noChangeArrowheads="1"/>
              </p:cNvSpPr>
              <p:nvPr userDrawn="1"/>
            </p:nvSpPr>
            <p:spPr bwMode="auto">
              <a:xfrm>
                <a:off x="1437" y="1065"/>
                <a:ext cx="369" cy="405"/>
              </a:xfrm>
              <a:prstGeom prst="rect">
                <a:avLst/>
              </a:prstGeom>
              <a:solidFill>
                <a:schemeClr val="accent2"/>
              </a:solidFill>
              <a:ln w="9525">
                <a:noFill/>
                <a:miter lim="800000"/>
                <a:headEnd/>
                <a:tailEnd/>
              </a:ln>
            </p:spPr>
            <p:txBody>
              <a:bodyPr/>
              <a:lstStyle/>
              <a:p>
                <a:pPr>
                  <a:defRPr/>
                </a:pPr>
                <a:endParaRPr lang="zh-CN" altLang="zh-CN">
                  <a:solidFill>
                    <a:schemeClr val="tx1"/>
                  </a:solidFill>
                  <a:latin typeface="Times New Roman" pitchFamily="18" charset="0"/>
                  <a:ea typeface="宋体" pitchFamily="2" charset="-122"/>
                </a:endParaRPr>
              </a:p>
            </p:txBody>
          </p:sp>
          <p:sp>
            <p:nvSpPr>
              <p:cNvPr id="13" name="Rectangle 11"/>
              <p:cNvSpPr>
                <a:spLocks noChangeArrowheads="1"/>
              </p:cNvSpPr>
              <p:nvPr userDrawn="1"/>
            </p:nvSpPr>
            <p:spPr bwMode="auto">
              <a:xfrm>
                <a:off x="719" y="1464"/>
                <a:ext cx="368" cy="399"/>
              </a:xfrm>
              <a:prstGeom prst="rect">
                <a:avLst/>
              </a:prstGeom>
              <a:solidFill>
                <a:schemeClr val="folHlink"/>
              </a:solidFill>
              <a:ln w="9525">
                <a:noFill/>
                <a:miter lim="800000"/>
                <a:headEnd/>
                <a:tailEnd/>
              </a:ln>
            </p:spPr>
            <p:txBody>
              <a:bodyPr/>
              <a:lstStyle/>
              <a:p>
                <a:pPr>
                  <a:defRPr/>
                </a:pPr>
                <a:endParaRPr lang="zh-CN" altLang="zh-CN">
                  <a:solidFill>
                    <a:schemeClr val="tx1"/>
                  </a:solidFill>
                  <a:latin typeface="Times New Roman" pitchFamily="18" charset="0"/>
                  <a:ea typeface="宋体" pitchFamily="2" charset="-122"/>
                </a:endParaRPr>
              </a:p>
            </p:txBody>
          </p:sp>
          <p:sp>
            <p:nvSpPr>
              <p:cNvPr id="14" name="Rectangle 12"/>
              <p:cNvSpPr>
                <a:spLocks noChangeArrowheads="1"/>
              </p:cNvSpPr>
              <p:nvPr userDrawn="1"/>
            </p:nvSpPr>
            <p:spPr bwMode="auto">
              <a:xfrm>
                <a:off x="0" y="1464"/>
                <a:ext cx="367" cy="399"/>
              </a:xfrm>
              <a:prstGeom prst="rect">
                <a:avLst/>
              </a:prstGeom>
              <a:solidFill>
                <a:schemeClr val="bg2"/>
              </a:solidFill>
              <a:ln w="9525">
                <a:noFill/>
                <a:miter lim="800000"/>
                <a:headEnd/>
                <a:tailEnd/>
              </a:ln>
            </p:spPr>
            <p:txBody>
              <a:bodyPr/>
              <a:lstStyle/>
              <a:p>
                <a:pPr>
                  <a:defRPr/>
                </a:pPr>
                <a:endParaRPr lang="zh-CN" altLang="zh-CN">
                  <a:solidFill>
                    <a:schemeClr val="tx1"/>
                  </a:solidFill>
                  <a:latin typeface="Times New Roman" pitchFamily="18" charset="0"/>
                  <a:ea typeface="宋体" pitchFamily="2" charset="-122"/>
                </a:endParaRPr>
              </a:p>
            </p:txBody>
          </p:sp>
          <p:sp>
            <p:nvSpPr>
              <p:cNvPr id="15" name="Rectangle 13"/>
              <p:cNvSpPr>
                <a:spLocks noChangeArrowheads="1"/>
              </p:cNvSpPr>
              <p:nvPr userDrawn="1"/>
            </p:nvSpPr>
            <p:spPr bwMode="auto">
              <a:xfrm>
                <a:off x="1081" y="1464"/>
                <a:ext cx="362" cy="399"/>
              </a:xfrm>
              <a:prstGeom prst="rect">
                <a:avLst/>
              </a:prstGeom>
              <a:solidFill>
                <a:schemeClr val="accent2"/>
              </a:solidFill>
              <a:ln w="9525">
                <a:noFill/>
                <a:miter lim="800000"/>
                <a:headEnd/>
                <a:tailEnd/>
              </a:ln>
            </p:spPr>
            <p:txBody>
              <a:bodyPr/>
              <a:lstStyle/>
              <a:p>
                <a:pPr>
                  <a:defRPr/>
                </a:pPr>
                <a:endParaRPr lang="zh-CN" altLang="zh-CN">
                  <a:solidFill>
                    <a:schemeClr val="tx1"/>
                  </a:solidFill>
                  <a:latin typeface="Times New Roman" pitchFamily="18" charset="0"/>
                  <a:ea typeface="宋体" pitchFamily="2" charset="-122"/>
                </a:endParaRPr>
              </a:p>
            </p:txBody>
          </p:sp>
          <p:sp>
            <p:nvSpPr>
              <p:cNvPr id="16" name="Rectangle 14"/>
              <p:cNvSpPr>
                <a:spLocks noChangeArrowheads="1"/>
              </p:cNvSpPr>
              <p:nvPr userDrawn="1"/>
            </p:nvSpPr>
            <p:spPr bwMode="auto">
              <a:xfrm>
                <a:off x="361" y="1857"/>
                <a:ext cx="363" cy="406"/>
              </a:xfrm>
              <a:prstGeom prst="rect">
                <a:avLst/>
              </a:prstGeom>
              <a:solidFill>
                <a:schemeClr val="folHlink"/>
              </a:solidFill>
              <a:ln w="9525">
                <a:noFill/>
                <a:miter lim="800000"/>
                <a:headEnd/>
                <a:tailEnd/>
              </a:ln>
            </p:spPr>
            <p:txBody>
              <a:bodyPr/>
              <a:lstStyle/>
              <a:p>
                <a:pPr>
                  <a:defRPr/>
                </a:pPr>
                <a:endParaRPr lang="zh-CN" altLang="zh-CN">
                  <a:solidFill>
                    <a:schemeClr val="tx1"/>
                  </a:solidFill>
                  <a:latin typeface="Times New Roman" pitchFamily="18" charset="0"/>
                  <a:ea typeface="宋体" pitchFamily="2" charset="-122"/>
                </a:endParaRPr>
              </a:p>
            </p:txBody>
          </p:sp>
          <p:sp>
            <p:nvSpPr>
              <p:cNvPr id="17" name="Rectangle 15"/>
              <p:cNvSpPr>
                <a:spLocks noChangeArrowheads="1"/>
              </p:cNvSpPr>
              <p:nvPr userDrawn="1"/>
            </p:nvSpPr>
            <p:spPr bwMode="auto">
              <a:xfrm>
                <a:off x="719" y="1857"/>
                <a:ext cx="368" cy="406"/>
              </a:xfrm>
              <a:prstGeom prst="rect">
                <a:avLst/>
              </a:prstGeom>
              <a:solidFill>
                <a:schemeClr val="accent2"/>
              </a:solidFill>
              <a:ln w="9525">
                <a:noFill/>
                <a:miter lim="800000"/>
                <a:headEnd/>
                <a:tailEnd/>
              </a:ln>
            </p:spPr>
            <p:txBody>
              <a:bodyPr/>
              <a:lstStyle/>
              <a:p>
                <a:pPr>
                  <a:defRPr/>
                </a:pPr>
                <a:endParaRPr lang="zh-CN" altLang="zh-CN">
                  <a:solidFill>
                    <a:schemeClr val="tx1"/>
                  </a:solidFill>
                  <a:latin typeface="Times New Roman" pitchFamily="18" charset="0"/>
                  <a:ea typeface="宋体" pitchFamily="2" charset="-122"/>
                </a:endParaRPr>
              </a:p>
            </p:txBody>
          </p:sp>
        </p:grpSp>
      </p:grpSp>
      <p:sp>
        <p:nvSpPr>
          <p:cNvPr id="7187"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r>
              <a:rPr lang="en-US" altLang="zh-CN"/>
              <a:t>Click to edit Master title style</a:t>
            </a:r>
          </a:p>
        </p:txBody>
      </p:sp>
      <p:sp>
        <p:nvSpPr>
          <p:cNvPr id="7188" name="Rectangle 20"/>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3400"/>
            </a:lvl1pPr>
          </a:lstStyle>
          <a:p>
            <a:r>
              <a:rPr lang="en-US" altLang="zh-CN"/>
              <a:t>Click to edit Master subtitle style</a:t>
            </a:r>
          </a:p>
        </p:txBody>
      </p:sp>
      <p:sp>
        <p:nvSpPr>
          <p:cNvPr id="18" name="Rectangle 16"/>
          <p:cNvSpPr>
            <a:spLocks noGrp="1" noChangeArrowheads="1"/>
          </p:cNvSpPr>
          <p:nvPr>
            <p:ph type="dt" sz="half" idx="10"/>
          </p:nvPr>
        </p:nvSpPr>
        <p:spPr>
          <a:xfrm>
            <a:off x="457200" y="6248400"/>
            <a:ext cx="2133600" cy="457200"/>
          </a:xfrm>
        </p:spPr>
        <p:txBody>
          <a:bodyPr/>
          <a:lstStyle>
            <a:lvl1pPr>
              <a:defRPr/>
            </a:lvl1pPr>
          </a:lstStyle>
          <a:p>
            <a:pPr>
              <a:defRPr/>
            </a:pPr>
            <a:fld id="{9B7792F5-076E-4DD6-87B3-A2E238C270FE}" type="datetime1">
              <a:rPr lang="zh-CN" altLang="en-US"/>
              <a:pPr>
                <a:defRPr/>
              </a:pPr>
              <a:t>2018/10/18</a:t>
            </a:fld>
            <a:endParaRPr lang="en-US" altLang="zh-CN"/>
          </a:p>
        </p:txBody>
      </p:sp>
      <p:sp>
        <p:nvSpPr>
          <p:cNvPr id="19" name="Rectangle 17"/>
          <p:cNvSpPr>
            <a:spLocks noGrp="1" noChangeArrowheads="1"/>
          </p:cNvSpPr>
          <p:nvPr>
            <p:ph type="ftr" sz="quarter" idx="11"/>
          </p:nvPr>
        </p:nvSpPr>
        <p:spPr/>
        <p:txBody>
          <a:bodyPr/>
          <a:lstStyle>
            <a:lvl1pPr>
              <a:defRPr/>
            </a:lvl1pPr>
          </a:lstStyle>
          <a:p>
            <a:pPr>
              <a:defRPr/>
            </a:pPr>
            <a:endParaRPr lang="en-US" altLang="zh-CN"/>
          </a:p>
        </p:txBody>
      </p:sp>
      <p:sp>
        <p:nvSpPr>
          <p:cNvPr id="20" name="Rectangle 18"/>
          <p:cNvSpPr>
            <a:spLocks noGrp="1" noChangeArrowheads="1"/>
          </p:cNvSpPr>
          <p:nvPr>
            <p:ph type="sldNum" sz="quarter" idx="12"/>
          </p:nvPr>
        </p:nvSpPr>
        <p:spPr/>
        <p:txBody>
          <a:bodyPr/>
          <a:lstStyle>
            <a:lvl1pPr>
              <a:defRPr/>
            </a:lvl1pPr>
          </a:lstStyle>
          <a:p>
            <a:pPr>
              <a:defRPr/>
            </a:pPr>
            <a:fld id="{2AB97F53-D35C-48B1-9609-E8A641207626}" type="slidenum">
              <a:rPr lang="en-US" altLang="zh-CN"/>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8B3A65CE-FAF8-45DA-B853-9B45115DFBEC}" type="slidenum">
              <a:rPr lang="en-US" altLang="zh-CN"/>
              <a:pPr>
                <a:defRPr/>
              </a:pPr>
              <a:t>‹#›</a:t>
            </a:fld>
            <a:endParaRPr lang="en-US" altLang="zh-CN"/>
          </a:p>
        </p:txBody>
      </p:sp>
      <p:sp>
        <p:nvSpPr>
          <p:cNvPr id="6" name="Rectangle 16"/>
          <p:cNvSpPr>
            <a:spLocks noGrp="1" noChangeArrowheads="1"/>
          </p:cNvSpPr>
          <p:nvPr>
            <p:ph type="dt" sz="half" idx="12"/>
          </p:nvPr>
        </p:nvSpPr>
        <p:spPr>
          <a:ln/>
        </p:spPr>
        <p:txBody>
          <a:bodyPr/>
          <a:lstStyle>
            <a:lvl1pPr>
              <a:defRPr/>
            </a:lvl1pPr>
          </a:lstStyle>
          <a:p>
            <a:pPr>
              <a:defRPr/>
            </a:pPr>
            <a:fld id="{5BA0ED71-8AB4-4E14-AA10-5C3D2354932A}" type="datetime1">
              <a:rPr lang="zh-CN" altLang="en-US"/>
              <a:pPr>
                <a:defRPr/>
              </a:pPr>
              <a:t>2018/10/18</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410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457200"/>
            <a:ext cx="6019800" cy="5410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12CF4251-6E0F-474F-B0FA-47FF9C1832C2}" type="slidenum">
              <a:rPr lang="en-US" altLang="zh-CN"/>
              <a:pPr>
                <a:defRPr/>
              </a:pPr>
              <a:t>‹#›</a:t>
            </a:fld>
            <a:endParaRPr lang="en-US" altLang="zh-CN"/>
          </a:p>
        </p:txBody>
      </p:sp>
      <p:sp>
        <p:nvSpPr>
          <p:cNvPr id="6" name="Rectangle 16"/>
          <p:cNvSpPr>
            <a:spLocks noGrp="1" noChangeArrowheads="1"/>
          </p:cNvSpPr>
          <p:nvPr>
            <p:ph type="dt" sz="half" idx="12"/>
          </p:nvPr>
        </p:nvSpPr>
        <p:spPr>
          <a:ln/>
        </p:spPr>
        <p:txBody>
          <a:bodyPr/>
          <a:lstStyle>
            <a:lvl1pPr>
              <a:defRPr/>
            </a:lvl1pPr>
          </a:lstStyle>
          <a:p>
            <a:pPr>
              <a:defRPr/>
            </a:pPr>
            <a:fld id="{B7B3B3D8-E29A-4A27-B768-C578FA10CCB2}" type="datetime1">
              <a:rPr lang="zh-CN" altLang="en-US"/>
              <a:pPr>
                <a:defRPr/>
              </a:pPr>
              <a:t>2018/10/18</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981200"/>
            <a:ext cx="4038600" cy="3886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4038600" cy="3886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297571F4-79CD-41F0-AB9A-4855D1D32408}" type="slidenum">
              <a:rPr lang="en-US" altLang="zh-CN"/>
              <a:pPr>
                <a:defRPr/>
              </a:pPr>
              <a:t>‹#›</a:t>
            </a:fld>
            <a:endParaRPr lang="en-US" altLang="zh-CN"/>
          </a:p>
        </p:txBody>
      </p:sp>
      <p:sp>
        <p:nvSpPr>
          <p:cNvPr id="7" name="Rectangle 16"/>
          <p:cNvSpPr>
            <a:spLocks noGrp="1" noChangeArrowheads="1"/>
          </p:cNvSpPr>
          <p:nvPr>
            <p:ph type="dt" sz="half" idx="12"/>
          </p:nvPr>
        </p:nvSpPr>
        <p:spPr>
          <a:ln/>
        </p:spPr>
        <p:txBody>
          <a:bodyPr/>
          <a:lstStyle>
            <a:lvl1pPr>
              <a:defRPr/>
            </a:lvl1pPr>
          </a:lstStyle>
          <a:p>
            <a:pPr>
              <a:defRPr/>
            </a:pPr>
            <a:fld id="{2BF0D503-4DA9-40AE-9B56-62B9C9D35E59}" type="datetime1">
              <a:rPr lang="zh-CN" altLang="en-US"/>
              <a:pPr>
                <a:defRPr/>
              </a:pPr>
              <a:t>2018/10/18</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981200"/>
            <a:ext cx="4038600" cy="3886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981200"/>
            <a:ext cx="4038600" cy="18669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4000500"/>
            <a:ext cx="4038600" cy="18669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7" name="Rectangle 3"/>
          <p:cNvSpPr>
            <a:spLocks noGrp="1" noChangeArrowheads="1"/>
          </p:cNvSpPr>
          <p:nvPr>
            <p:ph type="sldNum" sz="quarter" idx="11"/>
          </p:nvPr>
        </p:nvSpPr>
        <p:spPr>
          <a:ln/>
        </p:spPr>
        <p:txBody>
          <a:bodyPr/>
          <a:lstStyle>
            <a:lvl1pPr>
              <a:defRPr/>
            </a:lvl1pPr>
          </a:lstStyle>
          <a:p>
            <a:pPr>
              <a:defRPr/>
            </a:pPr>
            <a:fld id="{A8C36ACE-7372-4216-87A9-B753D00353A8}" type="slidenum">
              <a:rPr lang="en-US" altLang="zh-CN"/>
              <a:pPr>
                <a:defRPr/>
              </a:pPr>
              <a:t>‹#›</a:t>
            </a:fld>
            <a:endParaRPr lang="en-US" altLang="zh-CN"/>
          </a:p>
        </p:txBody>
      </p:sp>
      <p:sp>
        <p:nvSpPr>
          <p:cNvPr id="8" name="Rectangle 16"/>
          <p:cNvSpPr>
            <a:spLocks noGrp="1" noChangeArrowheads="1"/>
          </p:cNvSpPr>
          <p:nvPr>
            <p:ph type="dt" sz="half" idx="12"/>
          </p:nvPr>
        </p:nvSpPr>
        <p:spPr>
          <a:ln/>
        </p:spPr>
        <p:txBody>
          <a:bodyPr/>
          <a:lstStyle>
            <a:lvl1pPr>
              <a:defRPr/>
            </a:lvl1pPr>
          </a:lstStyle>
          <a:p>
            <a:pPr>
              <a:defRPr/>
            </a:pPr>
            <a:fld id="{0FEB07AC-1C84-4457-950F-D7A3F69562C1}" type="datetime1">
              <a:rPr lang="zh-CN" altLang="en-US"/>
              <a:pPr>
                <a:defRPr/>
              </a:pPr>
              <a:t>2018/10/18</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a:t>单击此处编辑母版标题样式</a:t>
            </a:r>
          </a:p>
        </p:txBody>
      </p:sp>
      <p:sp>
        <p:nvSpPr>
          <p:cNvPr id="3" name="图表占位符 2"/>
          <p:cNvSpPr>
            <a:spLocks noGrp="1"/>
          </p:cNvSpPr>
          <p:nvPr>
            <p:ph type="chart" idx="1"/>
          </p:nvPr>
        </p:nvSpPr>
        <p:spPr>
          <a:xfrm>
            <a:off x="457200" y="1981200"/>
            <a:ext cx="8229600" cy="3886200"/>
          </a:xfrm>
        </p:spPr>
        <p:txBody>
          <a:bodyPr/>
          <a:lstStyle/>
          <a:p>
            <a:pPr lvl="0"/>
            <a:endParaRPr lang="zh-CN" altLang="en-US" noProof="0"/>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8C3F992D-1B3C-4FA2-A88D-A526B658B0D0}" type="slidenum">
              <a:rPr lang="en-US" altLang="zh-CN"/>
              <a:pPr>
                <a:defRPr/>
              </a:pPr>
              <a:t>‹#›</a:t>
            </a:fld>
            <a:endParaRPr lang="en-US" altLang="zh-CN"/>
          </a:p>
        </p:txBody>
      </p:sp>
      <p:sp>
        <p:nvSpPr>
          <p:cNvPr id="6" name="Rectangle 16"/>
          <p:cNvSpPr>
            <a:spLocks noGrp="1" noChangeArrowheads="1"/>
          </p:cNvSpPr>
          <p:nvPr>
            <p:ph type="dt" sz="half" idx="12"/>
          </p:nvPr>
        </p:nvSpPr>
        <p:spPr>
          <a:ln/>
        </p:spPr>
        <p:txBody>
          <a:bodyPr/>
          <a:lstStyle>
            <a:lvl1pPr>
              <a:defRPr/>
            </a:lvl1pPr>
          </a:lstStyle>
          <a:p>
            <a:pPr>
              <a:defRPr/>
            </a:pPr>
            <a:fld id="{655C901C-B0AB-4652-8FE3-B608F4BDAFF8}" type="datetime1">
              <a:rPr lang="zh-CN" altLang="en-US"/>
              <a:pPr>
                <a:defRPr/>
              </a:pPr>
              <a:t>2018/10/18</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981200"/>
            <a:ext cx="4038600" cy="3886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4648200" y="1981200"/>
            <a:ext cx="4038600" cy="3886200"/>
          </a:xfrm>
        </p:spPr>
        <p:txBody>
          <a:bodyPr/>
          <a:lstStyle/>
          <a:p>
            <a:pPr lvl="0"/>
            <a:endParaRPr lang="zh-CN" altLang="en-US" noProof="0"/>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7D463C88-170A-402A-A68D-679B8531C097}" type="slidenum">
              <a:rPr lang="en-US" altLang="zh-CN"/>
              <a:pPr>
                <a:defRPr/>
              </a:pPr>
              <a:t>‹#›</a:t>
            </a:fld>
            <a:endParaRPr lang="en-US" altLang="zh-CN"/>
          </a:p>
        </p:txBody>
      </p:sp>
      <p:sp>
        <p:nvSpPr>
          <p:cNvPr id="7" name="Rectangle 16"/>
          <p:cNvSpPr>
            <a:spLocks noGrp="1" noChangeArrowheads="1"/>
          </p:cNvSpPr>
          <p:nvPr>
            <p:ph type="dt" sz="half" idx="12"/>
          </p:nvPr>
        </p:nvSpPr>
        <p:spPr>
          <a:ln/>
        </p:spPr>
        <p:txBody>
          <a:bodyPr/>
          <a:lstStyle>
            <a:lvl1pPr>
              <a:defRPr/>
            </a:lvl1pPr>
          </a:lstStyle>
          <a:p>
            <a:pPr>
              <a:defRPr/>
            </a:pPr>
            <a:fld id="{481A4E45-EB77-4E92-ACA1-183D91F4FFB0}" type="datetime1">
              <a:rPr lang="zh-CN" altLang="en-US"/>
              <a:pPr>
                <a:defRPr/>
              </a:pPr>
              <a:t>2018/10/18</a:t>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a:t>单击此处编辑母版标题样式</a:t>
            </a:r>
          </a:p>
        </p:txBody>
      </p:sp>
      <p:sp>
        <p:nvSpPr>
          <p:cNvPr id="3" name="SmartArt 占位符 2"/>
          <p:cNvSpPr>
            <a:spLocks noGrp="1"/>
          </p:cNvSpPr>
          <p:nvPr>
            <p:ph type="dgm" idx="1"/>
          </p:nvPr>
        </p:nvSpPr>
        <p:spPr>
          <a:xfrm>
            <a:off x="457200" y="1981200"/>
            <a:ext cx="8229600" cy="3886200"/>
          </a:xfrm>
        </p:spPr>
        <p:txBody>
          <a:bodyPr/>
          <a:lstStyle/>
          <a:p>
            <a:pPr lvl="0"/>
            <a:endParaRPr lang="zh-CN" altLang="en-US" noProof="0"/>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5E2BE330-4E2B-42DF-AB5E-2FC55E65B484}" type="slidenum">
              <a:rPr lang="en-US" altLang="zh-CN"/>
              <a:pPr>
                <a:defRPr/>
              </a:pPr>
              <a:t>‹#›</a:t>
            </a:fld>
            <a:endParaRPr lang="en-US" altLang="zh-CN"/>
          </a:p>
        </p:txBody>
      </p:sp>
      <p:sp>
        <p:nvSpPr>
          <p:cNvPr id="6" name="Rectangle 16"/>
          <p:cNvSpPr>
            <a:spLocks noGrp="1" noChangeArrowheads="1"/>
          </p:cNvSpPr>
          <p:nvPr>
            <p:ph type="dt" sz="half" idx="12"/>
          </p:nvPr>
        </p:nvSpPr>
        <p:spPr>
          <a:ln/>
        </p:spPr>
        <p:txBody>
          <a:bodyPr/>
          <a:lstStyle>
            <a:lvl1pPr>
              <a:defRPr/>
            </a:lvl1pPr>
          </a:lstStyle>
          <a:p>
            <a:pPr>
              <a:defRPr/>
            </a:pPr>
            <a:fld id="{778A434D-13C7-42A6-B662-B837DEEE5A01}" type="datetime1">
              <a:rPr lang="zh-CN" altLang="en-US"/>
              <a:pPr>
                <a:defRPr/>
              </a:pPr>
              <a:t>2018/10/18</a:t>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a:t>单击此处编辑母版标题样式</a:t>
            </a:r>
          </a:p>
        </p:txBody>
      </p:sp>
      <p:sp>
        <p:nvSpPr>
          <p:cNvPr id="3" name="内容占位符 2"/>
          <p:cNvSpPr>
            <a:spLocks noGrp="1"/>
          </p:cNvSpPr>
          <p:nvPr>
            <p:ph sz="quarter" idx="1"/>
          </p:nvPr>
        </p:nvSpPr>
        <p:spPr>
          <a:xfrm>
            <a:off x="457200" y="1981200"/>
            <a:ext cx="4038600" cy="18669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981200"/>
            <a:ext cx="4038600" cy="18669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half" idx="3"/>
          </p:nvPr>
        </p:nvSpPr>
        <p:spPr>
          <a:xfrm>
            <a:off x="457200" y="4000500"/>
            <a:ext cx="8229600" cy="18669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7" name="Rectangle 3"/>
          <p:cNvSpPr>
            <a:spLocks noGrp="1" noChangeArrowheads="1"/>
          </p:cNvSpPr>
          <p:nvPr>
            <p:ph type="sldNum" sz="quarter" idx="11"/>
          </p:nvPr>
        </p:nvSpPr>
        <p:spPr>
          <a:ln/>
        </p:spPr>
        <p:txBody>
          <a:bodyPr/>
          <a:lstStyle>
            <a:lvl1pPr>
              <a:defRPr/>
            </a:lvl1pPr>
          </a:lstStyle>
          <a:p>
            <a:pPr>
              <a:defRPr/>
            </a:pPr>
            <a:fld id="{A5DCF541-710A-44FB-9B93-ADFAEE771AA5}" type="slidenum">
              <a:rPr lang="en-US" altLang="zh-CN"/>
              <a:pPr>
                <a:defRPr/>
              </a:pPr>
              <a:t>‹#›</a:t>
            </a:fld>
            <a:endParaRPr lang="en-US" altLang="zh-CN"/>
          </a:p>
        </p:txBody>
      </p:sp>
      <p:sp>
        <p:nvSpPr>
          <p:cNvPr id="8" name="Rectangle 16"/>
          <p:cNvSpPr>
            <a:spLocks noGrp="1" noChangeArrowheads="1"/>
          </p:cNvSpPr>
          <p:nvPr>
            <p:ph type="dt" sz="half" idx="12"/>
          </p:nvPr>
        </p:nvSpPr>
        <p:spPr>
          <a:ln/>
        </p:spPr>
        <p:txBody>
          <a:bodyPr/>
          <a:lstStyle>
            <a:lvl1pPr>
              <a:defRPr/>
            </a:lvl1pPr>
          </a:lstStyle>
          <a:p>
            <a:pPr>
              <a:defRPr/>
            </a:pPr>
            <a:fld id="{61F9EF1F-43D7-4C8B-A35E-5B89F1EA427B}" type="datetime1">
              <a:rPr lang="zh-CN" altLang="en-US"/>
              <a:pPr>
                <a:defRPr/>
              </a:pPr>
              <a:t>2018/10/18</a:t>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a:t>单击此处编辑母版标题样式</a:t>
            </a:r>
          </a:p>
        </p:txBody>
      </p:sp>
      <p:sp>
        <p:nvSpPr>
          <p:cNvPr id="3" name="内容占位符 2"/>
          <p:cNvSpPr>
            <a:spLocks noGrp="1"/>
          </p:cNvSpPr>
          <p:nvPr>
            <p:ph sz="half" idx="1"/>
          </p:nvPr>
        </p:nvSpPr>
        <p:spPr>
          <a:xfrm>
            <a:off x="457200" y="1981200"/>
            <a:ext cx="4038600" cy="3886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648200" y="1981200"/>
            <a:ext cx="4038600" cy="3886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90FD1A6F-B258-43FD-800A-75290A58722F}" type="slidenum">
              <a:rPr lang="en-US" altLang="zh-CN"/>
              <a:pPr>
                <a:defRPr/>
              </a:pPr>
              <a:t>‹#›</a:t>
            </a:fld>
            <a:endParaRPr lang="en-US" altLang="zh-CN"/>
          </a:p>
        </p:txBody>
      </p:sp>
      <p:sp>
        <p:nvSpPr>
          <p:cNvPr id="7" name="Rectangle 16"/>
          <p:cNvSpPr>
            <a:spLocks noGrp="1" noChangeArrowheads="1"/>
          </p:cNvSpPr>
          <p:nvPr>
            <p:ph type="dt" sz="half" idx="12"/>
          </p:nvPr>
        </p:nvSpPr>
        <p:spPr>
          <a:ln/>
        </p:spPr>
        <p:txBody>
          <a:bodyPr/>
          <a:lstStyle>
            <a:lvl1pPr>
              <a:defRPr/>
            </a:lvl1pPr>
          </a:lstStyle>
          <a:p>
            <a:pPr>
              <a:defRPr/>
            </a:pPr>
            <a:fld id="{71F4E1C0-8BD5-4418-8F77-5D26F91B3617}" type="datetime1">
              <a:rPr lang="zh-CN" altLang="en-US"/>
              <a:pPr>
                <a:defRPr/>
              </a:pPr>
              <a:t>2018/10/18</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981200"/>
            <a:ext cx="4038600" cy="3886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图表占位符 3"/>
          <p:cNvSpPr>
            <a:spLocks noGrp="1"/>
          </p:cNvSpPr>
          <p:nvPr>
            <p:ph type="chart" sz="half" idx="2"/>
          </p:nvPr>
        </p:nvSpPr>
        <p:spPr>
          <a:xfrm>
            <a:off x="4648200" y="1981200"/>
            <a:ext cx="4038600" cy="3886200"/>
          </a:xfrm>
        </p:spPr>
        <p:txBody>
          <a:bodyPr/>
          <a:lstStyle/>
          <a:p>
            <a:pPr lvl="0"/>
            <a:endParaRPr lang="zh-CN" altLang="en-US" noProof="0"/>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D5C466EF-E442-49F1-962B-80C7BC9266BC}" type="slidenum">
              <a:rPr lang="en-US" altLang="zh-CN"/>
              <a:pPr>
                <a:defRPr/>
              </a:pPr>
              <a:t>‹#›</a:t>
            </a:fld>
            <a:endParaRPr lang="en-US" altLang="zh-CN"/>
          </a:p>
        </p:txBody>
      </p:sp>
      <p:sp>
        <p:nvSpPr>
          <p:cNvPr id="7" name="Rectangle 16"/>
          <p:cNvSpPr>
            <a:spLocks noGrp="1" noChangeArrowheads="1"/>
          </p:cNvSpPr>
          <p:nvPr>
            <p:ph type="dt" sz="half" idx="12"/>
          </p:nvPr>
        </p:nvSpPr>
        <p:spPr>
          <a:ln/>
        </p:spPr>
        <p:txBody>
          <a:bodyPr/>
          <a:lstStyle>
            <a:lvl1pPr>
              <a:defRPr/>
            </a:lvl1pPr>
          </a:lstStyle>
          <a:p>
            <a:pPr>
              <a:defRPr/>
            </a:pPr>
            <a:fld id="{E12B2E0D-804D-456B-B1B6-6FD2F27481BE}" type="datetime1">
              <a:rPr lang="zh-CN" altLang="en-US"/>
              <a:pPr>
                <a:defRPr/>
              </a:pPr>
              <a:t>2018/10/18</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E0D27B00-5040-44E0-AD8D-B7371A96F3CF}" type="slidenum">
              <a:rPr lang="en-US" altLang="zh-CN"/>
              <a:pPr>
                <a:defRPr/>
              </a:pPr>
              <a:t>‹#›</a:t>
            </a:fld>
            <a:endParaRPr lang="en-US" altLang="zh-CN"/>
          </a:p>
        </p:txBody>
      </p:sp>
      <p:sp>
        <p:nvSpPr>
          <p:cNvPr id="6" name="Rectangle 16"/>
          <p:cNvSpPr>
            <a:spLocks noGrp="1" noChangeArrowheads="1"/>
          </p:cNvSpPr>
          <p:nvPr>
            <p:ph type="dt" sz="half" idx="12"/>
          </p:nvPr>
        </p:nvSpPr>
        <p:spPr>
          <a:ln/>
        </p:spPr>
        <p:txBody>
          <a:bodyPr/>
          <a:lstStyle>
            <a:lvl1pPr>
              <a:defRPr/>
            </a:lvl1pPr>
          </a:lstStyle>
          <a:p>
            <a:pPr>
              <a:defRPr/>
            </a:pPr>
            <a:fld id="{15F93CCC-FFD7-4123-8AAA-32184423A2E3}" type="datetime1">
              <a:rPr lang="zh-CN" altLang="en-US"/>
              <a:pPr>
                <a:defRPr/>
              </a:pPr>
              <a:t>2018/10/18</a:t>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a:t>单击此处编辑母版标题样式</a:t>
            </a:r>
          </a:p>
        </p:txBody>
      </p:sp>
      <p:sp>
        <p:nvSpPr>
          <p:cNvPr id="3" name="剪贴画占位符 2"/>
          <p:cNvSpPr>
            <a:spLocks noGrp="1"/>
          </p:cNvSpPr>
          <p:nvPr>
            <p:ph type="clipArt" sz="half" idx="1"/>
          </p:nvPr>
        </p:nvSpPr>
        <p:spPr>
          <a:xfrm>
            <a:off x="457200" y="1981200"/>
            <a:ext cx="4038600" cy="3886200"/>
          </a:xfrm>
        </p:spPr>
        <p:txBody>
          <a:bodyPr/>
          <a:lstStyle/>
          <a:p>
            <a:pPr lvl="0"/>
            <a:endParaRPr lang="zh-CN" altLang="en-US" noProof="0"/>
          </a:p>
        </p:txBody>
      </p:sp>
      <p:sp>
        <p:nvSpPr>
          <p:cNvPr id="4" name="文本占位符 3"/>
          <p:cNvSpPr>
            <a:spLocks noGrp="1"/>
          </p:cNvSpPr>
          <p:nvPr>
            <p:ph type="body" sz="half" idx="2"/>
          </p:nvPr>
        </p:nvSpPr>
        <p:spPr>
          <a:xfrm>
            <a:off x="4648200" y="1981200"/>
            <a:ext cx="4038600" cy="3886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1E18A475-98E9-4169-85C6-0392A496F01C}" type="slidenum">
              <a:rPr lang="en-US" altLang="zh-CN"/>
              <a:pPr>
                <a:defRPr/>
              </a:pPr>
              <a:t>‹#›</a:t>
            </a:fld>
            <a:endParaRPr lang="en-US" altLang="zh-CN"/>
          </a:p>
        </p:txBody>
      </p:sp>
      <p:sp>
        <p:nvSpPr>
          <p:cNvPr id="7" name="Rectangle 16"/>
          <p:cNvSpPr>
            <a:spLocks noGrp="1" noChangeArrowheads="1"/>
          </p:cNvSpPr>
          <p:nvPr>
            <p:ph type="dt" sz="half" idx="12"/>
          </p:nvPr>
        </p:nvSpPr>
        <p:spPr>
          <a:ln/>
        </p:spPr>
        <p:txBody>
          <a:bodyPr/>
          <a:lstStyle>
            <a:lvl1pPr>
              <a:defRPr/>
            </a:lvl1pPr>
          </a:lstStyle>
          <a:p>
            <a:pPr>
              <a:defRPr/>
            </a:pPr>
            <a:fld id="{C6688710-CC80-45EA-B5DC-5DE5B907E078}" type="datetime1">
              <a:rPr lang="zh-CN" altLang="en-US"/>
              <a:pPr>
                <a:defRPr/>
              </a:pPr>
              <a:t>2018/10/18</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A7ACC957-0897-4A1E-B973-E652BAADABA5}" type="slidenum">
              <a:rPr lang="en-US" altLang="zh-CN"/>
              <a:pPr>
                <a:defRPr/>
              </a:pPr>
              <a:t>‹#›</a:t>
            </a:fld>
            <a:endParaRPr lang="en-US" altLang="zh-CN"/>
          </a:p>
        </p:txBody>
      </p:sp>
      <p:sp>
        <p:nvSpPr>
          <p:cNvPr id="6" name="Rectangle 16"/>
          <p:cNvSpPr>
            <a:spLocks noGrp="1" noChangeArrowheads="1"/>
          </p:cNvSpPr>
          <p:nvPr>
            <p:ph type="dt" sz="half" idx="12"/>
          </p:nvPr>
        </p:nvSpPr>
        <p:spPr>
          <a:ln/>
        </p:spPr>
        <p:txBody>
          <a:bodyPr/>
          <a:lstStyle>
            <a:lvl1pPr>
              <a:defRPr/>
            </a:lvl1pPr>
          </a:lstStyle>
          <a:p>
            <a:pPr>
              <a:defRPr/>
            </a:pPr>
            <a:fld id="{01F852AA-8E49-4007-B28E-9EF04C3FD43B}" type="datetime1">
              <a:rPr lang="zh-CN" altLang="en-US"/>
              <a:pPr>
                <a:defRPr/>
              </a:pPr>
              <a:t>2018/10/18</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71828840-3B0F-4EFF-A095-B6D5E295B0FA}" type="slidenum">
              <a:rPr lang="en-US" altLang="zh-CN"/>
              <a:pPr>
                <a:defRPr/>
              </a:pPr>
              <a:t>‹#›</a:t>
            </a:fld>
            <a:endParaRPr lang="en-US" altLang="zh-CN"/>
          </a:p>
        </p:txBody>
      </p:sp>
      <p:sp>
        <p:nvSpPr>
          <p:cNvPr id="7" name="Rectangle 16"/>
          <p:cNvSpPr>
            <a:spLocks noGrp="1" noChangeArrowheads="1"/>
          </p:cNvSpPr>
          <p:nvPr>
            <p:ph type="dt" sz="half" idx="12"/>
          </p:nvPr>
        </p:nvSpPr>
        <p:spPr>
          <a:ln/>
        </p:spPr>
        <p:txBody>
          <a:bodyPr/>
          <a:lstStyle>
            <a:lvl1pPr>
              <a:defRPr/>
            </a:lvl1pPr>
          </a:lstStyle>
          <a:p>
            <a:pPr>
              <a:defRPr/>
            </a:pPr>
            <a:fld id="{60FF484F-A221-4C9D-BAFB-AD9BED631C6F}" type="datetime1">
              <a:rPr lang="zh-CN" altLang="en-US"/>
              <a:pPr>
                <a:defRPr/>
              </a:pPr>
              <a:t>2018/10/18</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8" name="Rectangle 3"/>
          <p:cNvSpPr>
            <a:spLocks noGrp="1" noChangeArrowheads="1"/>
          </p:cNvSpPr>
          <p:nvPr>
            <p:ph type="sldNum" sz="quarter" idx="11"/>
          </p:nvPr>
        </p:nvSpPr>
        <p:spPr>
          <a:ln/>
        </p:spPr>
        <p:txBody>
          <a:bodyPr/>
          <a:lstStyle>
            <a:lvl1pPr>
              <a:defRPr/>
            </a:lvl1pPr>
          </a:lstStyle>
          <a:p>
            <a:pPr>
              <a:defRPr/>
            </a:pPr>
            <a:fld id="{9B199E6C-9326-48CA-AEA1-08093CF7F55A}" type="slidenum">
              <a:rPr lang="en-US" altLang="zh-CN"/>
              <a:pPr>
                <a:defRPr/>
              </a:pPr>
              <a:t>‹#›</a:t>
            </a:fld>
            <a:endParaRPr lang="en-US" altLang="zh-CN"/>
          </a:p>
        </p:txBody>
      </p:sp>
      <p:sp>
        <p:nvSpPr>
          <p:cNvPr id="9" name="Rectangle 16"/>
          <p:cNvSpPr>
            <a:spLocks noGrp="1" noChangeArrowheads="1"/>
          </p:cNvSpPr>
          <p:nvPr>
            <p:ph type="dt" sz="half" idx="12"/>
          </p:nvPr>
        </p:nvSpPr>
        <p:spPr>
          <a:ln/>
        </p:spPr>
        <p:txBody>
          <a:bodyPr/>
          <a:lstStyle>
            <a:lvl1pPr>
              <a:defRPr/>
            </a:lvl1pPr>
          </a:lstStyle>
          <a:p>
            <a:pPr>
              <a:defRPr/>
            </a:pPr>
            <a:fld id="{A9315FC7-83FC-41B6-933E-9872FD56A3A4}" type="datetime1">
              <a:rPr lang="zh-CN" altLang="en-US"/>
              <a:pPr>
                <a:defRPr/>
              </a:pPr>
              <a:t>2018/10/18</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4" name="Rectangle 3"/>
          <p:cNvSpPr>
            <a:spLocks noGrp="1" noChangeArrowheads="1"/>
          </p:cNvSpPr>
          <p:nvPr>
            <p:ph type="sldNum" sz="quarter" idx="11"/>
          </p:nvPr>
        </p:nvSpPr>
        <p:spPr>
          <a:ln/>
        </p:spPr>
        <p:txBody>
          <a:bodyPr/>
          <a:lstStyle>
            <a:lvl1pPr>
              <a:defRPr/>
            </a:lvl1pPr>
          </a:lstStyle>
          <a:p>
            <a:pPr>
              <a:defRPr/>
            </a:pPr>
            <a:fld id="{EE85D3CC-7A66-4C6E-99D1-1776BD836C9D}" type="slidenum">
              <a:rPr lang="en-US" altLang="zh-CN"/>
              <a:pPr>
                <a:defRPr/>
              </a:pPr>
              <a:t>‹#›</a:t>
            </a:fld>
            <a:endParaRPr lang="en-US" altLang="zh-CN"/>
          </a:p>
        </p:txBody>
      </p:sp>
      <p:sp>
        <p:nvSpPr>
          <p:cNvPr id="5" name="Rectangle 16"/>
          <p:cNvSpPr>
            <a:spLocks noGrp="1" noChangeArrowheads="1"/>
          </p:cNvSpPr>
          <p:nvPr>
            <p:ph type="dt" sz="half" idx="12"/>
          </p:nvPr>
        </p:nvSpPr>
        <p:spPr>
          <a:ln/>
        </p:spPr>
        <p:txBody>
          <a:bodyPr/>
          <a:lstStyle>
            <a:lvl1pPr>
              <a:defRPr/>
            </a:lvl1pPr>
          </a:lstStyle>
          <a:p>
            <a:pPr>
              <a:defRPr/>
            </a:pPr>
            <a:fld id="{44B56136-2C50-48A6-8CF8-5685CC8155F7}" type="datetime1">
              <a:rPr lang="zh-CN" altLang="en-US"/>
              <a:pPr>
                <a:defRPr/>
              </a:pPr>
              <a:t>2018/10/18</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3" name="Rectangle 3"/>
          <p:cNvSpPr>
            <a:spLocks noGrp="1" noChangeArrowheads="1"/>
          </p:cNvSpPr>
          <p:nvPr>
            <p:ph type="sldNum" sz="quarter" idx="11"/>
          </p:nvPr>
        </p:nvSpPr>
        <p:spPr>
          <a:ln/>
        </p:spPr>
        <p:txBody>
          <a:bodyPr/>
          <a:lstStyle>
            <a:lvl1pPr>
              <a:defRPr/>
            </a:lvl1pPr>
          </a:lstStyle>
          <a:p>
            <a:pPr>
              <a:defRPr/>
            </a:pPr>
            <a:fld id="{8C214376-B622-4E0F-84DE-103511968F53}" type="slidenum">
              <a:rPr lang="en-US" altLang="zh-CN"/>
              <a:pPr>
                <a:defRPr/>
              </a:pPr>
              <a:t>‹#›</a:t>
            </a:fld>
            <a:endParaRPr lang="en-US" altLang="zh-CN"/>
          </a:p>
        </p:txBody>
      </p:sp>
      <p:sp>
        <p:nvSpPr>
          <p:cNvPr id="4" name="Rectangle 16"/>
          <p:cNvSpPr>
            <a:spLocks noGrp="1" noChangeArrowheads="1"/>
          </p:cNvSpPr>
          <p:nvPr>
            <p:ph type="dt" sz="half" idx="12"/>
          </p:nvPr>
        </p:nvSpPr>
        <p:spPr>
          <a:ln/>
        </p:spPr>
        <p:txBody>
          <a:bodyPr/>
          <a:lstStyle>
            <a:lvl1pPr>
              <a:defRPr/>
            </a:lvl1pPr>
          </a:lstStyle>
          <a:p>
            <a:pPr>
              <a:defRPr/>
            </a:pPr>
            <a:fld id="{B9B2EBF9-9252-41B1-837A-D7FBA8349555}" type="datetime1">
              <a:rPr lang="zh-CN" altLang="en-US"/>
              <a:pPr>
                <a:defRPr/>
              </a:pPr>
              <a:t>2018/10/18</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C45ECE80-D630-42C3-8B39-14E266081806}" type="slidenum">
              <a:rPr lang="en-US" altLang="zh-CN"/>
              <a:pPr>
                <a:defRPr/>
              </a:pPr>
              <a:t>‹#›</a:t>
            </a:fld>
            <a:endParaRPr lang="en-US" altLang="zh-CN"/>
          </a:p>
        </p:txBody>
      </p:sp>
      <p:sp>
        <p:nvSpPr>
          <p:cNvPr id="7" name="Rectangle 16"/>
          <p:cNvSpPr>
            <a:spLocks noGrp="1" noChangeArrowheads="1"/>
          </p:cNvSpPr>
          <p:nvPr>
            <p:ph type="dt" sz="half" idx="12"/>
          </p:nvPr>
        </p:nvSpPr>
        <p:spPr>
          <a:ln/>
        </p:spPr>
        <p:txBody>
          <a:bodyPr/>
          <a:lstStyle>
            <a:lvl1pPr>
              <a:defRPr/>
            </a:lvl1pPr>
          </a:lstStyle>
          <a:p>
            <a:pPr>
              <a:defRPr/>
            </a:pPr>
            <a:fld id="{9BD7E808-0071-4622-895D-454B3155A41F}" type="datetime1">
              <a:rPr lang="zh-CN" altLang="en-US"/>
              <a:pPr>
                <a:defRPr/>
              </a:pPr>
              <a:t>2018/10/18</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E5E874A7-D3A9-4CC1-A8AB-1D830B4AC217}" type="slidenum">
              <a:rPr lang="en-US" altLang="zh-CN"/>
              <a:pPr>
                <a:defRPr/>
              </a:pPr>
              <a:t>‹#›</a:t>
            </a:fld>
            <a:endParaRPr lang="en-US" altLang="zh-CN"/>
          </a:p>
        </p:txBody>
      </p:sp>
      <p:sp>
        <p:nvSpPr>
          <p:cNvPr id="7" name="Rectangle 16"/>
          <p:cNvSpPr>
            <a:spLocks noGrp="1" noChangeArrowheads="1"/>
          </p:cNvSpPr>
          <p:nvPr>
            <p:ph type="dt" sz="half" idx="12"/>
          </p:nvPr>
        </p:nvSpPr>
        <p:spPr>
          <a:ln/>
        </p:spPr>
        <p:txBody>
          <a:bodyPr/>
          <a:lstStyle>
            <a:lvl1pPr>
              <a:defRPr/>
            </a:lvl1pPr>
          </a:lstStyle>
          <a:p>
            <a:pPr>
              <a:defRPr/>
            </a:pPr>
            <a:fld id="{9015559B-1677-4BA9-A2E8-B6BB34AA141D}" type="datetime1">
              <a:rPr lang="zh-CN" altLang="en-US"/>
              <a:pPr>
                <a:defRPr/>
              </a:pPr>
              <a:t>2018/10/18</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chemeClr val="tx1"/>
                </a:solidFill>
              </a:defRPr>
            </a:lvl1pPr>
          </a:lstStyle>
          <a:p>
            <a:pPr>
              <a:defRPr/>
            </a:pPr>
            <a:endParaRPr lang="en-US" altLang="zh-CN"/>
          </a:p>
        </p:txBody>
      </p:sp>
      <p:sp>
        <p:nvSpPr>
          <p:cNvPr id="6147" name="Rectangle 3"/>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chemeClr val="tx1"/>
                </a:solidFill>
                <a:latin typeface="Arial Black" pitchFamily="34" charset="0"/>
                <a:ea typeface="宋体" pitchFamily="2" charset="-122"/>
              </a:defRPr>
            </a:lvl1pPr>
          </a:lstStyle>
          <a:p>
            <a:pPr>
              <a:defRPr/>
            </a:pPr>
            <a:fld id="{8EDBC03E-820F-4038-91A3-B703A022025A}" type="slidenum">
              <a:rPr lang="en-US" altLang="zh-CN"/>
              <a:pPr>
                <a:defRPr/>
              </a:pPr>
              <a:t>‹#›</a:t>
            </a:fld>
            <a:endParaRPr lang="en-US" altLang="zh-CN"/>
          </a:p>
        </p:txBody>
      </p:sp>
      <p:grpSp>
        <p:nvGrpSpPr>
          <p:cNvPr id="74756" name="Group 4"/>
          <p:cNvGrpSpPr>
            <a:grpSpLocks/>
          </p:cNvGrpSpPr>
          <p:nvPr/>
        </p:nvGrpSpPr>
        <p:grpSpPr bwMode="auto">
          <a:xfrm>
            <a:off x="0" y="0"/>
            <a:ext cx="9144000" cy="546100"/>
            <a:chOff x="0" y="0"/>
            <a:chExt cx="5760" cy="344"/>
          </a:xfrm>
        </p:grpSpPr>
        <p:sp>
          <p:nvSpPr>
            <p:cNvPr id="6149"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zh-CN">
                <a:solidFill>
                  <a:schemeClr val="tx1"/>
                </a:solidFill>
                <a:latin typeface="Times New Roman" pitchFamily="18" charset="0"/>
                <a:ea typeface="宋体" pitchFamily="2" charset="-122"/>
              </a:endParaRPr>
            </a:p>
          </p:txBody>
        </p:sp>
        <p:sp>
          <p:nvSpPr>
            <p:cNvPr id="6150"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w="9525">
              <a:noFill/>
              <a:miter lim="800000"/>
              <a:headEnd/>
              <a:tailEnd/>
            </a:ln>
          </p:spPr>
          <p:txBody>
            <a:bodyPr/>
            <a:lstStyle/>
            <a:p>
              <a:pPr>
                <a:defRPr/>
              </a:pPr>
              <a:endParaRPr lang="zh-CN" altLang="zh-CN">
                <a:solidFill>
                  <a:schemeClr val="tx1"/>
                </a:solidFill>
                <a:latin typeface="Times New Roman" pitchFamily="18" charset="0"/>
                <a:ea typeface="宋体" pitchFamily="2" charset="-122"/>
              </a:endParaRPr>
            </a:p>
          </p:txBody>
        </p:sp>
        <p:sp>
          <p:nvSpPr>
            <p:cNvPr id="6151" name="Rectangle 7"/>
            <p:cNvSpPr>
              <a:spLocks noChangeArrowheads="1"/>
            </p:cNvSpPr>
            <p:nvPr/>
          </p:nvSpPr>
          <p:spPr bwMode="auto">
            <a:xfrm>
              <a:off x="258" y="85"/>
              <a:ext cx="87" cy="89"/>
            </a:xfrm>
            <a:prstGeom prst="rect">
              <a:avLst/>
            </a:prstGeom>
            <a:solidFill>
              <a:schemeClr val="folHlink"/>
            </a:solidFill>
            <a:ln w="9525">
              <a:noFill/>
              <a:miter lim="800000"/>
              <a:headEnd/>
              <a:tailEnd/>
            </a:ln>
          </p:spPr>
          <p:txBody>
            <a:bodyPr/>
            <a:lstStyle/>
            <a:p>
              <a:pPr>
                <a:defRPr/>
              </a:pPr>
              <a:endParaRPr lang="zh-CN" altLang="zh-CN" sz="1800">
                <a:solidFill>
                  <a:schemeClr val="hlink"/>
                </a:solidFill>
                <a:ea typeface="宋体" pitchFamily="2" charset="-122"/>
              </a:endParaRPr>
            </a:p>
          </p:txBody>
        </p:sp>
        <p:sp>
          <p:nvSpPr>
            <p:cNvPr id="6152" name="Rectangle 8"/>
            <p:cNvSpPr>
              <a:spLocks noChangeArrowheads="1"/>
            </p:cNvSpPr>
            <p:nvPr/>
          </p:nvSpPr>
          <p:spPr bwMode="auto">
            <a:xfrm>
              <a:off x="345" y="0"/>
              <a:ext cx="88" cy="87"/>
            </a:xfrm>
            <a:prstGeom prst="rect">
              <a:avLst/>
            </a:prstGeom>
            <a:solidFill>
              <a:schemeClr val="folHlink"/>
            </a:solidFill>
            <a:ln w="9525">
              <a:noFill/>
              <a:miter lim="800000"/>
              <a:headEnd/>
              <a:tailEnd/>
            </a:ln>
          </p:spPr>
          <p:txBody>
            <a:bodyPr/>
            <a:lstStyle/>
            <a:p>
              <a:pPr>
                <a:defRPr/>
              </a:pPr>
              <a:endParaRPr lang="zh-CN" altLang="zh-CN" sz="1800">
                <a:solidFill>
                  <a:schemeClr val="hlink"/>
                </a:solidFill>
                <a:ea typeface="宋体" pitchFamily="2" charset="-122"/>
              </a:endParaRPr>
            </a:p>
          </p:txBody>
        </p:sp>
        <p:sp>
          <p:nvSpPr>
            <p:cNvPr id="6153" name="Rectangle 9"/>
            <p:cNvSpPr>
              <a:spLocks noChangeArrowheads="1"/>
            </p:cNvSpPr>
            <p:nvPr/>
          </p:nvSpPr>
          <p:spPr bwMode="auto">
            <a:xfrm>
              <a:off x="345" y="85"/>
              <a:ext cx="88" cy="89"/>
            </a:xfrm>
            <a:prstGeom prst="rect">
              <a:avLst/>
            </a:prstGeom>
            <a:solidFill>
              <a:schemeClr val="accent2"/>
            </a:solidFill>
            <a:ln w="9525">
              <a:noFill/>
              <a:miter lim="800000"/>
              <a:headEnd/>
              <a:tailEnd/>
            </a:ln>
          </p:spPr>
          <p:txBody>
            <a:bodyPr/>
            <a:lstStyle/>
            <a:p>
              <a:pPr>
                <a:defRPr/>
              </a:pPr>
              <a:endParaRPr lang="zh-CN" altLang="zh-CN" sz="1800">
                <a:solidFill>
                  <a:schemeClr val="accent2"/>
                </a:solidFill>
                <a:ea typeface="宋体" pitchFamily="2" charset="-122"/>
              </a:endParaRPr>
            </a:p>
          </p:txBody>
        </p:sp>
        <p:sp>
          <p:nvSpPr>
            <p:cNvPr id="6154" name="Rectangle 10"/>
            <p:cNvSpPr>
              <a:spLocks noChangeArrowheads="1"/>
            </p:cNvSpPr>
            <p:nvPr/>
          </p:nvSpPr>
          <p:spPr bwMode="auto">
            <a:xfrm>
              <a:off x="173" y="173"/>
              <a:ext cx="86" cy="87"/>
            </a:xfrm>
            <a:prstGeom prst="rect">
              <a:avLst/>
            </a:prstGeom>
            <a:solidFill>
              <a:schemeClr val="folHlink"/>
            </a:solidFill>
            <a:ln w="9525">
              <a:noFill/>
              <a:miter lim="800000"/>
              <a:headEnd/>
              <a:tailEnd/>
            </a:ln>
          </p:spPr>
          <p:txBody>
            <a:bodyPr/>
            <a:lstStyle/>
            <a:p>
              <a:pPr>
                <a:defRPr/>
              </a:pPr>
              <a:endParaRPr lang="zh-CN" altLang="zh-CN" sz="1800">
                <a:solidFill>
                  <a:schemeClr val="hlink"/>
                </a:solidFill>
                <a:ea typeface="宋体" pitchFamily="2" charset="-122"/>
              </a:endParaRPr>
            </a:p>
          </p:txBody>
        </p:sp>
        <p:sp>
          <p:nvSpPr>
            <p:cNvPr id="6155" name="Rectangle 11"/>
            <p:cNvSpPr>
              <a:spLocks noChangeArrowheads="1"/>
            </p:cNvSpPr>
            <p:nvPr/>
          </p:nvSpPr>
          <p:spPr bwMode="auto">
            <a:xfrm>
              <a:off x="83" y="86"/>
              <a:ext cx="89" cy="87"/>
            </a:xfrm>
            <a:prstGeom prst="rect">
              <a:avLst/>
            </a:prstGeom>
            <a:solidFill>
              <a:schemeClr val="bg2"/>
            </a:solidFill>
            <a:ln w="9525">
              <a:noFill/>
              <a:miter lim="800000"/>
              <a:headEnd/>
              <a:tailEnd/>
            </a:ln>
          </p:spPr>
          <p:txBody>
            <a:bodyPr/>
            <a:lstStyle/>
            <a:p>
              <a:pPr>
                <a:defRPr/>
              </a:pPr>
              <a:endParaRPr lang="zh-CN" altLang="zh-CN">
                <a:solidFill>
                  <a:schemeClr val="tx1"/>
                </a:solidFill>
                <a:latin typeface="Times New Roman" pitchFamily="18" charset="0"/>
                <a:ea typeface="宋体" pitchFamily="2" charset="-122"/>
              </a:endParaRPr>
            </a:p>
          </p:txBody>
        </p:sp>
        <p:sp>
          <p:nvSpPr>
            <p:cNvPr id="6156" name="Rectangle 12"/>
            <p:cNvSpPr>
              <a:spLocks noChangeArrowheads="1"/>
            </p:cNvSpPr>
            <p:nvPr/>
          </p:nvSpPr>
          <p:spPr bwMode="auto">
            <a:xfrm>
              <a:off x="258" y="171"/>
              <a:ext cx="87" cy="87"/>
            </a:xfrm>
            <a:prstGeom prst="rect">
              <a:avLst/>
            </a:prstGeom>
            <a:solidFill>
              <a:schemeClr val="accent2"/>
            </a:solidFill>
            <a:ln w="9525">
              <a:noFill/>
              <a:miter lim="800000"/>
              <a:headEnd/>
              <a:tailEnd/>
            </a:ln>
          </p:spPr>
          <p:txBody>
            <a:bodyPr/>
            <a:lstStyle/>
            <a:p>
              <a:pPr>
                <a:defRPr/>
              </a:pPr>
              <a:endParaRPr lang="zh-CN" altLang="zh-CN" sz="1800">
                <a:solidFill>
                  <a:schemeClr val="accent2"/>
                </a:solidFill>
                <a:ea typeface="宋体" pitchFamily="2" charset="-122"/>
              </a:endParaRPr>
            </a:p>
          </p:txBody>
        </p:sp>
        <p:sp>
          <p:nvSpPr>
            <p:cNvPr id="6157" name="Rectangle 13"/>
            <p:cNvSpPr>
              <a:spLocks noChangeArrowheads="1"/>
            </p:cNvSpPr>
            <p:nvPr/>
          </p:nvSpPr>
          <p:spPr bwMode="auto">
            <a:xfrm>
              <a:off x="173" y="258"/>
              <a:ext cx="86" cy="86"/>
            </a:xfrm>
            <a:prstGeom prst="rect">
              <a:avLst/>
            </a:prstGeom>
            <a:solidFill>
              <a:schemeClr val="accent2"/>
            </a:solidFill>
            <a:ln w="9525">
              <a:noFill/>
              <a:miter lim="800000"/>
              <a:headEnd/>
              <a:tailEnd/>
            </a:ln>
          </p:spPr>
          <p:txBody>
            <a:bodyPr/>
            <a:lstStyle/>
            <a:p>
              <a:pPr>
                <a:defRPr/>
              </a:pPr>
              <a:endParaRPr lang="zh-CN" altLang="zh-CN" sz="1800">
                <a:solidFill>
                  <a:schemeClr val="accent2"/>
                </a:solidFill>
                <a:ea typeface="宋体" pitchFamily="2" charset="-122"/>
              </a:endParaRPr>
            </a:p>
          </p:txBody>
        </p:sp>
      </p:grpSp>
      <p:sp>
        <p:nvSpPr>
          <p:cNvPr id="74757" name="Rectangle 14"/>
          <p:cNvSpPr>
            <a:spLocks noGrp="1" noChangeArrowheads="1"/>
          </p:cNvSpPr>
          <p:nvPr>
            <p:ph type="title"/>
          </p:nvPr>
        </p:nvSpPr>
        <p:spPr bwMode="auto">
          <a:xfrm>
            <a:off x="457200" y="457200"/>
            <a:ext cx="8229600" cy="1371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74758" name="Rectangle 15"/>
          <p:cNvSpPr>
            <a:spLocks noGrp="1" noChangeArrowheads="1"/>
          </p:cNvSpPr>
          <p:nvPr>
            <p:ph type="body" idx="1"/>
          </p:nvPr>
        </p:nvSpPr>
        <p:spPr bwMode="auto">
          <a:xfrm>
            <a:off x="457200" y="1981200"/>
            <a:ext cx="8229600" cy="3886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6160" name="Rectangle 16"/>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solidFill>
                  <a:schemeClr val="tx1"/>
                </a:solidFill>
                <a:ea typeface="宋体" pitchFamily="2" charset="-122"/>
              </a:defRPr>
            </a:lvl1pPr>
          </a:lstStyle>
          <a:p>
            <a:pPr>
              <a:defRPr/>
            </a:pPr>
            <a:fld id="{2F542A06-6B8D-450F-BF8F-273662A23728}" type="datetime1">
              <a:rPr lang="zh-CN" altLang="en-US"/>
              <a:pPr>
                <a:defRPr/>
              </a:pPr>
              <a:t>2018/10/18</a:t>
            </a:fld>
            <a:endParaRPr lang="en-US" altLang="zh-CN"/>
          </a:p>
        </p:txBody>
      </p:sp>
    </p:spTree>
  </p:cSld>
  <p:clrMap bg1="lt1" tx1="dk1" bg2="lt2" tx2="dk2" accent1="accent1" accent2="accent2" accent3="accent3" accent4="accent4" accent5="accent5" accent6="accent6" hlink="hlink" folHlink="folHlink"/>
  <p:sldLayoutIdLst>
    <p:sldLayoutId id="214748367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Lst>
  <p:hf hdr="0" ftr="0"/>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ea typeface="宋体" pitchFamily="2" charset="-122"/>
        </a:defRPr>
      </a:lvl2pPr>
      <a:lvl3pPr algn="l" rtl="0" eaLnBrk="0" fontAlgn="base" hangingPunct="0">
        <a:spcBef>
          <a:spcPct val="0"/>
        </a:spcBef>
        <a:spcAft>
          <a:spcPct val="0"/>
        </a:spcAft>
        <a:defRPr sz="4400">
          <a:solidFill>
            <a:schemeClr val="tx1"/>
          </a:solidFill>
          <a:latin typeface="Arial" charset="0"/>
          <a:ea typeface="宋体" pitchFamily="2" charset="-122"/>
        </a:defRPr>
      </a:lvl3pPr>
      <a:lvl4pPr algn="l" rtl="0" eaLnBrk="0" fontAlgn="base" hangingPunct="0">
        <a:spcBef>
          <a:spcPct val="0"/>
        </a:spcBef>
        <a:spcAft>
          <a:spcPct val="0"/>
        </a:spcAft>
        <a:defRPr sz="4400">
          <a:solidFill>
            <a:schemeClr val="tx1"/>
          </a:solidFill>
          <a:latin typeface="Arial" charset="0"/>
          <a:ea typeface="宋体" pitchFamily="2" charset="-122"/>
        </a:defRPr>
      </a:lvl4pPr>
      <a:lvl5pPr algn="l" rtl="0" eaLnBrk="0" fontAlgn="base" hangingPunct="0">
        <a:spcBef>
          <a:spcPct val="0"/>
        </a:spcBef>
        <a:spcAft>
          <a:spcPct val="0"/>
        </a:spcAft>
        <a:defRPr sz="4400">
          <a:solidFill>
            <a:schemeClr val="tx1"/>
          </a:solidFill>
          <a:latin typeface="Arial" charset="0"/>
          <a:ea typeface="宋体" pitchFamily="2" charset="-122"/>
        </a:defRPr>
      </a:lvl5pPr>
      <a:lvl6pPr marL="457200" algn="l" rtl="0" fontAlgn="base">
        <a:spcBef>
          <a:spcPct val="0"/>
        </a:spcBef>
        <a:spcAft>
          <a:spcPct val="0"/>
        </a:spcAft>
        <a:defRPr sz="4400">
          <a:solidFill>
            <a:schemeClr val="tx1"/>
          </a:solidFill>
          <a:latin typeface="Arial" charset="0"/>
          <a:ea typeface="宋体" pitchFamily="2" charset="-122"/>
        </a:defRPr>
      </a:lvl6pPr>
      <a:lvl7pPr marL="914400" algn="l" rtl="0" fontAlgn="base">
        <a:spcBef>
          <a:spcPct val="0"/>
        </a:spcBef>
        <a:spcAft>
          <a:spcPct val="0"/>
        </a:spcAft>
        <a:defRPr sz="4400">
          <a:solidFill>
            <a:schemeClr val="tx1"/>
          </a:solidFill>
          <a:latin typeface="Arial" charset="0"/>
          <a:ea typeface="宋体" pitchFamily="2" charset="-122"/>
        </a:defRPr>
      </a:lvl7pPr>
      <a:lvl8pPr marL="1371600" algn="l" rtl="0" fontAlgn="base">
        <a:spcBef>
          <a:spcPct val="0"/>
        </a:spcBef>
        <a:spcAft>
          <a:spcPct val="0"/>
        </a:spcAft>
        <a:defRPr sz="4400">
          <a:solidFill>
            <a:schemeClr val="tx1"/>
          </a:solidFill>
          <a:latin typeface="Arial" charset="0"/>
          <a:ea typeface="宋体" pitchFamily="2" charset="-122"/>
        </a:defRPr>
      </a:lvl8pPr>
      <a:lvl9pPr marL="1828800" algn="l" rtl="0" fontAlgn="base">
        <a:spcBef>
          <a:spcPct val="0"/>
        </a:spcBef>
        <a:spcAft>
          <a:spcPct val="0"/>
        </a:spcAft>
        <a:defRPr sz="4400">
          <a:solidFill>
            <a:schemeClr val="tx1"/>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zhichengzhang@mail.xjtu.edu.cn"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slide" Target="slide64.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17.wmf"/><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8" Type="http://schemas.openxmlformats.org/officeDocument/2006/relationships/image" Target="../media/image124.jpeg"/><Relationship Id="rId3" Type="http://schemas.openxmlformats.org/officeDocument/2006/relationships/image" Target="../media/image119.jpeg"/><Relationship Id="rId7" Type="http://schemas.openxmlformats.org/officeDocument/2006/relationships/image" Target="../media/image123.jpeg"/><Relationship Id="rId2" Type="http://schemas.openxmlformats.org/officeDocument/2006/relationships/image" Target="../media/image118.jpeg"/><Relationship Id="rId1" Type="http://schemas.openxmlformats.org/officeDocument/2006/relationships/slideLayout" Target="../slideLayouts/slideLayout7.xml"/><Relationship Id="rId6" Type="http://schemas.openxmlformats.org/officeDocument/2006/relationships/image" Target="../media/image122.jpeg"/><Relationship Id="rId5" Type="http://schemas.openxmlformats.org/officeDocument/2006/relationships/image" Target="../media/image121.jpeg"/><Relationship Id="rId4" Type="http://schemas.openxmlformats.org/officeDocument/2006/relationships/image" Target="../media/image120.jpeg"/><Relationship Id="rId9" Type="http://schemas.openxmlformats.org/officeDocument/2006/relationships/image" Target="../media/image125.jpeg"/></Relationships>
</file>

<file path=ppt/slides/_rels/slide106.xml.rels><?xml version="1.0" encoding="UTF-8" standalone="yes"?>
<Relationships xmlns="http://schemas.openxmlformats.org/package/2006/relationships"><Relationship Id="rId8" Type="http://schemas.openxmlformats.org/officeDocument/2006/relationships/image" Target="../media/image131.jpeg"/><Relationship Id="rId3" Type="http://schemas.openxmlformats.org/officeDocument/2006/relationships/image" Target="../media/image126.jpeg"/><Relationship Id="rId7" Type="http://schemas.openxmlformats.org/officeDocument/2006/relationships/image" Target="../media/image130.jpeg"/><Relationship Id="rId2" Type="http://schemas.openxmlformats.org/officeDocument/2006/relationships/slide" Target="slide109.xml"/><Relationship Id="rId1" Type="http://schemas.openxmlformats.org/officeDocument/2006/relationships/slideLayout" Target="../slideLayouts/slideLayout7.xml"/><Relationship Id="rId6" Type="http://schemas.openxmlformats.org/officeDocument/2006/relationships/image" Target="../media/image129.jpeg"/><Relationship Id="rId5" Type="http://schemas.openxmlformats.org/officeDocument/2006/relationships/image" Target="../media/image128.jpeg"/><Relationship Id="rId4" Type="http://schemas.openxmlformats.org/officeDocument/2006/relationships/image" Target="../media/image127.jpeg"/><Relationship Id="rId9" Type="http://schemas.openxmlformats.org/officeDocument/2006/relationships/image" Target="../media/image132.jpeg"/></Relationships>
</file>

<file path=ppt/slides/_rels/slide10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jpeg"/><Relationship Id="rId1" Type="http://schemas.openxmlformats.org/officeDocument/2006/relationships/slideLayout" Target="../slideLayouts/slideLayout7.xml"/><Relationship Id="rId5" Type="http://schemas.openxmlformats.org/officeDocument/2006/relationships/image" Target="../media/image138.jpeg"/><Relationship Id="rId4" Type="http://schemas.openxmlformats.org/officeDocument/2006/relationships/image" Target="../media/image137.jpeg"/></Relationships>
</file>

<file path=ppt/slides/_rels/slide109.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39.jpe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141.jpeg"/><Relationship Id="rId1" Type="http://schemas.openxmlformats.org/officeDocument/2006/relationships/slideLayout" Target="../slideLayouts/slideLayout15.xml"/><Relationship Id="rId4" Type="http://schemas.openxmlformats.org/officeDocument/2006/relationships/image" Target="../media/image143.jpe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45.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slide" Target="slide142.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image" Target="../media/image151.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slide" Target="slide115.xml"/><Relationship Id="rId4" Type="http://schemas.openxmlformats.org/officeDocument/2006/relationships/image" Target="../media/image154.png"/></Relationships>
</file>

<file path=ppt/slides/_rels/slide122.xml.rels><?xml version="1.0" encoding="UTF-8" standalone="yes"?>
<Relationships xmlns="http://schemas.openxmlformats.org/package/2006/relationships"><Relationship Id="rId2" Type="http://schemas.openxmlformats.org/officeDocument/2006/relationships/slide" Target="slide108.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slide" Target="slide122.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image" Target="../media/image159.jpeg"/><Relationship Id="rId1" Type="http://schemas.openxmlformats.org/officeDocument/2006/relationships/slideLayout" Target="../slideLayouts/slideLayout7.xml"/><Relationship Id="rId4" Type="http://schemas.openxmlformats.org/officeDocument/2006/relationships/image" Target="../media/image161.jpeg"/></Relationships>
</file>

<file path=ppt/slides/_rels/slide129.xml.rels><?xml version="1.0" encoding="UTF-8" standalone="yes"?>
<Relationships xmlns="http://schemas.openxmlformats.org/package/2006/relationships"><Relationship Id="rId2" Type="http://schemas.openxmlformats.org/officeDocument/2006/relationships/image" Target="../media/image16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7.xml"/><Relationship Id="rId4" Type="http://schemas.openxmlformats.org/officeDocument/2006/relationships/image" Target="../media/image12.emf"/></Relationships>
</file>

<file path=ppt/slides/_rels/slide130.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64.jpeg"/><Relationship Id="rId7" Type="http://schemas.openxmlformats.org/officeDocument/2006/relationships/image" Target="../media/image168.jpeg"/><Relationship Id="rId2" Type="http://schemas.openxmlformats.org/officeDocument/2006/relationships/image" Target="../media/image163.jpeg"/><Relationship Id="rId1" Type="http://schemas.openxmlformats.org/officeDocument/2006/relationships/slideLayout" Target="../slideLayouts/slideLayout7.xml"/><Relationship Id="rId6" Type="http://schemas.openxmlformats.org/officeDocument/2006/relationships/image" Target="../media/image167.jpeg"/><Relationship Id="rId5" Type="http://schemas.openxmlformats.org/officeDocument/2006/relationships/image" Target="../media/image166.jpeg"/><Relationship Id="rId4" Type="http://schemas.openxmlformats.org/officeDocument/2006/relationships/image" Target="../media/image165.jpeg"/></Relationships>
</file>

<file path=ppt/slides/_rels/slide131.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image" Target="../media/image170.jpeg"/><Relationship Id="rId1" Type="http://schemas.openxmlformats.org/officeDocument/2006/relationships/slideLayout" Target="../slideLayouts/slideLayout7.xml"/><Relationship Id="rId4" Type="http://schemas.openxmlformats.org/officeDocument/2006/relationships/image" Target="../media/image172.jpeg"/></Relationships>
</file>

<file path=ppt/slides/_rels/slide132.xml.rels><?xml version="1.0" encoding="UTF-8" standalone="yes"?>
<Relationships xmlns="http://schemas.openxmlformats.org/package/2006/relationships"><Relationship Id="rId3" Type="http://schemas.openxmlformats.org/officeDocument/2006/relationships/image" Target="../media/image174.jpeg"/><Relationship Id="rId7" Type="http://schemas.openxmlformats.org/officeDocument/2006/relationships/image" Target="../media/image178.jpeg"/><Relationship Id="rId2" Type="http://schemas.openxmlformats.org/officeDocument/2006/relationships/image" Target="../media/image173.jpeg"/><Relationship Id="rId1" Type="http://schemas.openxmlformats.org/officeDocument/2006/relationships/slideLayout" Target="../slideLayouts/slideLayout7.xml"/><Relationship Id="rId6" Type="http://schemas.openxmlformats.org/officeDocument/2006/relationships/image" Target="../media/image177.jpeg"/><Relationship Id="rId5" Type="http://schemas.openxmlformats.org/officeDocument/2006/relationships/image" Target="../media/image176.png"/><Relationship Id="rId4" Type="http://schemas.openxmlformats.org/officeDocument/2006/relationships/image" Target="../media/image175.jpeg"/></Relationships>
</file>

<file path=ppt/slides/_rels/slide133.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image" Target="../media/image179.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81.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slide" Target="slide122.xml"/><Relationship Id="rId2" Type="http://schemas.openxmlformats.org/officeDocument/2006/relationships/image" Target="../media/image183.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slide" Target="slide122.xml"/><Relationship Id="rId2" Type="http://schemas.openxmlformats.org/officeDocument/2006/relationships/image" Target="../media/image184.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slide" Target="slide12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slide" Target="slide139.xml"/><Relationship Id="rId2" Type="http://schemas.openxmlformats.org/officeDocument/2006/relationships/image" Target="../media/image185.jpeg"/><Relationship Id="rId1" Type="http://schemas.openxmlformats.org/officeDocument/2006/relationships/slideLayout" Target="../slideLayouts/slideLayout7.xml"/><Relationship Id="rId4" Type="http://schemas.openxmlformats.org/officeDocument/2006/relationships/image" Target="../media/image186.jpeg"/></Relationships>
</file>

<file path=ppt/slides/_rels/slide141.xml.rels><?xml version="1.0" encoding="UTF-8" standalone="yes"?>
<Relationships xmlns="http://schemas.openxmlformats.org/package/2006/relationships"><Relationship Id="rId3" Type="http://schemas.openxmlformats.org/officeDocument/2006/relationships/image" Target="../media/image187.jpe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88.jpeg"/></Relationships>
</file>

<file path=ppt/slides/_rels/slide142.xml.rels><?xml version="1.0" encoding="UTF-8" standalone="yes"?>
<Relationships xmlns="http://schemas.openxmlformats.org/package/2006/relationships"><Relationship Id="rId8" Type="http://schemas.openxmlformats.org/officeDocument/2006/relationships/hyperlink" Target="http://baike.baidu.com/view/212267.htm" TargetMode="External"/><Relationship Id="rId3" Type="http://schemas.openxmlformats.org/officeDocument/2006/relationships/hyperlink" Target="http://baike.baidu.com/view/3565.htm" TargetMode="External"/><Relationship Id="rId7" Type="http://schemas.openxmlformats.org/officeDocument/2006/relationships/hyperlink" Target="http://baike.baidu.com/view/66827.htm" TargetMode="External"/><Relationship Id="rId12" Type="http://schemas.openxmlformats.org/officeDocument/2006/relationships/hyperlink" Target="http://baike.baidu.com/view/29887.htm" TargetMode="External"/><Relationship Id="rId2" Type="http://schemas.openxmlformats.org/officeDocument/2006/relationships/image" Target="../media/image189.jpeg"/><Relationship Id="rId1" Type="http://schemas.openxmlformats.org/officeDocument/2006/relationships/slideLayout" Target="../slideLayouts/slideLayout7.xml"/><Relationship Id="rId6" Type="http://schemas.openxmlformats.org/officeDocument/2006/relationships/hyperlink" Target="http://baike.baidu.com/view/2398.htm" TargetMode="External"/><Relationship Id="rId11" Type="http://schemas.openxmlformats.org/officeDocument/2006/relationships/hyperlink" Target="http://baike.baidu.com/view/47981.htm" TargetMode="External"/><Relationship Id="rId5" Type="http://schemas.openxmlformats.org/officeDocument/2006/relationships/hyperlink" Target="http://baike.baidu.com/view/477909.htm" TargetMode="External"/><Relationship Id="rId10" Type="http://schemas.openxmlformats.org/officeDocument/2006/relationships/hyperlink" Target="http://baike.baidu.com/view/2695.htm" TargetMode="External"/><Relationship Id="rId4" Type="http://schemas.openxmlformats.org/officeDocument/2006/relationships/hyperlink" Target="http://baike.baidu.com/view/50415.htm" TargetMode="External"/><Relationship Id="rId9" Type="http://schemas.openxmlformats.org/officeDocument/2006/relationships/hyperlink" Target="http://baike.baidu.com/view/20669.htm" TargetMode="External"/></Relationships>
</file>

<file path=ppt/slides/_rels/slide143.xml.rels><?xml version="1.0" encoding="UTF-8" standalone="yes"?>
<Relationships xmlns="http://schemas.openxmlformats.org/package/2006/relationships"><Relationship Id="rId3" Type="http://schemas.openxmlformats.org/officeDocument/2006/relationships/slide" Target="slide108.xml"/><Relationship Id="rId2" Type="http://schemas.openxmlformats.org/officeDocument/2006/relationships/slide" Target="slide139.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slide" Target="slide143.xml"/><Relationship Id="rId2" Type="http://schemas.openxmlformats.org/officeDocument/2006/relationships/image" Target="../media/image190.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slide" Target="slide144.xml"/><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92.jpe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slide" Target="slide14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94.jpeg"/><Relationship Id="rId2" Type="http://schemas.openxmlformats.org/officeDocument/2006/relationships/image" Target="../media/image19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slide" Target="slide10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slide" Target="slide21.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hyperlink" Target="http://upload.wikimedia.org/wikipedia/commons/f/f2/DNA%E6%B0%A2%E9%94%AE.png" TargetMode="Externa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2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37.wmf"/><Relationship Id="rId5" Type="http://schemas.openxmlformats.org/officeDocument/2006/relationships/oleObject" Target="../embeddings/oleObject2.bin"/><Relationship Id="rId4" Type="http://schemas.openxmlformats.org/officeDocument/2006/relationships/image" Target="../media/image36.wmf"/></Relationships>
</file>

<file path=ppt/slides/_rels/slide4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38.wmf"/><Relationship Id="rId4" Type="http://schemas.openxmlformats.org/officeDocument/2006/relationships/oleObject" Target="../embeddings/oleObject3.bin"/></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1.w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40.wmf"/><Relationship Id="rId4" Type="http://schemas.openxmlformats.org/officeDocument/2006/relationships/oleObject" Target="../embeddings/oleObject4.bin"/></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 Target="slide123.xml"/><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slide" Target="slide13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57.wmf"/><Relationship Id="rId4" Type="http://schemas.openxmlformats.org/officeDocument/2006/relationships/oleObject" Target="../embeddings/oleObject6.bin"/></Relationships>
</file>

<file path=ppt/slides/_rels/slide59.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61.png"/><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oleObject" Target="../embeddings/oleObject8.bin"/><Relationship Id="rId5" Type="http://schemas.openxmlformats.org/officeDocument/2006/relationships/image" Target="../media/image60.png"/><Relationship Id="rId4" Type="http://schemas.openxmlformats.org/officeDocument/2006/relationships/oleObject" Target="../embeddings/oleObject7.bin"/></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slide" Target="slide122.xml"/><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64.wmf"/></Relationships>
</file>

<file path=ppt/slides/_rels/slide64.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68.w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wmf"/><Relationship Id="rId4" Type="http://schemas.openxmlformats.org/officeDocument/2006/relationships/image" Target="../media/image71.wmf"/></Relationships>
</file>

<file path=ppt/slides/_rels/slide69.x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image" Target="../media/image75.wmf"/><Relationship Id="rId1" Type="http://schemas.openxmlformats.org/officeDocument/2006/relationships/slideLayout" Target="../slideLayouts/slideLayout2.xml"/><Relationship Id="rId4" Type="http://schemas.openxmlformats.org/officeDocument/2006/relationships/image" Target="../media/image72.wmf"/></Relationships>
</file>

<file path=ppt/slides/_rels/slide71.x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w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0.xml"/><Relationship Id="rId1" Type="http://schemas.openxmlformats.org/officeDocument/2006/relationships/vmlDrawing" Target="../drawings/vmlDrawing6.vml"/><Relationship Id="rId6" Type="http://schemas.openxmlformats.org/officeDocument/2006/relationships/image" Target="../media/image83.emf"/><Relationship Id="rId5" Type="http://schemas.openxmlformats.org/officeDocument/2006/relationships/oleObject" Target="../embeddings/oleObject9.bin"/><Relationship Id="rId4" Type="http://schemas.openxmlformats.org/officeDocument/2006/relationships/image" Target="../media/image79.wmf"/></Relationships>
</file>

<file path=ppt/slides/_rels/slide75.xml.rels><?xml version="1.0" encoding="UTF-8" standalone="yes"?>
<Relationships xmlns="http://schemas.openxmlformats.org/package/2006/relationships"><Relationship Id="rId3" Type="http://schemas.openxmlformats.org/officeDocument/2006/relationships/slide" Target="slide64.xml"/><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slide" Target="slide122.xml"/></Relationships>
</file>

<file path=ppt/slides/_rels/slide76.xml.rels><?xml version="1.0" encoding="UTF-8" standalone="yes"?>
<Relationships xmlns="http://schemas.openxmlformats.org/package/2006/relationships"><Relationship Id="rId3" Type="http://schemas.openxmlformats.org/officeDocument/2006/relationships/slide" Target="slide140.xm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slide" Target="slide138.xml"/><Relationship Id="rId5" Type="http://schemas.openxmlformats.org/officeDocument/2006/relationships/slide" Target="slide47.xml"/><Relationship Id="rId4" Type="http://schemas.openxmlformats.org/officeDocument/2006/relationships/slide" Target="slide5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emf"/></Relationships>
</file>

<file path=ppt/slides/_rels/slide8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86.wmf"/></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87.wmf"/></Relationships>
</file>

<file path=ppt/slides/_rels/slide84.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7.xml"/><Relationship Id="rId4" Type="http://schemas.openxmlformats.org/officeDocument/2006/relationships/slide" Target="slide73.xml"/></Relationships>
</file>

<file path=ppt/slides/_rels/slide85.x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94.jpeg"/><Relationship Id="rId7" Type="http://schemas.openxmlformats.org/officeDocument/2006/relationships/image" Target="../media/image98.jpeg"/><Relationship Id="rId2" Type="http://schemas.openxmlformats.org/officeDocument/2006/relationships/image" Target="../media/image93.png"/><Relationship Id="rId1" Type="http://schemas.openxmlformats.org/officeDocument/2006/relationships/slideLayout" Target="../slideLayouts/slideLayout7.xml"/><Relationship Id="rId6" Type="http://schemas.openxmlformats.org/officeDocument/2006/relationships/image" Target="../media/image97.jpeg"/><Relationship Id="rId5" Type="http://schemas.openxmlformats.org/officeDocument/2006/relationships/image" Target="../media/image96.jpeg"/><Relationship Id="rId4" Type="http://schemas.openxmlformats.org/officeDocument/2006/relationships/image" Target="../media/image95.png"/></Relationships>
</file>

<file path=ppt/slides/_rels/slide89.xml.rels><?xml version="1.0" encoding="UTF-8" standalone="yes"?>
<Relationships xmlns="http://schemas.openxmlformats.org/package/2006/relationships"><Relationship Id="rId3" Type="http://schemas.openxmlformats.org/officeDocument/2006/relationships/image" Target="../media/image100.jpeg"/><Relationship Id="rId7" Type="http://schemas.openxmlformats.org/officeDocument/2006/relationships/image" Target="../media/image104.jpeg"/><Relationship Id="rId2" Type="http://schemas.openxmlformats.org/officeDocument/2006/relationships/image" Target="../media/image99.jpeg"/><Relationship Id="rId1" Type="http://schemas.openxmlformats.org/officeDocument/2006/relationships/slideLayout" Target="../slideLayouts/slideLayout7.xml"/><Relationship Id="rId6" Type="http://schemas.openxmlformats.org/officeDocument/2006/relationships/image" Target="../media/image103.jpeg"/><Relationship Id="rId5" Type="http://schemas.openxmlformats.org/officeDocument/2006/relationships/image" Target="../media/image102.jpeg"/><Relationship Id="rId4" Type="http://schemas.openxmlformats.org/officeDocument/2006/relationships/image" Target="../media/image101.jpeg"/></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27.xml"/><Relationship Id="rId1" Type="http://schemas.openxmlformats.org/officeDocument/2006/relationships/slideLayout" Target="../slideLayouts/slideLayout10.xml"/><Relationship Id="rId5" Type="http://schemas.openxmlformats.org/officeDocument/2006/relationships/image" Target="../media/image107.jpeg"/><Relationship Id="rId4" Type="http://schemas.openxmlformats.org/officeDocument/2006/relationships/image" Target="../media/image106.jpe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3" Type="http://schemas.openxmlformats.org/officeDocument/2006/relationships/slide" Target="slide56.xml"/><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slide" Target="slide73.xml"/><Relationship Id="rId4" Type="http://schemas.openxmlformats.org/officeDocument/2006/relationships/slide" Target="slide57.xml"/></Relationships>
</file>

<file path=ppt/slides/_rels/slide9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2.xml"/><Relationship Id="rId1" Type="http://schemas.openxmlformats.org/officeDocument/2006/relationships/slideLayout" Target="../slideLayouts/slideLayout10.xml"/><Relationship Id="rId4" Type="http://schemas.openxmlformats.org/officeDocument/2006/relationships/image" Target="../media/image110.png"/></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8.vml"/><Relationship Id="rId4" Type="http://schemas.openxmlformats.org/officeDocument/2006/relationships/image" Target="../media/image111.wmf"/></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112.png"/><Relationship Id="rId5" Type="http://schemas.openxmlformats.org/officeDocument/2006/relationships/oleObject" Target="../embeddings/oleObject12.bin"/><Relationship Id="rId4" Type="http://schemas.openxmlformats.org/officeDocument/2006/relationships/image" Target="../media/image113.jpeg"/></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13.bin"/><Relationship Id="rId7" Type="http://schemas.openxmlformats.org/officeDocument/2006/relationships/slide" Target="slide92.xml"/><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115.png"/><Relationship Id="rId5" Type="http://schemas.openxmlformats.org/officeDocument/2006/relationships/oleObject" Target="../embeddings/oleObject14.bin"/><Relationship Id="rId4" Type="http://schemas.openxmlformats.org/officeDocument/2006/relationships/image" Target="../media/image114.png"/></Relationships>
</file>

<file path=ppt/slides/_rels/slide99.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slide" Target="slide72.xml"/><Relationship Id="rId4" Type="http://schemas.openxmlformats.org/officeDocument/2006/relationships/slide" Target="slide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6"/>
          <p:cNvSpPr>
            <a:spLocks noGrp="1" noChangeArrowheads="1"/>
          </p:cNvSpPr>
          <p:nvPr>
            <p:ph type="dt" sz="quarter" idx="10"/>
          </p:nvPr>
        </p:nvSpPr>
        <p:spPr>
          <a:noFill/>
        </p:spPr>
        <p:txBody>
          <a:bodyPr/>
          <a:lstStyle/>
          <a:p>
            <a:fld id="{17256B3B-DFB0-498A-A433-C8B8D3410C5C}" type="datetime1">
              <a:rPr lang="zh-CN" altLang="en-US" smtClean="0">
                <a:ea typeface="宋体" charset="-122"/>
              </a:rPr>
              <a:pPr/>
              <a:t>2018/10/18</a:t>
            </a:fld>
            <a:endParaRPr lang="en-US" altLang="zh-CN" smtClean="0">
              <a:ea typeface="宋体" charset="-122"/>
            </a:endParaRPr>
          </a:p>
        </p:txBody>
      </p:sp>
      <p:sp>
        <p:nvSpPr>
          <p:cNvPr id="23554" name="Rectangle 2"/>
          <p:cNvSpPr>
            <a:spLocks noGrp="1" noChangeArrowheads="1"/>
          </p:cNvSpPr>
          <p:nvPr>
            <p:ph type="ctrTitle"/>
          </p:nvPr>
        </p:nvSpPr>
        <p:spPr>
          <a:xfrm>
            <a:off x="2374900" y="2276475"/>
            <a:ext cx="6769100" cy="1470025"/>
          </a:xfrm>
        </p:spPr>
        <p:txBody>
          <a:bodyPr/>
          <a:lstStyle/>
          <a:p>
            <a:r>
              <a:rPr lang="zh-CN" altLang="en-US" sz="5400" b="1" dirty="0" smtClean="0">
                <a:solidFill>
                  <a:schemeClr val="bg1"/>
                </a:solidFill>
                <a:latin typeface="华文行楷"/>
                <a:ea typeface="华文行楷"/>
                <a:cs typeface="华文行楷"/>
              </a:rPr>
              <a:t>第三章 宏观物质及聚集状态</a:t>
            </a:r>
          </a:p>
        </p:txBody>
      </p:sp>
      <p:sp>
        <p:nvSpPr>
          <p:cNvPr id="23555" name="Rectangle 3"/>
          <p:cNvSpPr>
            <a:spLocks noGrp="1" noChangeArrowheads="1"/>
          </p:cNvSpPr>
          <p:nvPr>
            <p:ph type="subTitle" idx="1"/>
          </p:nvPr>
        </p:nvSpPr>
        <p:spPr>
          <a:xfrm>
            <a:off x="4427538" y="4292600"/>
            <a:ext cx="3241675" cy="647700"/>
          </a:xfrm>
        </p:spPr>
        <p:txBody>
          <a:bodyPr/>
          <a:lstStyle/>
          <a:p>
            <a:pPr algn="ctr"/>
            <a:r>
              <a:rPr lang="zh-CN" altLang="en-US" smtClean="0">
                <a:solidFill>
                  <a:srgbClr val="0000CC"/>
                </a:solidFill>
                <a:latin typeface="华文行楷"/>
                <a:ea typeface="华文行楷"/>
                <a:cs typeface="华文行楷"/>
              </a:rPr>
              <a:t>参考学时：</a:t>
            </a:r>
            <a:r>
              <a:rPr lang="en-US" altLang="zh-CN" smtClean="0">
                <a:solidFill>
                  <a:srgbClr val="0000CC"/>
                </a:solidFill>
                <a:latin typeface="华文行楷"/>
                <a:ea typeface="华文行楷"/>
                <a:cs typeface="华文行楷"/>
              </a:rPr>
              <a:t>6</a:t>
            </a:r>
            <a:endParaRPr lang="zh-CN" altLang="en-US" smtClean="0">
              <a:solidFill>
                <a:srgbClr val="0000CC"/>
              </a:solidFill>
              <a:latin typeface="华文行楷"/>
              <a:ea typeface="华文行楷"/>
              <a:cs typeface="华文行楷"/>
            </a:endParaRPr>
          </a:p>
        </p:txBody>
      </p:sp>
      <p:pic>
        <p:nvPicPr>
          <p:cNvPr id="23556" name="Picture 4" descr="backice"/>
          <p:cNvPicPr>
            <a:picLocks noChangeAspect="1" noChangeArrowheads="1"/>
          </p:cNvPicPr>
          <p:nvPr/>
        </p:nvPicPr>
        <p:blipFill>
          <a:blip r:embed="rId2"/>
          <a:srcRect/>
          <a:stretch>
            <a:fillRect/>
          </a:stretch>
        </p:blipFill>
        <p:spPr bwMode="auto">
          <a:xfrm>
            <a:off x="611188" y="4251325"/>
            <a:ext cx="2808287" cy="2606675"/>
          </a:xfrm>
          <a:prstGeom prst="rect">
            <a:avLst/>
          </a:prstGeom>
          <a:noFill/>
          <a:ln w="9525">
            <a:noFill/>
            <a:miter lim="800000"/>
            <a:headEnd/>
            <a:tailEnd/>
          </a:ln>
        </p:spPr>
      </p:pic>
      <p:sp>
        <p:nvSpPr>
          <p:cNvPr id="23557" name="Rectangle 3"/>
          <p:cNvSpPr>
            <a:spLocks noChangeArrowheads="1"/>
          </p:cNvSpPr>
          <p:nvPr/>
        </p:nvSpPr>
        <p:spPr bwMode="auto">
          <a:xfrm>
            <a:off x="3492500" y="5013325"/>
            <a:ext cx="5472113" cy="1844675"/>
          </a:xfrm>
          <a:prstGeom prst="rect">
            <a:avLst/>
          </a:prstGeom>
          <a:noFill/>
          <a:ln w="9525">
            <a:noFill/>
            <a:miter lim="800000"/>
            <a:headEnd/>
            <a:tailEnd/>
          </a:ln>
        </p:spPr>
        <p:txBody>
          <a:bodyPr/>
          <a:lstStyle/>
          <a:p>
            <a:pPr algn="ctr" eaLnBrk="0" hangingPunct="0">
              <a:spcBef>
                <a:spcPct val="20000"/>
              </a:spcBef>
              <a:buClr>
                <a:schemeClr val="bg2"/>
              </a:buClr>
              <a:buSzPct val="75000"/>
              <a:buFont typeface="Wingdings" pitchFamily="2" charset="2"/>
              <a:buNone/>
            </a:pPr>
            <a:r>
              <a:rPr lang="zh-CN" altLang="en-US">
                <a:latin typeface="楷体_GB2312"/>
                <a:ea typeface="楷体_GB2312"/>
                <a:cs typeface="楷体_GB2312"/>
              </a:rPr>
              <a:t>张志成 教授</a:t>
            </a:r>
          </a:p>
          <a:p>
            <a:pPr algn="ctr" eaLnBrk="0" hangingPunct="0">
              <a:spcBef>
                <a:spcPct val="20000"/>
              </a:spcBef>
              <a:buClr>
                <a:schemeClr val="bg2"/>
              </a:buClr>
              <a:buSzPct val="75000"/>
              <a:buFont typeface="Wingdings" pitchFamily="2" charset="2"/>
              <a:buNone/>
            </a:pPr>
            <a:r>
              <a:rPr lang="zh-CN" altLang="en-US">
                <a:latin typeface="楷体_GB2312"/>
                <a:ea typeface="楷体_GB2312"/>
                <a:cs typeface="楷体_GB2312"/>
              </a:rPr>
              <a:t>电话：</a:t>
            </a:r>
            <a:r>
              <a:rPr lang="en-US" altLang="zh-CN">
                <a:latin typeface="Times New Roman" pitchFamily="18" charset="0"/>
                <a:ea typeface="楷体_GB2312"/>
                <a:cs typeface="楷体_GB2312"/>
              </a:rPr>
              <a:t>15029553337 </a:t>
            </a:r>
          </a:p>
          <a:p>
            <a:pPr algn="ctr" eaLnBrk="0" hangingPunct="0">
              <a:spcBef>
                <a:spcPct val="20000"/>
              </a:spcBef>
              <a:buClr>
                <a:schemeClr val="bg2"/>
              </a:buClr>
              <a:buSzPct val="75000"/>
              <a:buFont typeface="Wingdings" pitchFamily="2" charset="2"/>
              <a:buNone/>
            </a:pPr>
            <a:r>
              <a:rPr lang="en-US" altLang="zh-CN">
                <a:latin typeface="Times New Roman" pitchFamily="18" charset="0"/>
                <a:ea typeface="楷体_GB2312"/>
                <a:cs typeface="楷体_GB2312"/>
              </a:rPr>
              <a:t>Email</a:t>
            </a:r>
            <a:r>
              <a:rPr lang="zh-CN" altLang="en-US">
                <a:latin typeface="Times New Roman" pitchFamily="18" charset="0"/>
                <a:ea typeface="楷体_GB2312"/>
                <a:cs typeface="楷体_GB2312"/>
              </a:rPr>
              <a:t>：</a:t>
            </a:r>
            <a:r>
              <a:rPr lang="en-US" altLang="zh-CN">
                <a:latin typeface="Times New Roman" pitchFamily="18" charset="0"/>
                <a:ea typeface="楷体_GB2312"/>
                <a:cs typeface="楷体_GB2312"/>
                <a:hlinkClick r:id="rId3"/>
              </a:rPr>
              <a:t>zhichengzhang@mail.xjtu.edu.cn</a:t>
            </a:r>
            <a:endParaRPr lang="en-US" altLang="zh-CN">
              <a:latin typeface="Times New Roman" pitchFamily="18" charset="0"/>
              <a:ea typeface="楷体_GB2312"/>
              <a:cs typeface="楷体_GB2312"/>
            </a:endParaRPr>
          </a:p>
          <a:p>
            <a:pPr algn="ctr" eaLnBrk="0" hangingPunct="0">
              <a:spcBef>
                <a:spcPct val="20000"/>
              </a:spcBef>
              <a:buClr>
                <a:schemeClr val="bg2"/>
              </a:buClr>
              <a:buSzPct val="75000"/>
              <a:buFont typeface="Wingdings" pitchFamily="2" charset="2"/>
              <a:buNone/>
            </a:pPr>
            <a:r>
              <a:rPr lang="en-US" altLang="zh-CN">
                <a:latin typeface="Times New Roman" pitchFamily="18" charset="0"/>
                <a:ea typeface="楷体_GB2312"/>
                <a:cs typeface="楷体_GB2312"/>
              </a:rPr>
              <a:t>H.P</a:t>
            </a:r>
            <a:r>
              <a:rPr lang="zh-CN" altLang="en-US">
                <a:latin typeface="Times New Roman" pitchFamily="18" charset="0"/>
                <a:ea typeface="楷体_GB2312"/>
                <a:cs typeface="楷体_GB2312"/>
              </a:rPr>
              <a:t>：</a:t>
            </a:r>
            <a:r>
              <a:rPr lang="en-US" altLang="zh-CN" u="sng">
                <a:latin typeface="Times New Roman" pitchFamily="18" charset="0"/>
                <a:ea typeface="楷体_GB2312"/>
                <a:cs typeface="楷体_GB2312"/>
              </a:rPr>
              <a:t>zhichengzhang.gr.xjtu.edu.cn</a:t>
            </a:r>
          </a:p>
        </p:txBody>
      </p:sp>
      <p:sp>
        <p:nvSpPr>
          <p:cNvPr id="15367" name="Text Box 7"/>
          <p:cNvSpPr txBox="1">
            <a:spLocks noChangeArrowheads="1"/>
          </p:cNvSpPr>
          <p:nvPr/>
        </p:nvSpPr>
        <p:spPr bwMode="auto">
          <a:xfrm>
            <a:off x="4679950" y="0"/>
            <a:ext cx="4464050" cy="457200"/>
          </a:xfrm>
          <a:prstGeom prst="rect">
            <a:avLst/>
          </a:prstGeom>
          <a:noFill/>
          <a:ln w="9525">
            <a:noFill/>
            <a:miter lim="800000"/>
            <a:headEnd/>
            <a:tailEnd/>
          </a:ln>
          <a:effectLst/>
        </p:spPr>
        <p:txBody>
          <a:bodyPr>
            <a:spAutoFit/>
          </a:bodyPr>
          <a:lstStyle/>
          <a:p>
            <a:pPr>
              <a:defRPr/>
            </a:pPr>
            <a:r>
              <a:rPr lang="zh-CN" altLang="en-US"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69" name="Rectangle 16"/>
          <p:cNvSpPr>
            <a:spLocks noGrp="1" noChangeArrowheads="1"/>
          </p:cNvSpPr>
          <p:nvPr>
            <p:ph type="dt" sz="quarter" idx="12"/>
          </p:nvPr>
        </p:nvSpPr>
        <p:spPr>
          <a:noFill/>
        </p:spPr>
        <p:txBody>
          <a:bodyPr/>
          <a:lstStyle/>
          <a:p>
            <a:fld id="{40B091FC-38AF-4D1A-93A6-BE3A92417F7A}" type="datetime1">
              <a:rPr lang="zh-CN" altLang="en-US" smtClean="0">
                <a:ea typeface="宋体" charset="-122"/>
              </a:rPr>
              <a:pPr/>
              <a:t>2018/10/18</a:t>
            </a:fld>
            <a:endParaRPr lang="en-US" altLang="zh-CN" smtClean="0">
              <a:ea typeface="宋体" charset="-122"/>
            </a:endParaRPr>
          </a:p>
        </p:txBody>
      </p:sp>
      <p:sp>
        <p:nvSpPr>
          <p:cNvPr id="178178" name="Rectangle 2"/>
          <p:cNvSpPr>
            <a:spLocks noGrp="1" noChangeArrowheads="1"/>
          </p:cNvSpPr>
          <p:nvPr>
            <p:ph type="title"/>
          </p:nvPr>
        </p:nvSpPr>
        <p:spPr>
          <a:xfrm>
            <a:off x="323850" y="260350"/>
            <a:ext cx="7416800" cy="1081088"/>
          </a:xfrm>
        </p:spPr>
        <p:txBody>
          <a:bodyPr/>
          <a:lstStyle/>
          <a:p>
            <a:r>
              <a:rPr lang="en-US" altLang="zh-CN" dirty="0" smtClean="0">
                <a:solidFill>
                  <a:srgbClr val="0000CC"/>
                </a:solidFill>
                <a:latin typeface="黑体" pitchFamily="49" charset="-122"/>
                <a:ea typeface="黑体" pitchFamily="49" charset="-122"/>
              </a:rPr>
              <a:t>3.1.2   </a:t>
            </a:r>
            <a:r>
              <a:rPr lang="zh-CN" altLang="en-US" dirty="0" smtClean="0">
                <a:solidFill>
                  <a:srgbClr val="0000CC"/>
                </a:solidFill>
                <a:latin typeface="黑体" pitchFamily="49" charset="-122"/>
                <a:ea typeface="黑体" pitchFamily="49" charset="-122"/>
              </a:rPr>
              <a:t>分子间力 </a:t>
            </a:r>
            <a:endParaRPr lang="zh-CN" altLang="en-US" sz="4000" dirty="0" smtClean="0">
              <a:solidFill>
                <a:srgbClr val="0000CC"/>
              </a:solidFill>
              <a:latin typeface="黑体" pitchFamily="49" charset="-122"/>
              <a:ea typeface="黑体" pitchFamily="49" charset="-122"/>
            </a:endParaRP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sz="1800"/>
          </a:p>
        </p:txBody>
      </p:sp>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pic>
        <p:nvPicPr>
          <p:cNvPr id="32773" name="Picture 2"/>
          <p:cNvPicPr>
            <a:picLocks noChangeAspect="1" noChangeArrowheads="1"/>
          </p:cNvPicPr>
          <p:nvPr/>
        </p:nvPicPr>
        <p:blipFill>
          <a:blip r:embed="rId2"/>
          <a:srcRect/>
          <a:stretch>
            <a:fillRect/>
          </a:stretch>
        </p:blipFill>
        <p:spPr bwMode="auto">
          <a:xfrm>
            <a:off x="522288" y="1484313"/>
            <a:ext cx="8029575" cy="51339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78178">
                                            <p:txEl>
                                              <p:charRg st="4294967295" end="4294967295"/>
                                            </p:txEl>
                                          </p:spTgt>
                                        </p:tgtEl>
                                        <p:attrNameLst>
                                          <p:attrName>style.visibility</p:attrName>
                                        </p:attrNameLst>
                                      </p:cBhvr>
                                      <p:to>
                                        <p:strVal val="visible"/>
                                      </p:to>
                                    </p:set>
                                    <p:animEffect transition="in" filter="dissolve">
                                      <p:cBhvr>
                                        <p:cTn id="7" dur="500"/>
                                        <p:tgtEl>
                                          <p:spTgt spid="178178">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78"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8546" name="Rectangle 2"/>
          <p:cNvSpPr>
            <a:spLocks noGrp="1" noChangeArrowheads="1"/>
          </p:cNvSpPr>
          <p:nvPr>
            <p:ph type="title" idx="4294967295"/>
          </p:nvPr>
        </p:nvSpPr>
        <p:spPr>
          <a:xfrm>
            <a:off x="250825" y="333375"/>
            <a:ext cx="6443663" cy="1143000"/>
          </a:xfrm>
        </p:spPr>
        <p:txBody>
          <a:bodyPr/>
          <a:lstStyle/>
          <a:p>
            <a:pPr>
              <a:defRPr/>
            </a:pPr>
            <a:r>
              <a:rPr lang="zh-CN" altLang="en-US" sz="3600" noProof="1" smtClean="0">
                <a:solidFill>
                  <a:srgbClr val="0000CC"/>
                </a:solidFill>
                <a:effectLst>
                  <a:outerShdw blurRad="38100" dist="38100" dir="2700000" algn="tl">
                    <a:srgbClr val="C0C0C0"/>
                  </a:outerShdw>
                </a:effectLst>
                <a:latin typeface="黑体" pitchFamily="49" charset="-122"/>
                <a:ea typeface="黑体" pitchFamily="49" charset="-122"/>
              </a:rPr>
              <a:t>难挥发非电解质</a:t>
            </a:r>
            <a:r>
              <a:rPr lang="zh-CN" altLang="en-US" sz="3600" smtClean="0">
                <a:solidFill>
                  <a:srgbClr val="D60093"/>
                </a:solidFill>
                <a:effectLst>
                  <a:outerShdw blurRad="38100" dist="38100" dir="2700000" algn="tl">
                    <a:srgbClr val="C0C0C0"/>
                  </a:outerShdw>
                </a:effectLst>
                <a:latin typeface="黑体" pitchFamily="49" charset="-122"/>
                <a:ea typeface="黑体" pitchFamily="49" charset="-122"/>
              </a:rPr>
              <a:t>浓</a:t>
            </a:r>
            <a:r>
              <a:rPr lang="en-US" sz="3600" smtClean="0">
                <a:solidFill>
                  <a:srgbClr val="0000CC"/>
                </a:solidFill>
                <a:effectLst>
                  <a:outerShdw blurRad="38100" dist="38100" dir="2700000" algn="tl">
                    <a:srgbClr val="C0C0C0"/>
                  </a:outerShdw>
                </a:effectLst>
                <a:latin typeface="黑体" pitchFamily="49" charset="-122"/>
                <a:ea typeface="黑体" pitchFamily="49" charset="-122"/>
              </a:rPr>
              <a:t>溶液</a:t>
            </a:r>
            <a:endParaRPr lang="zh-CN" altLang="en-US" sz="3600" smtClean="0">
              <a:solidFill>
                <a:srgbClr val="0000CC"/>
              </a:solidFill>
              <a:effectLst>
                <a:outerShdw blurRad="38100" dist="38100" dir="2700000" algn="tl">
                  <a:srgbClr val="C0C0C0"/>
                </a:outerShdw>
              </a:effectLst>
              <a:latin typeface="黑体" pitchFamily="49" charset="-122"/>
              <a:ea typeface="黑体" pitchFamily="49" charset="-122"/>
            </a:endParaRPr>
          </a:p>
        </p:txBody>
      </p:sp>
      <p:sp>
        <p:nvSpPr>
          <p:cNvPr id="748547" name="Rectangle 3"/>
          <p:cNvSpPr>
            <a:spLocks noGrp="1" noChangeArrowheads="1"/>
          </p:cNvSpPr>
          <p:nvPr>
            <p:ph type="body" idx="4294967295"/>
          </p:nvPr>
        </p:nvSpPr>
        <p:spPr>
          <a:xfrm>
            <a:off x="539750" y="2133600"/>
            <a:ext cx="7910513" cy="4114800"/>
          </a:xfrm>
        </p:spPr>
        <p:txBody>
          <a:bodyPr/>
          <a:lstStyle/>
          <a:p>
            <a:pPr algn="just">
              <a:lnSpc>
                <a:spcPct val="130000"/>
              </a:lnSpc>
              <a:buFont typeface="Wingdings" pitchFamily="2" charset="2"/>
              <a:buNone/>
              <a:defRPr/>
            </a:pPr>
            <a:r>
              <a:rPr lang="en-US" altLang="zh-CN" sz="2800" smtClean="0">
                <a:solidFill>
                  <a:srgbClr val="0000CC"/>
                </a:solidFill>
                <a:effectLst>
                  <a:outerShdw blurRad="38100" dist="38100" dir="2700000" algn="tl">
                    <a:srgbClr val="C0C0C0"/>
                  </a:outerShdw>
                </a:effectLst>
                <a:latin typeface="Bookman Old Style" pitchFamily="18" charset="0"/>
                <a:ea typeface="黑体" pitchFamily="49" charset="-122"/>
              </a:rPr>
              <a:t>       </a:t>
            </a:r>
            <a:r>
              <a:rPr lang="zh-CN" altLang="en-US" sz="2800" smtClean="0">
                <a:solidFill>
                  <a:srgbClr val="0000CC"/>
                </a:solidFill>
                <a:effectLst>
                  <a:outerShdw blurRad="38100" dist="38100" dir="2700000" algn="tl">
                    <a:srgbClr val="C0C0C0"/>
                  </a:outerShdw>
                </a:effectLst>
                <a:latin typeface="Bookman Old Style" pitchFamily="18" charset="0"/>
                <a:ea typeface="黑体" pitchFamily="49" charset="-122"/>
              </a:rPr>
              <a:t>浓溶液也有</a:t>
            </a:r>
            <a:r>
              <a:rPr lang="en-US" sz="2800" smtClean="0">
                <a:solidFill>
                  <a:srgbClr val="0000CC"/>
                </a:solidFill>
                <a:effectLst>
                  <a:outerShdw blurRad="38100" dist="38100" dir="2700000" algn="tl">
                    <a:srgbClr val="C0C0C0"/>
                  </a:outerShdw>
                </a:effectLst>
                <a:latin typeface="Bookman Old Style" pitchFamily="18" charset="0"/>
                <a:ea typeface="黑体" pitchFamily="49" charset="-122"/>
              </a:rPr>
              <a:t>蒸气压下降</a:t>
            </a:r>
            <a:r>
              <a:rPr lang="zh-CN" altLang="en-US" sz="2800" smtClean="0">
                <a:solidFill>
                  <a:srgbClr val="0000CC"/>
                </a:solidFill>
                <a:effectLst>
                  <a:outerShdw blurRad="38100" dist="38100" dir="2700000" algn="tl">
                    <a:srgbClr val="C0C0C0"/>
                  </a:outerShdw>
                </a:effectLst>
                <a:latin typeface="Bookman Old Style" pitchFamily="18" charset="0"/>
                <a:ea typeface="黑体" pitchFamily="49" charset="-122"/>
              </a:rPr>
              <a:t>、</a:t>
            </a:r>
            <a:r>
              <a:rPr lang="zh-CN" altLang="en-US" sz="2800" noProof="1" smtClean="0">
                <a:solidFill>
                  <a:srgbClr val="0000CC"/>
                </a:solidFill>
                <a:effectLst>
                  <a:outerShdw blurRad="38100" dist="38100" dir="2700000" algn="tl">
                    <a:srgbClr val="C0C0C0"/>
                  </a:outerShdw>
                </a:effectLst>
                <a:latin typeface="Bookman Old Style" pitchFamily="18" charset="0"/>
                <a:ea typeface="黑体" pitchFamily="49" charset="-122"/>
              </a:rPr>
              <a:t>沸点升高</a:t>
            </a:r>
            <a:r>
              <a:rPr lang="zh-CN" altLang="en-US" sz="2800" smtClean="0">
                <a:solidFill>
                  <a:srgbClr val="0000CC"/>
                </a:solidFill>
                <a:effectLst>
                  <a:outerShdw blurRad="38100" dist="38100" dir="2700000" algn="tl">
                    <a:srgbClr val="C0C0C0"/>
                  </a:outerShdw>
                </a:effectLst>
                <a:latin typeface="Bookman Old Style" pitchFamily="18" charset="0"/>
                <a:ea typeface="黑体" pitchFamily="49" charset="-122"/>
              </a:rPr>
              <a:t>、凝固点降低和渗透压等的性质。</a:t>
            </a:r>
          </a:p>
          <a:p>
            <a:pPr algn="just">
              <a:lnSpc>
                <a:spcPct val="130000"/>
              </a:lnSpc>
              <a:buFont typeface="Wingdings" pitchFamily="2" charset="2"/>
              <a:buNone/>
              <a:defRPr/>
            </a:pPr>
            <a:r>
              <a:rPr lang="zh-CN" altLang="en-US" sz="2800" smtClean="0">
                <a:solidFill>
                  <a:srgbClr val="0000CC"/>
                </a:solidFill>
                <a:effectLst>
                  <a:outerShdw blurRad="38100" dist="38100" dir="2700000" algn="tl">
                    <a:srgbClr val="C0C0C0"/>
                  </a:outerShdw>
                </a:effectLst>
                <a:latin typeface="Bookman Old Style" pitchFamily="18" charset="0"/>
                <a:ea typeface="黑体" pitchFamily="49" charset="-122"/>
              </a:rPr>
              <a:t>        这些性质</a:t>
            </a:r>
            <a:r>
              <a:rPr lang="en-US" sz="2800" smtClean="0">
                <a:solidFill>
                  <a:srgbClr val="0000CC"/>
                </a:solidFill>
                <a:effectLst>
                  <a:outerShdw blurRad="38100" dist="38100" dir="2700000" algn="tl">
                    <a:srgbClr val="C0C0C0"/>
                  </a:outerShdw>
                </a:effectLst>
                <a:latin typeface="Bookman Old Style" pitchFamily="18" charset="0"/>
                <a:ea typeface="黑体" pitchFamily="49" charset="-122"/>
              </a:rPr>
              <a:t>都与溶质的粒子数有关，而与溶质的本性无关</a:t>
            </a:r>
            <a:r>
              <a:rPr lang="zh-CN" altLang="en-US" sz="2800" smtClean="0">
                <a:solidFill>
                  <a:srgbClr val="0000CC"/>
                </a:solidFill>
                <a:effectLst>
                  <a:outerShdw blurRad="38100" dist="38100" dir="2700000" algn="tl">
                    <a:srgbClr val="C0C0C0"/>
                  </a:outerShdw>
                </a:effectLst>
                <a:latin typeface="Bookman Old Style" pitchFamily="18" charset="0"/>
                <a:ea typeface="黑体" pitchFamily="49" charset="-122"/>
              </a:rPr>
              <a:t>。</a:t>
            </a:r>
          </a:p>
          <a:p>
            <a:pPr algn="just">
              <a:lnSpc>
                <a:spcPct val="130000"/>
              </a:lnSpc>
              <a:buFont typeface="Wingdings" pitchFamily="2" charset="2"/>
              <a:buNone/>
              <a:defRPr/>
            </a:pPr>
            <a:r>
              <a:rPr lang="zh-CN" altLang="en-US" sz="2800" smtClean="0">
                <a:solidFill>
                  <a:srgbClr val="0000CC"/>
                </a:solidFill>
                <a:effectLst>
                  <a:outerShdw blurRad="38100" dist="38100" dir="2700000" algn="tl">
                    <a:srgbClr val="C0C0C0"/>
                  </a:outerShdw>
                </a:effectLst>
                <a:latin typeface="Bookman Old Style" pitchFamily="18" charset="0"/>
                <a:ea typeface="黑体" pitchFamily="49" charset="-122"/>
              </a:rPr>
              <a:t>        在一定温度下，溶液越浓，变化值越大，但不符合前面所讲公式的定量关系</a:t>
            </a:r>
            <a:r>
              <a:rPr lang="en-US" sz="2800" smtClean="0">
                <a:solidFill>
                  <a:srgbClr val="0000CC"/>
                </a:solidFill>
                <a:effectLst>
                  <a:outerShdw blurRad="38100" dist="38100" dir="2700000" algn="tl">
                    <a:srgbClr val="C0C0C0"/>
                  </a:outerShdw>
                </a:effectLst>
                <a:latin typeface="Bookman Old Style" pitchFamily="18" charset="0"/>
                <a:ea typeface="黑体" pitchFamily="49" charset="-122"/>
              </a:rPr>
              <a:t>。</a:t>
            </a:r>
            <a:endParaRPr lang="zh-CN" altLang="en-US" sz="2800" smtClean="0">
              <a:solidFill>
                <a:srgbClr val="0000CC"/>
              </a:solidFill>
              <a:effectLst>
                <a:outerShdw blurRad="38100" dist="38100" dir="2700000" algn="tl">
                  <a:srgbClr val="C0C0C0"/>
                </a:outerShdw>
              </a:effectLst>
              <a:latin typeface="Bookman Old Style" pitchFamily="18" charset="0"/>
              <a:ea typeface="黑体" pitchFamily="49" charset="-122"/>
            </a:endParaRPr>
          </a:p>
        </p:txBody>
      </p:sp>
      <p:sp>
        <p:nvSpPr>
          <p:cNvPr id="748548" name="AutoShape 4">
            <a:hlinkClick r:id="rId2" action="ppaction://hlinksldjump" highlightClick="1"/>
          </p:cNvPr>
          <p:cNvSpPr>
            <a:spLocks noChangeArrowheads="1"/>
          </p:cNvSpPr>
          <p:nvPr/>
        </p:nvSpPr>
        <p:spPr bwMode="auto">
          <a:xfrm>
            <a:off x="7812088" y="981075"/>
            <a:ext cx="457200" cy="393700"/>
          </a:xfrm>
          <a:prstGeom prst="actionButtonReturn">
            <a:avLst/>
          </a:prstGeom>
          <a:solidFill>
            <a:schemeClr val="accent1"/>
          </a:solidFill>
          <a:ln w="9525">
            <a:solidFill>
              <a:schemeClr val="tx1"/>
            </a:solidFill>
            <a:miter lim="800000"/>
            <a:headEnd/>
            <a:tailEnd/>
          </a:ln>
          <a:effectLst>
            <a:outerShdw sy="50000" kx="-2453608" rotWithShape="0">
              <a:schemeClr val="bg2"/>
            </a:outerShdw>
          </a:effec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defRPr/>
            </a:pPr>
            <a:endParaRPr lang="zh-CN" altLang="en-US" sz="1800"/>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748546"/>
                                        </p:tgtEl>
                                        <p:attrNameLst>
                                          <p:attrName>style.visibility</p:attrName>
                                        </p:attrNameLst>
                                      </p:cBhvr>
                                      <p:to>
                                        <p:strVal val="visible"/>
                                      </p:to>
                                    </p:set>
                                    <p:animEffect transition="in" filter="dissolve">
                                      <p:cBhvr>
                                        <p:cTn id="7" dur="500"/>
                                        <p:tgtEl>
                                          <p:spTgt spid="7485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48547">
                                            <p:txEl>
                                              <p:pRg st="0" end="0"/>
                                            </p:txEl>
                                          </p:spTgt>
                                        </p:tgtEl>
                                        <p:attrNameLst>
                                          <p:attrName>style.visibility</p:attrName>
                                        </p:attrNameLst>
                                      </p:cBhvr>
                                      <p:to>
                                        <p:strVal val="visible"/>
                                      </p:to>
                                    </p:set>
                                    <p:animEffect transition="in" filter="dissolve">
                                      <p:cBhvr>
                                        <p:cTn id="12" dur="500"/>
                                        <p:tgtEl>
                                          <p:spTgt spid="74854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48547">
                                            <p:txEl>
                                              <p:pRg st="1" end="1"/>
                                            </p:txEl>
                                          </p:spTgt>
                                        </p:tgtEl>
                                        <p:attrNameLst>
                                          <p:attrName>style.visibility</p:attrName>
                                        </p:attrNameLst>
                                      </p:cBhvr>
                                      <p:to>
                                        <p:strVal val="visible"/>
                                      </p:to>
                                    </p:set>
                                    <p:animEffect transition="in" filter="dissolve">
                                      <p:cBhvr>
                                        <p:cTn id="17" dur="500"/>
                                        <p:tgtEl>
                                          <p:spTgt spid="748547">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48547">
                                            <p:txEl>
                                              <p:pRg st="2" end="2"/>
                                            </p:txEl>
                                          </p:spTgt>
                                        </p:tgtEl>
                                        <p:attrNameLst>
                                          <p:attrName>style.visibility</p:attrName>
                                        </p:attrNameLst>
                                      </p:cBhvr>
                                      <p:to>
                                        <p:strVal val="visible"/>
                                      </p:to>
                                    </p:set>
                                    <p:animEffect transition="in" filter="dissolve">
                                      <p:cBhvr>
                                        <p:cTn id="22" dur="500"/>
                                        <p:tgtEl>
                                          <p:spTgt spid="748547">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485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8546" grpId="0"/>
      <p:bldP spid="748547" grpId="0" build="p"/>
      <p:bldP spid="748548" grpId="0" animBg="1"/>
    </p:bld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7" name="Rectangle 3"/>
          <p:cNvSpPr>
            <a:spLocks noGrp="1" noChangeArrowheads="1"/>
          </p:cNvSpPr>
          <p:nvPr>
            <p:ph type="body" idx="4294967295"/>
          </p:nvPr>
        </p:nvSpPr>
        <p:spPr>
          <a:xfrm>
            <a:off x="395288" y="1812925"/>
            <a:ext cx="8391525" cy="3616325"/>
          </a:xfrm>
        </p:spPr>
        <p:txBody>
          <a:bodyPr/>
          <a:lstStyle/>
          <a:p>
            <a:pPr algn="just">
              <a:buFont typeface="Wingdings" pitchFamily="2" charset="2"/>
              <a:buNone/>
              <a:defRPr/>
            </a:pPr>
            <a:r>
              <a:rPr lang="en-US" altLang="zh-CN" sz="2800" dirty="0" smtClean="0">
                <a:solidFill>
                  <a:srgbClr val="0000CC"/>
                </a:solidFill>
                <a:effectLst>
                  <a:outerShdw blurRad="38100" dist="38100" dir="2700000" algn="tl">
                    <a:srgbClr val="C0C0C0"/>
                  </a:outerShdw>
                </a:effectLst>
                <a:latin typeface="Bookman Old Style" pitchFamily="18" charset="0"/>
                <a:ea typeface="华文新魏" pitchFamily="2" charset="-122"/>
              </a:rPr>
              <a:t>     </a:t>
            </a:r>
            <a:r>
              <a:rPr lang="zh-CN" altLang="en-US" sz="2800" dirty="0" smtClean="0">
                <a:solidFill>
                  <a:srgbClr val="0000CC"/>
                </a:solidFill>
                <a:effectLst>
                  <a:outerShdw blurRad="38100" dist="38100" dir="2700000" algn="tl">
                    <a:srgbClr val="C0C0C0"/>
                  </a:outerShdw>
                </a:effectLst>
                <a:latin typeface="Bookman Old Style" pitchFamily="18" charset="0"/>
                <a:ea typeface="黑体" pitchFamily="2" charset="-122"/>
              </a:rPr>
              <a:t>电解质溶液由于离解使粒子数增多，使溶液的依数性增大。但由于正负离子的相互作用，不符合前面的公式，需要乘一个校正系数，是由实验得出。</a:t>
            </a:r>
            <a:endParaRPr lang="en-US" altLang="zh-CN" sz="2800" dirty="0" smtClean="0">
              <a:solidFill>
                <a:srgbClr val="0000CC"/>
              </a:solidFill>
              <a:effectLst>
                <a:outerShdw blurRad="38100" dist="38100" dir="2700000" algn="tl">
                  <a:srgbClr val="C0C0C0"/>
                </a:outerShdw>
              </a:effectLst>
              <a:latin typeface="Bookman Old Style" pitchFamily="18" charset="0"/>
              <a:ea typeface="黑体" pitchFamily="2" charset="-122"/>
            </a:endParaRPr>
          </a:p>
          <a:p>
            <a:pPr algn="just">
              <a:buFont typeface="Wingdings" pitchFamily="2" charset="2"/>
              <a:buNone/>
              <a:defRPr/>
            </a:pPr>
            <a:endParaRPr lang="en-US" altLang="zh-CN" sz="2800" b="1" dirty="0" smtClean="0">
              <a:solidFill>
                <a:srgbClr val="0000CC"/>
              </a:solidFill>
              <a:effectLst>
                <a:outerShdw blurRad="38100" dist="38100" dir="2700000" algn="tl">
                  <a:srgbClr val="C0C0C0"/>
                </a:outerShdw>
              </a:effectLst>
              <a:latin typeface="Bookman Old Style" pitchFamily="18" charset="0"/>
              <a:ea typeface="黑体" pitchFamily="2" charset="-122"/>
            </a:endParaRPr>
          </a:p>
          <a:p>
            <a:pPr algn="just">
              <a:buFont typeface="Wingdings" pitchFamily="2" charset="2"/>
              <a:buNone/>
              <a:defRPr/>
            </a:pPr>
            <a:r>
              <a:rPr lang="en-US" altLang="zh-CN" sz="2800" b="1" dirty="0" smtClean="0">
                <a:solidFill>
                  <a:srgbClr val="D60093"/>
                </a:solidFill>
                <a:effectLst>
                  <a:outerShdw blurRad="38100" dist="38100" dir="2700000" algn="tl">
                    <a:srgbClr val="C0C0C0"/>
                  </a:outerShdw>
                </a:effectLst>
                <a:latin typeface="Bookman Old Style" pitchFamily="18" charset="0"/>
              </a:rPr>
              <a:t>       0.1mol.L</a:t>
            </a:r>
            <a:r>
              <a:rPr lang="en-US" altLang="zh-CN" sz="2800" b="1" baseline="30000" dirty="0" smtClean="0">
                <a:solidFill>
                  <a:srgbClr val="D60093"/>
                </a:solidFill>
                <a:effectLst>
                  <a:outerShdw blurRad="38100" dist="38100" dir="2700000" algn="tl">
                    <a:srgbClr val="C0C0C0"/>
                  </a:outerShdw>
                </a:effectLst>
                <a:latin typeface="Bookman Old Style" pitchFamily="18" charset="0"/>
              </a:rPr>
              <a:t>-1       </a:t>
            </a:r>
            <a:r>
              <a:rPr lang="en-US" altLang="zh-CN" sz="2800" b="1" dirty="0" err="1" smtClean="0">
                <a:solidFill>
                  <a:srgbClr val="D60093"/>
                </a:solidFill>
                <a:effectLst>
                  <a:outerShdw blurRad="38100" dist="38100" dir="2700000" algn="tl">
                    <a:srgbClr val="C0C0C0"/>
                  </a:outerShdw>
                </a:effectLst>
                <a:latin typeface="Bookman Old Style" pitchFamily="18" charset="0"/>
              </a:rPr>
              <a:t>NaCl</a:t>
            </a:r>
            <a:r>
              <a:rPr lang="en-US" altLang="zh-CN" sz="2800" b="1" dirty="0" smtClean="0">
                <a:solidFill>
                  <a:srgbClr val="D60093"/>
                </a:solidFill>
                <a:effectLst>
                  <a:outerShdw blurRad="38100" dist="38100" dir="2700000" algn="tl">
                    <a:srgbClr val="C0C0C0"/>
                  </a:outerShdw>
                </a:effectLst>
                <a:latin typeface="Bookman Old Style" pitchFamily="18" charset="0"/>
              </a:rPr>
              <a:t>            </a:t>
            </a:r>
            <a:r>
              <a:rPr lang="en-US" altLang="zh-CN" sz="2800" b="1" i="1" dirty="0" err="1" smtClean="0">
                <a:solidFill>
                  <a:srgbClr val="D60093"/>
                </a:solidFill>
                <a:effectLst>
                  <a:outerShdw blurRad="38100" dist="38100" dir="2700000" algn="tl">
                    <a:srgbClr val="C0C0C0"/>
                  </a:outerShdw>
                </a:effectLst>
                <a:latin typeface="Bookman Old Style" pitchFamily="18" charset="0"/>
              </a:rPr>
              <a:t>i</a:t>
            </a:r>
            <a:r>
              <a:rPr lang="en-US" altLang="zh-CN" sz="2800" b="1" dirty="0" smtClean="0">
                <a:solidFill>
                  <a:srgbClr val="D60093"/>
                </a:solidFill>
                <a:effectLst>
                  <a:outerShdw blurRad="38100" dist="38100" dir="2700000" algn="tl">
                    <a:srgbClr val="C0C0C0"/>
                  </a:outerShdw>
                </a:effectLst>
                <a:latin typeface="Bookman Old Style" pitchFamily="18" charset="0"/>
              </a:rPr>
              <a:t>=1.87</a:t>
            </a:r>
          </a:p>
          <a:p>
            <a:pPr algn="just">
              <a:buFont typeface="Wingdings" pitchFamily="2" charset="2"/>
              <a:buNone/>
              <a:defRPr/>
            </a:pPr>
            <a:r>
              <a:rPr lang="en-US" altLang="zh-CN" sz="2800" b="1" dirty="0" smtClean="0">
                <a:solidFill>
                  <a:srgbClr val="D60093"/>
                </a:solidFill>
                <a:effectLst>
                  <a:outerShdw blurRad="38100" dist="38100" dir="2700000" algn="tl">
                    <a:srgbClr val="C0C0C0"/>
                  </a:outerShdw>
                </a:effectLst>
                <a:latin typeface="Bookman Old Style" pitchFamily="18" charset="0"/>
              </a:rPr>
              <a:t>                           K</a:t>
            </a:r>
            <a:r>
              <a:rPr lang="en-US" altLang="zh-CN" sz="2800" b="1" baseline="-25000" dirty="0" smtClean="0">
                <a:solidFill>
                  <a:srgbClr val="D60093"/>
                </a:solidFill>
                <a:effectLst>
                  <a:outerShdw blurRad="38100" dist="38100" dir="2700000" algn="tl">
                    <a:srgbClr val="C0C0C0"/>
                  </a:outerShdw>
                </a:effectLst>
                <a:latin typeface="Bookman Old Style" pitchFamily="18" charset="0"/>
              </a:rPr>
              <a:t>2</a:t>
            </a:r>
            <a:r>
              <a:rPr lang="en-US" altLang="zh-CN" sz="2800" b="1" dirty="0" smtClean="0">
                <a:solidFill>
                  <a:srgbClr val="D60093"/>
                </a:solidFill>
                <a:effectLst>
                  <a:outerShdw blurRad="38100" dist="38100" dir="2700000" algn="tl">
                    <a:srgbClr val="C0C0C0"/>
                  </a:outerShdw>
                </a:effectLst>
                <a:latin typeface="Bookman Old Style" pitchFamily="18" charset="0"/>
              </a:rPr>
              <a:t>SO</a:t>
            </a:r>
            <a:r>
              <a:rPr lang="en-US" altLang="zh-CN" sz="2800" b="1" baseline="-25000" dirty="0" smtClean="0">
                <a:solidFill>
                  <a:srgbClr val="D60093"/>
                </a:solidFill>
                <a:effectLst>
                  <a:outerShdw blurRad="38100" dist="38100" dir="2700000" algn="tl">
                    <a:srgbClr val="C0C0C0"/>
                  </a:outerShdw>
                </a:effectLst>
                <a:latin typeface="Bookman Old Style" pitchFamily="18" charset="0"/>
              </a:rPr>
              <a:t>4</a:t>
            </a:r>
            <a:r>
              <a:rPr lang="en-US" altLang="zh-CN" sz="2800" b="1" dirty="0" smtClean="0">
                <a:solidFill>
                  <a:srgbClr val="D60093"/>
                </a:solidFill>
                <a:effectLst>
                  <a:outerShdw blurRad="38100" dist="38100" dir="2700000" algn="tl">
                    <a:srgbClr val="C0C0C0"/>
                  </a:outerShdw>
                </a:effectLst>
                <a:latin typeface="Bookman Old Style" pitchFamily="18" charset="0"/>
              </a:rPr>
              <a:t>          </a:t>
            </a:r>
            <a:r>
              <a:rPr lang="en-US" altLang="zh-CN" sz="2800" b="1" i="1" dirty="0" smtClean="0">
                <a:solidFill>
                  <a:srgbClr val="D60093"/>
                </a:solidFill>
                <a:effectLst>
                  <a:outerShdw blurRad="38100" dist="38100" dir="2700000" algn="tl">
                    <a:srgbClr val="C0C0C0"/>
                  </a:outerShdw>
                </a:effectLst>
                <a:latin typeface="Bookman Old Style" pitchFamily="18" charset="0"/>
              </a:rPr>
              <a:t>i=</a:t>
            </a:r>
            <a:r>
              <a:rPr lang="en-US" altLang="zh-CN" sz="2800" b="1" dirty="0" smtClean="0">
                <a:solidFill>
                  <a:srgbClr val="D60093"/>
                </a:solidFill>
                <a:effectLst>
                  <a:outerShdw blurRad="38100" dist="38100" dir="2700000" algn="tl">
                    <a:srgbClr val="C0C0C0"/>
                  </a:outerShdw>
                </a:effectLst>
                <a:latin typeface="Bookman Old Style" pitchFamily="18" charset="0"/>
              </a:rPr>
              <a:t>2.3</a:t>
            </a:r>
          </a:p>
          <a:p>
            <a:pPr algn="just">
              <a:buFont typeface="Wingdings" pitchFamily="2" charset="2"/>
              <a:buNone/>
              <a:defRPr/>
            </a:pPr>
            <a:r>
              <a:rPr lang="en-US" altLang="zh-CN" sz="2800" b="1" dirty="0" smtClean="0">
                <a:solidFill>
                  <a:srgbClr val="D60093"/>
                </a:solidFill>
                <a:effectLst>
                  <a:outerShdw blurRad="38100" dist="38100" dir="2700000" algn="tl">
                    <a:srgbClr val="C0C0C0"/>
                  </a:outerShdw>
                </a:effectLst>
                <a:latin typeface="Bookman Old Style" pitchFamily="18" charset="0"/>
              </a:rPr>
              <a:t>                           K</a:t>
            </a:r>
            <a:r>
              <a:rPr lang="en-US" altLang="zh-CN" sz="2800" b="1" baseline="-25000" dirty="0" smtClean="0">
                <a:solidFill>
                  <a:srgbClr val="D60093"/>
                </a:solidFill>
                <a:effectLst>
                  <a:outerShdw blurRad="38100" dist="38100" dir="2700000" algn="tl">
                    <a:srgbClr val="C0C0C0"/>
                  </a:outerShdw>
                </a:effectLst>
                <a:latin typeface="Bookman Old Style" pitchFamily="18" charset="0"/>
              </a:rPr>
              <a:t>3</a:t>
            </a:r>
            <a:r>
              <a:rPr lang="en-US" altLang="zh-CN" sz="2800" b="1" dirty="0" smtClean="0">
                <a:solidFill>
                  <a:srgbClr val="D60093"/>
                </a:solidFill>
                <a:effectLst>
                  <a:outerShdw blurRad="38100" dist="38100" dir="2700000" algn="tl">
                    <a:srgbClr val="C0C0C0"/>
                  </a:outerShdw>
                </a:effectLst>
                <a:latin typeface="Bookman Old Style" pitchFamily="18" charset="0"/>
              </a:rPr>
              <a:t>Fe(CN)</a:t>
            </a:r>
            <a:r>
              <a:rPr lang="en-US" altLang="zh-CN" sz="2800" b="1" baseline="-25000" dirty="0" smtClean="0">
                <a:solidFill>
                  <a:srgbClr val="D60093"/>
                </a:solidFill>
                <a:effectLst>
                  <a:outerShdw blurRad="38100" dist="38100" dir="2700000" algn="tl">
                    <a:srgbClr val="C0C0C0"/>
                  </a:outerShdw>
                </a:effectLst>
                <a:latin typeface="Bookman Old Style" pitchFamily="18" charset="0"/>
              </a:rPr>
              <a:t>6</a:t>
            </a:r>
            <a:r>
              <a:rPr lang="en-US" altLang="zh-CN" sz="2800" b="1" dirty="0" smtClean="0">
                <a:solidFill>
                  <a:srgbClr val="D60093"/>
                </a:solidFill>
                <a:effectLst>
                  <a:outerShdw blurRad="38100" dist="38100" dir="2700000" algn="tl">
                    <a:srgbClr val="C0C0C0"/>
                  </a:outerShdw>
                </a:effectLst>
                <a:latin typeface="Bookman Old Style" pitchFamily="18" charset="0"/>
              </a:rPr>
              <a:t>    </a:t>
            </a:r>
            <a:r>
              <a:rPr lang="en-US" altLang="zh-CN" sz="2800" b="1" i="1" dirty="0" smtClean="0">
                <a:solidFill>
                  <a:srgbClr val="D60093"/>
                </a:solidFill>
                <a:effectLst>
                  <a:outerShdw blurRad="38100" dist="38100" dir="2700000" algn="tl">
                    <a:srgbClr val="C0C0C0"/>
                  </a:outerShdw>
                </a:effectLst>
                <a:latin typeface="Bookman Old Style" pitchFamily="18" charset="0"/>
              </a:rPr>
              <a:t>i=</a:t>
            </a:r>
            <a:r>
              <a:rPr lang="en-US" altLang="zh-CN" sz="2800" b="1" dirty="0" smtClean="0">
                <a:solidFill>
                  <a:srgbClr val="D60093"/>
                </a:solidFill>
                <a:effectLst>
                  <a:outerShdw blurRad="38100" dist="38100" dir="2700000" algn="tl">
                    <a:srgbClr val="C0C0C0"/>
                  </a:outerShdw>
                </a:effectLst>
                <a:latin typeface="Bookman Old Style" pitchFamily="18" charset="0"/>
              </a:rPr>
              <a:t> 2.85</a:t>
            </a: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
        <p:nvSpPr>
          <p:cNvPr id="334854" name="Text Box 6"/>
          <p:cNvSpPr txBox="1">
            <a:spLocks noChangeArrowheads="1"/>
          </p:cNvSpPr>
          <p:nvPr/>
        </p:nvSpPr>
        <p:spPr bwMode="auto">
          <a:xfrm>
            <a:off x="468313" y="549275"/>
            <a:ext cx="6191250" cy="641350"/>
          </a:xfrm>
          <a:prstGeom prst="rect">
            <a:avLst/>
          </a:prstGeom>
          <a:noFill/>
          <a:ln w="9525">
            <a:noFill/>
            <a:miter lim="800000"/>
            <a:headEnd/>
            <a:tailEnd/>
          </a:ln>
          <a:effectLst/>
        </p:spPr>
        <p:txBody>
          <a:bodyPr>
            <a:spAutoFit/>
          </a:bodyPr>
          <a:lstStyle/>
          <a:p>
            <a:pPr>
              <a:spcBef>
                <a:spcPct val="50000"/>
              </a:spcBef>
              <a:defRPr/>
            </a:pPr>
            <a:r>
              <a:rPr lang="zh-CN" altLang="en-US" sz="3600" noProof="1">
                <a:effectLst>
                  <a:outerShdw blurRad="38100" dist="38100" dir="2700000" algn="tl">
                    <a:srgbClr val="C0C0C0"/>
                  </a:outerShdw>
                </a:effectLst>
                <a:ea typeface="黑体" pitchFamily="49" charset="-122"/>
              </a:rPr>
              <a:t>电解质溶液的依数性</a:t>
            </a:r>
            <a:endParaRPr lang="zh-CN" altLang="en-US" sz="3600">
              <a:effectLst>
                <a:outerShdw blurRad="38100" dist="38100" dir="2700000" algn="tl">
                  <a:srgbClr val="C0C0C0"/>
                </a:outerShdw>
              </a:effectLst>
              <a:ea typeface="黑体" pitchFamily="49" charset="-122"/>
            </a:endParaRPr>
          </a:p>
        </p:txBody>
      </p:sp>
      <p:sp>
        <p:nvSpPr>
          <p:cNvPr id="6" name="TextBox 5"/>
          <p:cNvSpPr txBox="1">
            <a:spLocks noChangeArrowheads="1"/>
          </p:cNvSpPr>
          <p:nvPr/>
        </p:nvSpPr>
        <p:spPr bwMode="auto">
          <a:xfrm>
            <a:off x="642938" y="5715000"/>
            <a:ext cx="8143875" cy="523875"/>
          </a:xfrm>
          <a:prstGeom prst="rect">
            <a:avLst/>
          </a:prstGeom>
          <a:noFill/>
          <a:ln w="9525">
            <a:noFill/>
            <a:miter lim="800000"/>
            <a:headEnd/>
            <a:tailEnd/>
          </a:ln>
        </p:spPr>
        <p:txBody>
          <a:bodyPr>
            <a:spAutoFit/>
          </a:bodyPr>
          <a:lstStyle/>
          <a:p>
            <a:pPr>
              <a:spcBef>
                <a:spcPct val="50000"/>
              </a:spcBef>
            </a:pPr>
            <a:r>
              <a:rPr lang="zh-CN" altLang="en-US" sz="2800" b="1">
                <a:solidFill>
                  <a:schemeClr val="bg2"/>
                </a:solidFill>
              </a:rPr>
              <a:t>如何设计实验获得电解质溶液的活度系数？</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animEffect transition="in" filter="dissolve">
                                      <p:cBhvr>
                                        <p:cTn id="7" dur="500"/>
                                        <p:tgtEl>
                                          <p:spTgt spid="2662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6627">
                                            <p:txEl>
                                              <p:pRg st="2" end="2"/>
                                            </p:txEl>
                                          </p:spTgt>
                                        </p:tgtEl>
                                        <p:attrNameLst>
                                          <p:attrName>style.visibility</p:attrName>
                                        </p:attrNameLst>
                                      </p:cBhvr>
                                      <p:to>
                                        <p:strVal val="visible"/>
                                      </p:to>
                                    </p:set>
                                    <p:animEffect transition="in" filter="dissolve">
                                      <p:cBhvr>
                                        <p:cTn id="12" dur="500"/>
                                        <p:tgtEl>
                                          <p:spTgt spid="2662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6627">
                                            <p:txEl>
                                              <p:pRg st="3" end="3"/>
                                            </p:txEl>
                                          </p:spTgt>
                                        </p:tgtEl>
                                        <p:attrNameLst>
                                          <p:attrName>style.visibility</p:attrName>
                                        </p:attrNameLst>
                                      </p:cBhvr>
                                      <p:to>
                                        <p:strVal val="visible"/>
                                      </p:to>
                                    </p:set>
                                    <p:animEffect transition="in" filter="dissolve">
                                      <p:cBhvr>
                                        <p:cTn id="17" dur="500"/>
                                        <p:tgtEl>
                                          <p:spTgt spid="26627">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6627">
                                            <p:txEl>
                                              <p:pRg st="4" end="4"/>
                                            </p:txEl>
                                          </p:spTgt>
                                        </p:tgtEl>
                                        <p:attrNameLst>
                                          <p:attrName>style.visibility</p:attrName>
                                        </p:attrNameLst>
                                      </p:cBhvr>
                                      <p:to>
                                        <p:strVal val="visible"/>
                                      </p:to>
                                    </p:set>
                                    <p:animEffect transition="in" filter="dissolve">
                                      <p:cBhvr>
                                        <p:cTn id="22" dur="500"/>
                                        <p:tgtEl>
                                          <p:spTgt spid="26627">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uild="p"/>
      <p:bldP spid="6"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a:xfrm>
            <a:off x="457200" y="457200"/>
            <a:ext cx="8229600" cy="739775"/>
          </a:xfrm>
        </p:spPr>
        <p:txBody>
          <a:bodyPr/>
          <a:lstStyle/>
          <a:p>
            <a:r>
              <a:rPr lang="en-US" altLang="zh-CN" sz="3600" smtClean="0">
                <a:solidFill>
                  <a:srgbClr val="000099"/>
                </a:solidFill>
              </a:rPr>
              <a:t>0.05mol/L</a:t>
            </a:r>
            <a:r>
              <a:rPr lang="zh-CN" altLang="en-US" sz="3600" smtClean="0">
                <a:solidFill>
                  <a:srgbClr val="000099"/>
                </a:solidFill>
              </a:rPr>
              <a:t>的</a:t>
            </a:r>
            <a:r>
              <a:rPr lang="en-US" altLang="zh-CN" sz="3600" smtClean="0">
                <a:solidFill>
                  <a:srgbClr val="000099"/>
                </a:solidFill>
              </a:rPr>
              <a:t>NaCl</a:t>
            </a:r>
            <a:r>
              <a:rPr lang="zh-CN" altLang="en-US" sz="3600" smtClean="0">
                <a:solidFill>
                  <a:srgbClr val="000099"/>
                </a:solidFill>
              </a:rPr>
              <a:t>水溶液</a:t>
            </a:r>
          </a:p>
        </p:txBody>
      </p:sp>
      <p:pic>
        <p:nvPicPr>
          <p:cNvPr id="527364" name="Picture 4"/>
          <p:cNvPicPr>
            <a:picLocks noChangeAspect="1" noChangeArrowheads="1"/>
          </p:cNvPicPr>
          <p:nvPr/>
        </p:nvPicPr>
        <p:blipFill>
          <a:blip r:embed="rId2"/>
          <a:srcRect/>
          <a:stretch>
            <a:fillRect/>
          </a:stretch>
        </p:blipFill>
        <p:spPr bwMode="auto">
          <a:xfrm>
            <a:off x="1476375" y="1196975"/>
            <a:ext cx="6335713" cy="1001713"/>
          </a:xfrm>
          <a:prstGeom prst="rect">
            <a:avLst/>
          </a:prstGeom>
          <a:noFill/>
          <a:ln w="9525">
            <a:noFill/>
            <a:miter lim="800000"/>
            <a:headEnd/>
            <a:tailEnd/>
          </a:ln>
        </p:spPr>
      </p:pic>
      <p:pic>
        <p:nvPicPr>
          <p:cNvPr id="527365" name="Picture 5"/>
          <p:cNvPicPr>
            <a:picLocks noChangeAspect="1" noChangeArrowheads="1"/>
          </p:cNvPicPr>
          <p:nvPr/>
        </p:nvPicPr>
        <p:blipFill>
          <a:blip r:embed="rId3"/>
          <a:srcRect/>
          <a:stretch>
            <a:fillRect/>
          </a:stretch>
        </p:blipFill>
        <p:spPr bwMode="auto">
          <a:xfrm>
            <a:off x="468313" y="2420938"/>
            <a:ext cx="7993062" cy="411638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73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55" presetClass="entr" presetSubtype="0" fill="hold" nodeType="clickEffect">
                                  <p:stCondLst>
                                    <p:cond delay="0"/>
                                  </p:stCondLst>
                                  <p:childTnLst>
                                    <p:set>
                                      <p:cBhvr>
                                        <p:cTn id="10" dur="1" fill="hold">
                                          <p:stCondLst>
                                            <p:cond delay="0"/>
                                          </p:stCondLst>
                                        </p:cTn>
                                        <p:tgtEl>
                                          <p:spTgt spid="527364"/>
                                        </p:tgtEl>
                                        <p:attrNameLst>
                                          <p:attrName>style.visibility</p:attrName>
                                        </p:attrNameLst>
                                      </p:cBhvr>
                                      <p:to>
                                        <p:strVal val="visible"/>
                                      </p:to>
                                    </p:set>
                                    <p:anim calcmode="lin" valueType="num">
                                      <p:cBhvr>
                                        <p:cTn id="11" dur="1000" fill="hold"/>
                                        <p:tgtEl>
                                          <p:spTgt spid="527364"/>
                                        </p:tgtEl>
                                        <p:attrNameLst>
                                          <p:attrName>ppt_w</p:attrName>
                                        </p:attrNameLst>
                                      </p:cBhvr>
                                      <p:tavLst>
                                        <p:tav tm="0">
                                          <p:val>
                                            <p:strVal val="#ppt_w*0.70"/>
                                          </p:val>
                                        </p:tav>
                                        <p:tav tm="100000">
                                          <p:val>
                                            <p:strVal val="#ppt_w"/>
                                          </p:val>
                                        </p:tav>
                                      </p:tavLst>
                                    </p:anim>
                                    <p:anim calcmode="lin" valueType="num">
                                      <p:cBhvr>
                                        <p:cTn id="12" dur="1000" fill="hold"/>
                                        <p:tgtEl>
                                          <p:spTgt spid="527364"/>
                                        </p:tgtEl>
                                        <p:attrNameLst>
                                          <p:attrName>ppt_h</p:attrName>
                                        </p:attrNameLst>
                                      </p:cBhvr>
                                      <p:tavLst>
                                        <p:tav tm="0">
                                          <p:val>
                                            <p:strVal val="#ppt_h"/>
                                          </p:val>
                                        </p:tav>
                                        <p:tav tm="100000">
                                          <p:val>
                                            <p:strVal val="#ppt_h"/>
                                          </p:val>
                                        </p:tav>
                                      </p:tavLst>
                                    </p:anim>
                                    <p:animEffect transition="in" filter="fade">
                                      <p:cBhvr>
                                        <p:cTn id="13" dur="1000"/>
                                        <p:tgtEl>
                                          <p:spTgt spid="52736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nodeType="clickEffect">
                                  <p:stCondLst>
                                    <p:cond delay="0"/>
                                  </p:stCondLst>
                                  <p:childTnLst>
                                    <p:set>
                                      <p:cBhvr>
                                        <p:cTn id="17" dur="1" fill="hold">
                                          <p:stCondLst>
                                            <p:cond delay="0"/>
                                          </p:stCondLst>
                                        </p:cTn>
                                        <p:tgtEl>
                                          <p:spTgt spid="527365"/>
                                        </p:tgtEl>
                                        <p:attrNameLst>
                                          <p:attrName>style.visibility</p:attrName>
                                        </p:attrNameLst>
                                      </p:cBhvr>
                                      <p:to>
                                        <p:strVal val="visible"/>
                                      </p:to>
                                    </p:set>
                                    <p:animEffect transition="in" filter="box(in)">
                                      <p:cBhvr>
                                        <p:cTn id="18" dur="500"/>
                                        <p:tgtEl>
                                          <p:spTgt spid="527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7362" grpId="0"/>
    </p:bldLst>
  </p:timing>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081" name="Rectangle 16"/>
          <p:cNvSpPr>
            <a:spLocks noGrp="1" noChangeArrowheads="1"/>
          </p:cNvSpPr>
          <p:nvPr>
            <p:ph type="dt" sz="quarter" idx="12"/>
          </p:nvPr>
        </p:nvSpPr>
        <p:spPr>
          <a:noFill/>
        </p:spPr>
        <p:txBody>
          <a:bodyPr/>
          <a:lstStyle/>
          <a:p>
            <a:fld id="{E9B721EE-6C9A-42BC-A0DD-2630B7078345}" type="datetime1">
              <a:rPr lang="zh-CN" altLang="en-US" smtClean="0">
                <a:ea typeface="宋体" charset="-122"/>
              </a:rPr>
              <a:pPr/>
              <a:t>2018/10/18</a:t>
            </a:fld>
            <a:endParaRPr lang="en-US" altLang="zh-CN" smtClean="0">
              <a:ea typeface="宋体" charset="-122"/>
            </a:endParaRPr>
          </a:p>
        </p:txBody>
      </p:sp>
      <p:sp>
        <p:nvSpPr>
          <p:cNvPr id="174082" name="Rectangle 2"/>
          <p:cNvSpPr>
            <a:spLocks noChangeArrowheads="1"/>
          </p:cNvSpPr>
          <p:nvPr/>
        </p:nvSpPr>
        <p:spPr bwMode="auto">
          <a:xfrm>
            <a:off x="1908175" y="2349500"/>
            <a:ext cx="5818188" cy="2890838"/>
          </a:xfrm>
          <a:prstGeom prst="rect">
            <a:avLst/>
          </a:prstGeom>
          <a:noFill/>
          <a:ln w="9525">
            <a:noFill/>
            <a:miter lim="800000"/>
            <a:headEnd/>
            <a:tailEnd/>
          </a:ln>
        </p:spPr>
        <p:txBody>
          <a:bodyPr>
            <a:spAutoFit/>
          </a:bodyPr>
          <a:lstStyle/>
          <a:p>
            <a:pPr>
              <a:lnSpc>
                <a:spcPct val="90000"/>
              </a:lnSpc>
              <a:spcBef>
                <a:spcPct val="50000"/>
              </a:spcBef>
              <a:buClr>
                <a:schemeClr val="folHlink"/>
              </a:buClr>
              <a:buSzPct val="60000"/>
              <a:buFont typeface="Wingdings" pitchFamily="2" charset="2"/>
              <a:buNone/>
            </a:pPr>
            <a:r>
              <a:rPr kumimoji="1" lang="en-US" altLang="zh-CN" sz="3600" dirty="0" smtClean="0">
                <a:latin typeface="黑体" pitchFamily="49" charset="-122"/>
                <a:ea typeface="黑体" pitchFamily="49" charset="-122"/>
              </a:rPr>
              <a:t>3.4.1 </a:t>
            </a:r>
            <a:r>
              <a:rPr kumimoji="1" lang="zh-CN" altLang="en-US" sz="3600" dirty="0">
                <a:latin typeface="黑体" pitchFamily="49" charset="-122"/>
                <a:ea typeface="黑体" pitchFamily="49" charset="-122"/>
              </a:rPr>
              <a:t>晶体和非晶体</a:t>
            </a:r>
          </a:p>
          <a:p>
            <a:pPr>
              <a:lnSpc>
                <a:spcPct val="90000"/>
              </a:lnSpc>
              <a:spcBef>
                <a:spcPct val="50000"/>
              </a:spcBef>
              <a:buClr>
                <a:schemeClr val="folHlink"/>
              </a:buClr>
              <a:buSzPct val="60000"/>
              <a:buFont typeface="Wingdings" pitchFamily="2" charset="2"/>
              <a:buNone/>
            </a:pPr>
            <a:r>
              <a:rPr kumimoji="1" lang="en-US" altLang="zh-CN" sz="3600" dirty="0" smtClean="0">
                <a:latin typeface="黑体" pitchFamily="49" charset="-122"/>
                <a:ea typeface="黑体" pitchFamily="49" charset="-122"/>
              </a:rPr>
              <a:t>3.4.2 </a:t>
            </a:r>
            <a:r>
              <a:rPr kumimoji="1" lang="zh-CN" altLang="en-US" sz="3600" dirty="0">
                <a:latin typeface="黑体" pitchFamily="49" charset="-122"/>
                <a:ea typeface="黑体" pitchFamily="49" charset="-122"/>
              </a:rPr>
              <a:t>晶体的基本类型</a:t>
            </a:r>
          </a:p>
          <a:p>
            <a:pPr>
              <a:lnSpc>
                <a:spcPct val="90000"/>
              </a:lnSpc>
              <a:spcBef>
                <a:spcPct val="50000"/>
              </a:spcBef>
              <a:buClr>
                <a:schemeClr val="folHlink"/>
              </a:buClr>
              <a:buSzPct val="60000"/>
              <a:buFont typeface="Wingdings" pitchFamily="2" charset="2"/>
              <a:buNone/>
            </a:pPr>
            <a:r>
              <a:rPr kumimoji="1" lang="en-US" altLang="zh-CN" sz="3600" dirty="0" smtClean="0">
                <a:latin typeface="黑体" pitchFamily="49" charset="-122"/>
                <a:ea typeface="黑体" pitchFamily="49" charset="-122"/>
              </a:rPr>
              <a:t>3.4.3 </a:t>
            </a:r>
            <a:r>
              <a:rPr kumimoji="1" lang="zh-CN" altLang="en-US" sz="3600" dirty="0">
                <a:latin typeface="黑体" pitchFamily="49" charset="-122"/>
                <a:ea typeface="黑体" pitchFamily="49" charset="-122"/>
              </a:rPr>
              <a:t>实际晶体</a:t>
            </a:r>
          </a:p>
          <a:p>
            <a:pPr>
              <a:lnSpc>
                <a:spcPct val="90000"/>
              </a:lnSpc>
              <a:spcBef>
                <a:spcPct val="50000"/>
              </a:spcBef>
              <a:buClr>
                <a:schemeClr val="folHlink"/>
              </a:buClr>
              <a:buSzPct val="60000"/>
              <a:buFont typeface="Wingdings" pitchFamily="2" charset="2"/>
              <a:buNone/>
            </a:pPr>
            <a:r>
              <a:rPr kumimoji="1" lang="en-US" altLang="zh-CN" sz="3600" dirty="0" smtClean="0">
                <a:latin typeface="黑体" pitchFamily="49" charset="-122"/>
                <a:ea typeface="黑体" pitchFamily="49" charset="-122"/>
              </a:rPr>
              <a:t>3.4.4 </a:t>
            </a:r>
            <a:r>
              <a:rPr kumimoji="1" lang="zh-CN" altLang="en-US" sz="3600" dirty="0">
                <a:latin typeface="黑体" pitchFamily="49" charset="-122"/>
                <a:ea typeface="黑体" pitchFamily="49" charset="-122"/>
              </a:rPr>
              <a:t>液晶</a:t>
            </a:r>
          </a:p>
        </p:txBody>
      </p:sp>
      <p:sp>
        <p:nvSpPr>
          <p:cNvPr id="194563" name="Rectangle 3"/>
          <p:cNvSpPr>
            <a:spLocks noGrp="1" noChangeArrowheads="1"/>
          </p:cNvSpPr>
          <p:nvPr>
            <p:ph type="title"/>
          </p:nvPr>
        </p:nvSpPr>
        <p:spPr>
          <a:xfrm>
            <a:off x="323850" y="692150"/>
            <a:ext cx="5986463" cy="1139825"/>
          </a:xfrm>
        </p:spPr>
        <p:txBody>
          <a:bodyPr/>
          <a:lstStyle/>
          <a:p>
            <a:r>
              <a:rPr lang="en-US" altLang="zh-CN" b="1" dirty="0" smtClean="0">
                <a:solidFill>
                  <a:srgbClr val="0000CC"/>
                </a:solidFill>
                <a:latin typeface="黑体" pitchFamily="49" charset="-122"/>
                <a:ea typeface="黑体" pitchFamily="49" charset="-122"/>
              </a:rPr>
              <a:t>3.4 </a:t>
            </a:r>
            <a:r>
              <a:rPr lang="zh-CN" altLang="en-US" b="1" dirty="0" smtClean="0">
                <a:solidFill>
                  <a:srgbClr val="0000CC"/>
                </a:solidFill>
                <a:latin typeface="黑体" pitchFamily="49" charset="-122"/>
                <a:ea typeface="黑体" pitchFamily="49" charset="-122"/>
              </a:rPr>
              <a:t>晶体结构</a:t>
            </a:r>
          </a:p>
        </p:txBody>
      </p:sp>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94563"/>
                                        </p:tgtEl>
                                        <p:attrNameLst>
                                          <p:attrName>style.visibility</p:attrName>
                                        </p:attrNameLst>
                                      </p:cBhvr>
                                      <p:to>
                                        <p:strVal val="visible"/>
                                      </p:to>
                                    </p:set>
                                    <p:animEffect transition="in" filter="dissolve">
                                      <p:cBhvr>
                                        <p:cTn id="7" dur="500"/>
                                        <p:tgtEl>
                                          <p:spTgt spid="1945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3" grpId="0"/>
    </p:bldLst>
  </p:timing>
</p:sld>
</file>

<file path=ppt/slides/slide1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5105" name="Rectangle 16"/>
          <p:cNvSpPr>
            <a:spLocks noGrp="1" noChangeArrowheads="1"/>
          </p:cNvSpPr>
          <p:nvPr>
            <p:ph type="dt" sz="quarter" idx="12"/>
          </p:nvPr>
        </p:nvSpPr>
        <p:spPr>
          <a:noFill/>
        </p:spPr>
        <p:txBody>
          <a:bodyPr/>
          <a:lstStyle/>
          <a:p>
            <a:fld id="{B179AD54-7459-4BA7-BF0B-F904340F8F32}" type="datetime1">
              <a:rPr lang="zh-CN" altLang="en-US" smtClean="0">
                <a:ea typeface="宋体" charset="-122"/>
              </a:rPr>
              <a:pPr/>
              <a:t>2018/10/18</a:t>
            </a:fld>
            <a:endParaRPr lang="en-US" altLang="zh-CN" smtClean="0">
              <a:ea typeface="宋体" charset="-122"/>
            </a:endParaRPr>
          </a:p>
        </p:txBody>
      </p:sp>
      <p:sp>
        <p:nvSpPr>
          <p:cNvPr id="195586" name="Rectangle 2"/>
          <p:cNvSpPr>
            <a:spLocks noGrp="1" noChangeArrowheads="1"/>
          </p:cNvSpPr>
          <p:nvPr>
            <p:ph type="title"/>
          </p:nvPr>
        </p:nvSpPr>
        <p:spPr>
          <a:xfrm>
            <a:off x="755650" y="1052513"/>
            <a:ext cx="6197600" cy="1139825"/>
          </a:xfrm>
        </p:spPr>
        <p:txBody>
          <a:bodyPr/>
          <a:lstStyle/>
          <a:p>
            <a:r>
              <a:rPr lang="en-US" altLang="zh-CN" b="1" dirty="0" smtClean="0">
                <a:solidFill>
                  <a:srgbClr val="0000CC"/>
                </a:solidFill>
                <a:latin typeface="黑体" pitchFamily="49" charset="-122"/>
                <a:ea typeface="黑体" pitchFamily="49" charset="-122"/>
              </a:rPr>
              <a:t>3.4.1 </a:t>
            </a:r>
            <a:r>
              <a:rPr lang="zh-CN" altLang="en-US" b="1" dirty="0" smtClean="0">
                <a:solidFill>
                  <a:srgbClr val="0000CC"/>
                </a:solidFill>
                <a:latin typeface="黑体" pitchFamily="49" charset="-122"/>
                <a:ea typeface="黑体" pitchFamily="49" charset="-122"/>
              </a:rPr>
              <a:t>晶体和非晶体</a:t>
            </a:r>
          </a:p>
        </p:txBody>
      </p:sp>
      <p:sp>
        <p:nvSpPr>
          <p:cNvPr id="195587" name="Rectangle 3"/>
          <p:cNvSpPr>
            <a:spLocks noGrp="1" noChangeArrowheads="1"/>
          </p:cNvSpPr>
          <p:nvPr>
            <p:ph type="body" idx="1"/>
          </p:nvPr>
        </p:nvSpPr>
        <p:spPr>
          <a:xfrm>
            <a:off x="1476375" y="2781300"/>
            <a:ext cx="6119813" cy="2160588"/>
          </a:xfrm>
        </p:spPr>
        <p:txBody>
          <a:bodyPr/>
          <a:lstStyle/>
          <a:p>
            <a:pPr>
              <a:lnSpc>
                <a:spcPct val="140000"/>
              </a:lnSpc>
              <a:buFont typeface="Wingdings" pitchFamily="2" charset="2"/>
              <a:buNone/>
            </a:pPr>
            <a:r>
              <a:rPr lang="en-US" altLang="zh-CN" sz="3600" smtClean="0">
                <a:solidFill>
                  <a:srgbClr val="0000CC"/>
                </a:solidFill>
                <a:latin typeface="黑体" pitchFamily="49" charset="-122"/>
                <a:ea typeface="黑体" pitchFamily="49" charset="-122"/>
              </a:rPr>
              <a:t>1</a:t>
            </a:r>
            <a:r>
              <a:rPr lang="zh-CN" altLang="en-US" sz="3600" smtClean="0">
                <a:solidFill>
                  <a:srgbClr val="0000CC"/>
                </a:solidFill>
                <a:latin typeface="黑体" pitchFamily="49" charset="-122"/>
                <a:ea typeface="黑体" pitchFamily="49" charset="-122"/>
              </a:rPr>
              <a:t>、晶体与非晶体的特性比较</a:t>
            </a:r>
          </a:p>
          <a:p>
            <a:pPr>
              <a:lnSpc>
                <a:spcPct val="140000"/>
              </a:lnSpc>
              <a:buFont typeface="Wingdings" pitchFamily="2" charset="2"/>
              <a:buNone/>
            </a:pPr>
            <a:r>
              <a:rPr lang="en-US" altLang="zh-CN" sz="3600" smtClean="0">
                <a:solidFill>
                  <a:srgbClr val="0000CC"/>
                </a:solidFill>
                <a:latin typeface="黑体" pitchFamily="49" charset="-122"/>
                <a:ea typeface="黑体" pitchFamily="49" charset="-122"/>
              </a:rPr>
              <a:t>2</a:t>
            </a:r>
            <a:r>
              <a:rPr lang="zh-CN" altLang="en-US" sz="3600" smtClean="0">
                <a:solidFill>
                  <a:srgbClr val="0000CC"/>
                </a:solidFill>
                <a:latin typeface="黑体" pitchFamily="49" charset="-122"/>
                <a:ea typeface="黑体" pitchFamily="49" charset="-122"/>
              </a:rPr>
              <a:t>、晶体的内部结构</a:t>
            </a:r>
          </a:p>
        </p:txBody>
      </p:sp>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95586"/>
                                        </p:tgtEl>
                                        <p:attrNameLst>
                                          <p:attrName>style.visibility</p:attrName>
                                        </p:attrNameLst>
                                      </p:cBhvr>
                                      <p:to>
                                        <p:strVal val="visible"/>
                                      </p:to>
                                    </p:set>
                                    <p:animEffect transition="in" filter="dissolve">
                                      <p:cBhvr>
                                        <p:cTn id="7" dur="500"/>
                                        <p:tgtEl>
                                          <p:spTgt spid="19558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5587">
                                            <p:txEl>
                                              <p:pRg st="0" end="0"/>
                                            </p:txEl>
                                          </p:spTgt>
                                        </p:tgtEl>
                                        <p:attrNameLst>
                                          <p:attrName>style.visibility</p:attrName>
                                        </p:attrNameLst>
                                      </p:cBhvr>
                                      <p:to>
                                        <p:strVal val="visible"/>
                                      </p:to>
                                    </p:set>
                                    <p:animEffect transition="in" filter="dissolve">
                                      <p:cBhvr>
                                        <p:cTn id="12" dur="500"/>
                                        <p:tgtEl>
                                          <p:spTgt spid="19558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5587">
                                            <p:txEl>
                                              <p:pRg st="1" end="1"/>
                                            </p:txEl>
                                          </p:spTgt>
                                        </p:tgtEl>
                                        <p:attrNameLst>
                                          <p:attrName>style.visibility</p:attrName>
                                        </p:attrNameLst>
                                      </p:cBhvr>
                                      <p:to>
                                        <p:strVal val="visible"/>
                                      </p:to>
                                    </p:set>
                                    <p:animEffect transition="in" filter="dissolve">
                                      <p:cBhvr>
                                        <p:cTn id="17" dur="500"/>
                                        <p:tgtEl>
                                          <p:spTgt spid="19558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6" grpId="0"/>
      <p:bldP spid="195587" grpId="0" build="p"/>
    </p:bldLst>
  </p:timing>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0898" name="Rectangle 2"/>
          <p:cNvSpPr>
            <a:spLocks noGrp="1" noChangeArrowheads="1"/>
          </p:cNvSpPr>
          <p:nvPr>
            <p:ph type="title" idx="4294967295"/>
          </p:nvPr>
        </p:nvSpPr>
        <p:spPr>
          <a:xfrm>
            <a:off x="250825" y="1052513"/>
            <a:ext cx="5256213" cy="619125"/>
          </a:xfrm>
        </p:spPr>
        <p:txBody>
          <a:bodyPr anchorCtr="1"/>
          <a:lstStyle/>
          <a:p>
            <a:pPr eaLnBrk="1" hangingPunct="1"/>
            <a:r>
              <a:rPr lang="en-US" altLang="zh-CN" sz="4000" b="1" smtClean="0">
                <a:solidFill>
                  <a:srgbClr val="0000CC"/>
                </a:solidFill>
                <a:latin typeface="黑体" pitchFamily="49" charset="-122"/>
                <a:ea typeface="黑体" pitchFamily="49" charset="-122"/>
              </a:rPr>
              <a:t>    </a:t>
            </a:r>
            <a:r>
              <a:rPr lang="zh-CN" altLang="en-US" sz="4000" b="1" smtClean="0">
                <a:solidFill>
                  <a:srgbClr val="0000CC"/>
                </a:solidFill>
                <a:latin typeface="黑体" pitchFamily="49" charset="-122"/>
                <a:ea typeface="黑体" pitchFamily="49" charset="-122"/>
              </a:rPr>
              <a:t>晶    体</a:t>
            </a:r>
            <a:endParaRPr lang="zh-CN" altLang="en-US" sz="5400" b="1" smtClean="0">
              <a:solidFill>
                <a:srgbClr val="0000CC"/>
              </a:solidFill>
              <a:latin typeface="黑体" pitchFamily="49" charset="-122"/>
              <a:ea typeface="黑体" pitchFamily="49" charset="-122"/>
            </a:endParaRPr>
          </a:p>
        </p:txBody>
      </p:sp>
      <p:sp>
        <p:nvSpPr>
          <p:cNvPr id="720899" name="Rectangle 3"/>
          <p:cNvSpPr>
            <a:spLocks noGrp="1" noChangeArrowheads="1"/>
          </p:cNvSpPr>
          <p:nvPr>
            <p:ph type="body" idx="4294967295"/>
          </p:nvPr>
        </p:nvSpPr>
        <p:spPr>
          <a:xfrm>
            <a:off x="179388" y="1916113"/>
            <a:ext cx="8228012" cy="673100"/>
          </a:xfrm>
        </p:spPr>
        <p:txBody>
          <a:bodyPr/>
          <a:lstStyle/>
          <a:p>
            <a:pPr eaLnBrk="1" hangingPunct="1">
              <a:lnSpc>
                <a:spcPct val="90000"/>
              </a:lnSpc>
              <a:buFont typeface="Wingdings" pitchFamily="2" charset="2"/>
              <a:buNone/>
              <a:defRPr/>
            </a:pPr>
            <a:r>
              <a:rPr lang="en-US" altLang="zh-CN" sz="4000" b="1" smtClean="0">
                <a:solidFill>
                  <a:srgbClr val="0000CC"/>
                </a:solidFill>
                <a:effectLst>
                  <a:outerShdw blurRad="38100" dist="38100" dir="2700000" algn="tl">
                    <a:srgbClr val="C0C0C0"/>
                  </a:outerShdw>
                </a:effectLst>
                <a:latin typeface="仿宋_GB2312" pitchFamily="49" charset="-122"/>
                <a:ea typeface="仿宋_GB2312" pitchFamily="49" charset="-122"/>
              </a:rPr>
              <a:t> </a:t>
            </a:r>
            <a:r>
              <a:rPr lang="zh-CN" altLang="en-US" b="1" smtClean="0">
                <a:solidFill>
                  <a:srgbClr val="0000CC"/>
                </a:solidFill>
                <a:effectLst>
                  <a:outerShdw blurRad="38100" dist="38100" dir="2700000" algn="tl">
                    <a:srgbClr val="C0C0C0"/>
                  </a:outerShdw>
                </a:effectLst>
                <a:latin typeface="黑体" pitchFamily="2" charset="-122"/>
                <a:ea typeface="黑体" pitchFamily="2" charset="-122"/>
              </a:rPr>
              <a:t>晶体的微粒在空间排列有一定的规律。</a:t>
            </a:r>
          </a:p>
        </p:txBody>
      </p:sp>
      <p:sp>
        <p:nvSpPr>
          <p:cNvPr id="176131" name="Text Box 4"/>
          <p:cNvSpPr txBox="1">
            <a:spLocks noChangeArrowheads="1"/>
          </p:cNvSpPr>
          <p:nvPr/>
        </p:nvSpPr>
        <p:spPr bwMode="auto">
          <a:xfrm>
            <a:off x="179388" y="188913"/>
            <a:ext cx="7488237" cy="701675"/>
          </a:xfrm>
          <a:prstGeom prst="rect">
            <a:avLst/>
          </a:prstGeom>
          <a:solidFill>
            <a:schemeClr val="bg1"/>
          </a:solidFill>
          <a:ln w="9525">
            <a:noFill/>
            <a:miter lim="800000"/>
            <a:headEnd/>
            <a:tailEnd/>
          </a:ln>
        </p:spPr>
        <p:txBody>
          <a:bodyPr>
            <a:spAutoFit/>
          </a:bodyPr>
          <a:lstStyle/>
          <a:p>
            <a:pPr>
              <a:spcBef>
                <a:spcPct val="50000"/>
              </a:spcBef>
            </a:pPr>
            <a:r>
              <a:rPr kumimoji="1" lang="en-US" altLang="zh-CN" sz="4000" b="1">
                <a:latin typeface="黑体" pitchFamily="49" charset="-122"/>
                <a:ea typeface="黑体" pitchFamily="49" charset="-122"/>
              </a:rPr>
              <a:t>1</a:t>
            </a:r>
            <a:r>
              <a:rPr kumimoji="1" lang="zh-CN" altLang="en-US" sz="4000" b="1">
                <a:latin typeface="黑体" pitchFamily="49" charset="-122"/>
                <a:ea typeface="黑体" pitchFamily="49" charset="-122"/>
              </a:rPr>
              <a:t>、晶体与非晶体的特性比较</a:t>
            </a:r>
          </a:p>
        </p:txBody>
      </p:sp>
      <p:pic>
        <p:nvPicPr>
          <p:cNvPr id="720901" name="Picture 5" descr="BBC4DC2C3E2096442CA1AF61699D7DB3"/>
          <p:cNvPicPr>
            <a:picLocks noChangeAspect="1" noChangeArrowheads="1"/>
          </p:cNvPicPr>
          <p:nvPr/>
        </p:nvPicPr>
        <p:blipFill>
          <a:blip r:embed="rId2"/>
          <a:srcRect/>
          <a:stretch>
            <a:fillRect/>
          </a:stretch>
        </p:blipFill>
        <p:spPr bwMode="auto">
          <a:xfrm>
            <a:off x="179388" y="2565400"/>
            <a:ext cx="2916237" cy="2187575"/>
          </a:xfrm>
          <a:prstGeom prst="rect">
            <a:avLst/>
          </a:prstGeom>
          <a:noFill/>
          <a:ln w="9525">
            <a:noFill/>
            <a:miter lim="800000"/>
            <a:headEnd/>
            <a:tailEnd/>
          </a:ln>
        </p:spPr>
      </p:pic>
      <p:pic>
        <p:nvPicPr>
          <p:cNvPr id="720902" name="Picture 6" descr="2008%5C03%5C18%5C16314613"/>
          <p:cNvPicPr>
            <a:picLocks noChangeAspect="1" noChangeArrowheads="1"/>
          </p:cNvPicPr>
          <p:nvPr/>
        </p:nvPicPr>
        <p:blipFill>
          <a:blip r:embed="rId3"/>
          <a:srcRect/>
          <a:stretch>
            <a:fillRect/>
          </a:stretch>
        </p:blipFill>
        <p:spPr bwMode="auto">
          <a:xfrm>
            <a:off x="971550" y="4432300"/>
            <a:ext cx="2447925" cy="2425700"/>
          </a:xfrm>
          <a:prstGeom prst="rect">
            <a:avLst/>
          </a:prstGeom>
          <a:noFill/>
          <a:ln w="9525">
            <a:noFill/>
            <a:miter lim="800000"/>
            <a:headEnd/>
            <a:tailEnd/>
          </a:ln>
        </p:spPr>
      </p:pic>
      <p:pic>
        <p:nvPicPr>
          <p:cNvPr id="720903" name="Picture 7" descr="27fee73b6134e97ab3a86eb881354d52"/>
          <p:cNvPicPr>
            <a:picLocks noChangeAspect="1" noChangeArrowheads="1"/>
          </p:cNvPicPr>
          <p:nvPr/>
        </p:nvPicPr>
        <p:blipFill>
          <a:blip r:embed="rId4"/>
          <a:srcRect/>
          <a:stretch>
            <a:fillRect/>
          </a:stretch>
        </p:blipFill>
        <p:spPr bwMode="auto">
          <a:xfrm>
            <a:off x="107950" y="0"/>
            <a:ext cx="3959225" cy="2640013"/>
          </a:xfrm>
          <a:prstGeom prst="rect">
            <a:avLst/>
          </a:prstGeom>
          <a:noFill/>
          <a:ln w="9525">
            <a:noFill/>
            <a:miter lim="800000"/>
            <a:headEnd/>
            <a:tailEnd/>
          </a:ln>
        </p:spPr>
      </p:pic>
      <p:pic>
        <p:nvPicPr>
          <p:cNvPr id="720904" name="Picture 8" descr="32ea84241f86c39b0d9bba333386cc25"/>
          <p:cNvPicPr>
            <a:picLocks noChangeAspect="1" noChangeArrowheads="1"/>
          </p:cNvPicPr>
          <p:nvPr/>
        </p:nvPicPr>
        <p:blipFill>
          <a:blip r:embed="rId5"/>
          <a:srcRect/>
          <a:stretch>
            <a:fillRect/>
          </a:stretch>
        </p:blipFill>
        <p:spPr bwMode="auto">
          <a:xfrm>
            <a:off x="4067175" y="-171450"/>
            <a:ext cx="2492375" cy="3819525"/>
          </a:xfrm>
          <a:prstGeom prst="rect">
            <a:avLst/>
          </a:prstGeom>
          <a:noFill/>
          <a:ln w="9525">
            <a:noFill/>
            <a:miter lim="800000"/>
            <a:headEnd/>
            <a:tailEnd/>
          </a:ln>
        </p:spPr>
      </p:pic>
      <p:pic>
        <p:nvPicPr>
          <p:cNvPr id="720905" name="Picture 9" descr="052fa6ec7752a50ef2ab61b03714a1fb"/>
          <p:cNvPicPr>
            <a:picLocks noChangeAspect="1" noChangeArrowheads="1"/>
          </p:cNvPicPr>
          <p:nvPr/>
        </p:nvPicPr>
        <p:blipFill>
          <a:blip r:embed="rId6"/>
          <a:srcRect/>
          <a:stretch>
            <a:fillRect/>
          </a:stretch>
        </p:blipFill>
        <p:spPr bwMode="auto">
          <a:xfrm>
            <a:off x="4716463" y="3833813"/>
            <a:ext cx="2016125" cy="3024187"/>
          </a:xfrm>
          <a:prstGeom prst="rect">
            <a:avLst/>
          </a:prstGeom>
          <a:noFill/>
          <a:ln w="9525">
            <a:noFill/>
            <a:miter lim="800000"/>
            <a:headEnd/>
            <a:tailEnd/>
          </a:ln>
        </p:spPr>
      </p:pic>
      <p:pic>
        <p:nvPicPr>
          <p:cNvPr id="720906" name="Picture 10" descr="87b5c173bc530168850565a52b29a249"/>
          <p:cNvPicPr>
            <a:picLocks noChangeAspect="1" noChangeArrowheads="1"/>
          </p:cNvPicPr>
          <p:nvPr/>
        </p:nvPicPr>
        <p:blipFill>
          <a:blip r:embed="rId7"/>
          <a:srcRect/>
          <a:stretch>
            <a:fillRect/>
          </a:stretch>
        </p:blipFill>
        <p:spPr bwMode="auto">
          <a:xfrm>
            <a:off x="2555875" y="2997200"/>
            <a:ext cx="2808288" cy="2127250"/>
          </a:xfrm>
          <a:prstGeom prst="rect">
            <a:avLst/>
          </a:prstGeom>
          <a:noFill/>
          <a:ln w="9525">
            <a:noFill/>
            <a:miter lim="800000"/>
            <a:headEnd/>
            <a:tailEnd/>
          </a:ln>
        </p:spPr>
      </p:pic>
      <p:pic>
        <p:nvPicPr>
          <p:cNvPr id="720907" name="Picture 11" descr="dd3c49f3be56f42e2d73d0a290afd81d"/>
          <p:cNvPicPr>
            <a:picLocks noChangeAspect="1" noChangeArrowheads="1"/>
          </p:cNvPicPr>
          <p:nvPr/>
        </p:nvPicPr>
        <p:blipFill>
          <a:blip r:embed="rId8"/>
          <a:srcRect/>
          <a:stretch>
            <a:fillRect/>
          </a:stretch>
        </p:blipFill>
        <p:spPr bwMode="auto">
          <a:xfrm>
            <a:off x="6300788" y="549275"/>
            <a:ext cx="2843212" cy="1927225"/>
          </a:xfrm>
          <a:prstGeom prst="rect">
            <a:avLst/>
          </a:prstGeom>
          <a:noFill/>
          <a:ln w="9525">
            <a:noFill/>
            <a:miter lim="800000"/>
            <a:headEnd/>
            <a:tailEnd/>
          </a:ln>
        </p:spPr>
      </p:pic>
      <p:pic>
        <p:nvPicPr>
          <p:cNvPr id="720908" name="Picture 12" descr="eb1aa7f852abcdcd5ff382af1c3acd25"/>
          <p:cNvPicPr>
            <a:picLocks noChangeAspect="1" noChangeArrowheads="1"/>
          </p:cNvPicPr>
          <p:nvPr/>
        </p:nvPicPr>
        <p:blipFill>
          <a:blip r:embed="rId9"/>
          <a:srcRect/>
          <a:stretch>
            <a:fillRect/>
          </a:stretch>
        </p:blipFill>
        <p:spPr bwMode="auto">
          <a:xfrm>
            <a:off x="5940425" y="3068638"/>
            <a:ext cx="3203575" cy="2122487"/>
          </a:xfrm>
          <a:prstGeom prst="rect">
            <a:avLst/>
          </a:prstGeom>
          <a:noFill/>
          <a:ln w="9525">
            <a:noFill/>
            <a:miter lim="800000"/>
            <a:headEnd/>
            <a:tailEnd/>
          </a:ln>
        </p:spPr>
      </p:pic>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20898">
                                            <p:txEl>
                                              <p:charRg st="4294967295" end="4294967295"/>
                                            </p:txEl>
                                          </p:spTgt>
                                        </p:tgtEl>
                                        <p:attrNameLst>
                                          <p:attrName>style.visibility</p:attrName>
                                        </p:attrNameLst>
                                      </p:cBhvr>
                                      <p:to>
                                        <p:strVal val="visible"/>
                                      </p:to>
                                    </p:set>
                                    <p:animEffect transition="in" filter="dissolve">
                                      <p:cBhvr>
                                        <p:cTn id="7" dur="500"/>
                                        <p:tgtEl>
                                          <p:spTgt spid="720898">
                                            <p:txEl>
                                              <p:charRg st="4294967295" end="4294967295"/>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20899">
                                            <p:txEl>
                                              <p:pRg st="0" end="0"/>
                                            </p:txEl>
                                          </p:spTgt>
                                        </p:tgtEl>
                                        <p:attrNameLst>
                                          <p:attrName>style.visibility</p:attrName>
                                        </p:attrNameLst>
                                      </p:cBhvr>
                                      <p:to>
                                        <p:strVal val="visible"/>
                                      </p:to>
                                    </p:set>
                                    <p:animEffect transition="in" filter="dissolve">
                                      <p:cBhvr>
                                        <p:cTn id="12" dur="500"/>
                                        <p:tgtEl>
                                          <p:spTgt spid="72089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720903"/>
                                        </p:tgtEl>
                                        <p:attrNameLst>
                                          <p:attrName>style.visibility</p:attrName>
                                        </p:attrNameLst>
                                      </p:cBhvr>
                                      <p:to>
                                        <p:strVal val="visible"/>
                                      </p:to>
                                    </p:set>
                                    <p:animEffect transition="in" filter="diamond(in)">
                                      <p:cBhvr>
                                        <p:cTn id="17" dur="2000"/>
                                        <p:tgtEl>
                                          <p:spTgt spid="720903"/>
                                        </p:tgtEl>
                                      </p:cBhvr>
                                    </p:animEffect>
                                  </p:childTnLst>
                                </p:cTn>
                              </p:par>
                            </p:childTnLst>
                          </p:cTn>
                        </p:par>
                      </p:childTnLst>
                    </p:cTn>
                  </p:par>
                  <p:par>
                    <p:cTn id="18" fill="hold">
                      <p:stCondLst>
                        <p:cond delay="indefinite"/>
                      </p:stCondLst>
                      <p:childTnLst>
                        <p:par>
                          <p:cTn id="19" fill="hold">
                            <p:stCondLst>
                              <p:cond delay="0"/>
                            </p:stCondLst>
                            <p:childTnLst>
                              <p:par>
                                <p:cTn id="20" presetID="20" presetClass="entr" presetSubtype="0" fill="hold" nodeType="clickEffect">
                                  <p:stCondLst>
                                    <p:cond delay="0"/>
                                  </p:stCondLst>
                                  <p:childTnLst>
                                    <p:set>
                                      <p:cBhvr>
                                        <p:cTn id="21" dur="1" fill="hold">
                                          <p:stCondLst>
                                            <p:cond delay="0"/>
                                          </p:stCondLst>
                                        </p:cTn>
                                        <p:tgtEl>
                                          <p:spTgt spid="720901"/>
                                        </p:tgtEl>
                                        <p:attrNameLst>
                                          <p:attrName>style.visibility</p:attrName>
                                        </p:attrNameLst>
                                      </p:cBhvr>
                                      <p:to>
                                        <p:strVal val="visible"/>
                                      </p:to>
                                    </p:set>
                                    <p:animEffect transition="in" filter="wedge">
                                      <p:cBhvr>
                                        <p:cTn id="22" dur="2000"/>
                                        <p:tgtEl>
                                          <p:spTgt spid="720901"/>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720902"/>
                                        </p:tgtEl>
                                        <p:attrNameLst>
                                          <p:attrName>style.visibility</p:attrName>
                                        </p:attrNameLst>
                                      </p:cBhvr>
                                      <p:to>
                                        <p:strVal val="visible"/>
                                      </p:to>
                                    </p:set>
                                    <p:animEffect transition="in" filter="box(in)">
                                      <p:cBhvr>
                                        <p:cTn id="27" dur="500"/>
                                        <p:tgtEl>
                                          <p:spTgt spid="720902"/>
                                        </p:tgtEl>
                                      </p:cBhvr>
                                    </p:animEffect>
                                  </p:childTnLst>
                                </p:cTn>
                              </p:par>
                            </p:childTnLst>
                          </p:cTn>
                        </p:par>
                      </p:childTnLst>
                    </p:cTn>
                  </p:par>
                  <p:par>
                    <p:cTn id="28" fill="hold">
                      <p:stCondLst>
                        <p:cond delay="indefinite"/>
                      </p:stCondLst>
                      <p:childTnLst>
                        <p:par>
                          <p:cTn id="29" fill="hold">
                            <p:stCondLst>
                              <p:cond delay="0"/>
                            </p:stCondLst>
                            <p:childTnLst>
                              <p:par>
                                <p:cTn id="30" presetID="13" presetClass="entr" presetSubtype="16" fill="hold" nodeType="clickEffect">
                                  <p:stCondLst>
                                    <p:cond delay="0"/>
                                  </p:stCondLst>
                                  <p:childTnLst>
                                    <p:set>
                                      <p:cBhvr>
                                        <p:cTn id="31" dur="1" fill="hold">
                                          <p:stCondLst>
                                            <p:cond delay="0"/>
                                          </p:stCondLst>
                                        </p:cTn>
                                        <p:tgtEl>
                                          <p:spTgt spid="720906"/>
                                        </p:tgtEl>
                                        <p:attrNameLst>
                                          <p:attrName>style.visibility</p:attrName>
                                        </p:attrNameLst>
                                      </p:cBhvr>
                                      <p:to>
                                        <p:strVal val="visible"/>
                                      </p:to>
                                    </p:set>
                                    <p:animEffect transition="in" filter="plus(in)">
                                      <p:cBhvr>
                                        <p:cTn id="32" dur="2000"/>
                                        <p:tgtEl>
                                          <p:spTgt spid="720906"/>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720904"/>
                                        </p:tgtEl>
                                        <p:attrNameLst>
                                          <p:attrName>style.visibility</p:attrName>
                                        </p:attrNameLst>
                                      </p:cBhvr>
                                      <p:to>
                                        <p:strVal val="visible"/>
                                      </p:to>
                                    </p:set>
                                    <p:animEffect transition="in" filter="checkerboard(across)">
                                      <p:cBhvr>
                                        <p:cTn id="37" dur="500"/>
                                        <p:tgtEl>
                                          <p:spTgt spid="72090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720907"/>
                                        </p:tgtEl>
                                        <p:attrNameLst>
                                          <p:attrName>style.visibility</p:attrName>
                                        </p:attrNameLst>
                                      </p:cBhvr>
                                      <p:to>
                                        <p:strVal val="visible"/>
                                      </p:to>
                                    </p:set>
                                    <p:animEffect transition="in" filter="dissolve">
                                      <p:cBhvr>
                                        <p:cTn id="42" dur="500"/>
                                        <p:tgtEl>
                                          <p:spTgt spid="720907"/>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0" fill="hold" nodeType="clickEffect">
                                  <p:stCondLst>
                                    <p:cond delay="0"/>
                                  </p:stCondLst>
                                  <p:childTnLst>
                                    <p:set>
                                      <p:cBhvr>
                                        <p:cTn id="46" dur="1" fill="hold">
                                          <p:stCondLst>
                                            <p:cond delay="0"/>
                                          </p:stCondLst>
                                        </p:cTn>
                                        <p:tgtEl>
                                          <p:spTgt spid="720908"/>
                                        </p:tgtEl>
                                        <p:attrNameLst>
                                          <p:attrName>style.visibility</p:attrName>
                                        </p:attrNameLst>
                                      </p:cBhvr>
                                      <p:to>
                                        <p:strVal val="visible"/>
                                      </p:to>
                                    </p:set>
                                    <p:anim calcmode="lin" valueType="num">
                                      <p:cBhvr>
                                        <p:cTn id="47" dur="500" fill="hold"/>
                                        <p:tgtEl>
                                          <p:spTgt spid="720908"/>
                                        </p:tgtEl>
                                        <p:attrNameLst>
                                          <p:attrName>ppt_w</p:attrName>
                                        </p:attrNameLst>
                                      </p:cBhvr>
                                      <p:tavLst>
                                        <p:tav tm="0">
                                          <p:val>
                                            <p:fltVal val="0"/>
                                          </p:val>
                                        </p:tav>
                                        <p:tav tm="100000">
                                          <p:val>
                                            <p:strVal val="#ppt_w"/>
                                          </p:val>
                                        </p:tav>
                                      </p:tavLst>
                                    </p:anim>
                                    <p:anim calcmode="lin" valueType="num">
                                      <p:cBhvr>
                                        <p:cTn id="48" dur="500" fill="hold"/>
                                        <p:tgtEl>
                                          <p:spTgt spid="720908"/>
                                        </p:tgtEl>
                                        <p:attrNameLst>
                                          <p:attrName>ppt_h</p:attrName>
                                        </p:attrNameLst>
                                      </p:cBhvr>
                                      <p:tavLst>
                                        <p:tav tm="0">
                                          <p:val>
                                            <p:fltVal val="0"/>
                                          </p:val>
                                        </p:tav>
                                        <p:tav tm="100000">
                                          <p:val>
                                            <p:strVal val="#ppt_h"/>
                                          </p:val>
                                        </p:tav>
                                      </p:tavLst>
                                    </p:anim>
                                    <p:animEffect transition="in" filter="fade">
                                      <p:cBhvr>
                                        <p:cTn id="49" dur="500"/>
                                        <p:tgtEl>
                                          <p:spTgt spid="720908"/>
                                        </p:tgtEl>
                                      </p:cBhvr>
                                    </p:animEffect>
                                  </p:childTnLst>
                                </p:cTn>
                              </p:par>
                            </p:childTnLst>
                          </p:cTn>
                        </p:par>
                      </p:childTnLst>
                    </p:cTn>
                  </p:par>
                  <p:par>
                    <p:cTn id="50" fill="hold">
                      <p:stCondLst>
                        <p:cond delay="indefinite"/>
                      </p:stCondLst>
                      <p:childTnLst>
                        <p:par>
                          <p:cTn id="51" fill="hold">
                            <p:stCondLst>
                              <p:cond delay="0"/>
                            </p:stCondLst>
                            <p:childTnLst>
                              <p:par>
                                <p:cTn id="52" presetID="55" presetClass="entr" presetSubtype="0" fill="hold" nodeType="clickEffect">
                                  <p:stCondLst>
                                    <p:cond delay="0"/>
                                  </p:stCondLst>
                                  <p:childTnLst>
                                    <p:set>
                                      <p:cBhvr>
                                        <p:cTn id="53" dur="1" fill="hold">
                                          <p:stCondLst>
                                            <p:cond delay="0"/>
                                          </p:stCondLst>
                                        </p:cTn>
                                        <p:tgtEl>
                                          <p:spTgt spid="720905"/>
                                        </p:tgtEl>
                                        <p:attrNameLst>
                                          <p:attrName>style.visibility</p:attrName>
                                        </p:attrNameLst>
                                      </p:cBhvr>
                                      <p:to>
                                        <p:strVal val="visible"/>
                                      </p:to>
                                    </p:set>
                                    <p:anim calcmode="lin" valueType="num">
                                      <p:cBhvr>
                                        <p:cTn id="54" dur="1000" fill="hold"/>
                                        <p:tgtEl>
                                          <p:spTgt spid="720905"/>
                                        </p:tgtEl>
                                        <p:attrNameLst>
                                          <p:attrName>ppt_w</p:attrName>
                                        </p:attrNameLst>
                                      </p:cBhvr>
                                      <p:tavLst>
                                        <p:tav tm="0">
                                          <p:val>
                                            <p:strVal val="#ppt_w*0.70"/>
                                          </p:val>
                                        </p:tav>
                                        <p:tav tm="100000">
                                          <p:val>
                                            <p:strVal val="#ppt_w"/>
                                          </p:val>
                                        </p:tav>
                                      </p:tavLst>
                                    </p:anim>
                                    <p:anim calcmode="lin" valueType="num">
                                      <p:cBhvr>
                                        <p:cTn id="55" dur="1000" fill="hold"/>
                                        <p:tgtEl>
                                          <p:spTgt spid="720905"/>
                                        </p:tgtEl>
                                        <p:attrNameLst>
                                          <p:attrName>ppt_h</p:attrName>
                                        </p:attrNameLst>
                                      </p:cBhvr>
                                      <p:tavLst>
                                        <p:tav tm="0">
                                          <p:val>
                                            <p:strVal val="#ppt_h"/>
                                          </p:val>
                                        </p:tav>
                                        <p:tav tm="100000">
                                          <p:val>
                                            <p:strVal val="#ppt_h"/>
                                          </p:val>
                                        </p:tav>
                                      </p:tavLst>
                                    </p:anim>
                                    <p:animEffect transition="in" filter="fade">
                                      <p:cBhvr>
                                        <p:cTn id="56" dur="1000"/>
                                        <p:tgtEl>
                                          <p:spTgt spid="7209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0898" grpId="0"/>
      <p:bldP spid="720899" grpId="0" build="p"/>
    </p:bldLst>
  </p:timing>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1922" name="Rectangle 2"/>
          <p:cNvSpPr>
            <a:spLocks noGrp="1" noChangeArrowheads="1"/>
          </p:cNvSpPr>
          <p:nvPr>
            <p:ph type="title" idx="4294967295"/>
          </p:nvPr>
        </p:nvSpPr>
        <p:spPr>
          <a:xfrm>
            <a:off x="468313" y="476250"/>
            <a:ext cx="3886200" cy="781050"/>
          </a:xfrm>
          <a:solidFill>
            <a:schemeClr val="bg1"/>
          </a:solidFill>
        </p:spPr>
        <p:txBody>
          <a:bodyPr anchorCtr="1"/>
          <a:lstStyle/>
          <a:p>
            <a:pPr eaLnBrk="1" hangingPunct="1"/>
            <a:r>
              <a:rPr lang="zh-CN" altLang="en-US" sz="4000" b="1" smtClean="0">
                <a:solidFill>
                  <a:srgbClr val="0000CC"/>
                </a:solidFill>
                <a:latin typeface="黑体" pitchFamily="49" charset="-122"/>
                <a:ea typeface="黑体" pitchFamily="49" charset="-122"/>
              </a:rPr>
              <a:t>单晶体</a:t>
            </a:r>
          </a:p>
        </p:txBody>
      </p:sp>
      <p:sp>
        <p:nvSpPr>
          <p:cNvPr id="721923" name="Rectangle 3"/>
          <p:cNvSpPr>
            <a:spLocks noGrp="1" noChangeArrowheads="1"/>
          </p:cNvSpPr>
          <p:nvPr>
            <p:ph type="body" sz="half" idx="4294967295"/>
          </p:nvPr>
        </p:nvSpPr>
        <p:spPr>
          <a:xfrm>
            <a:off x="250825" y="1484313"/>
            <a:ext cx="8642350" cy="1584325"/>
          </a:xfrm>
        </p:spPr>
        <p:txBody>
          <a:bodyPr/>
          <a:lstStyle/>
          <a:p>
            <a:pPr eaLnBrk="1" hangingPunct="1">
              <a:buFont typeface="Wingdings" pitchFamily="2" charset="2"/>
              <a:buNone/>
              <a:defRPr/>
            </a:pPr>
            <a:r>
              <a:rPr lang="en-US" altLang="zh-CN" sz="2400" smtClean="0">
                <a:solidFill>
                  <a:srgbClr val="0000CC"/>
                </a:solidFill>
                <a:effectLst>
                  <a:outerShdw blurRad="38100" dist="38100" dir="2700000" algn="tl">
                    <a:srgbClr val="C0C0C0"/>
                  </a:outerShdw>
                </a:effectLst>
                <a:latin typeface="Times New Roman" pitchFamily="18" charset="0"/>
              </a:rPr>
              <a:t>         </a:t>
            </a:r>
            <a:r>
              <a:rPr lang="zh-CN" altLang="en-US" sz="2800" smtClean="0">
                <a:solidFill>
                  <a:srgbClr val="0000CC"/>
                </a:solidFill>
                <a:latin typeface="黑体" pitchFamily="2" charset="-122"/>
                <a:ea typeface="黑体" pitchFamily="2" charset="-122"/>
              </a:rPr>
              <a:t>单晶体是由一个微小的晶核各向均匀生长成，其</a:t>
            </a:r>
          </a:p>
          <a:p>
            <a:pPr eaLnBrk="1" hangingPunct="1">
              <a:buFont typeface="Wingdings" pitchFamily="2" charset="2"/>
              <a:buNone/>
              <a:defRPr/>
            </a:pPr>
            <a:r>
              <a:rPr lang="zh-CN" altLang="en-US" sz="2800" smtClean="0">
                <a:solidFill>
                  <a:srgbClr val="0000CC"/>
                </a:solidFill>
                <a:latin typeface="黑体" pitchFamily="2" charset="-122"/>
                <a:ea typeface="黑体" pitchFamily="2" charset="-122"/>
              </a:rPr>
              <a:t>内部的粒子基本上按其特有的规律整齐排列，具有典</a:t>
            </a:r>
          </a:p>
          <a:p>
            <a:pPr eaLnBrk="1" hangingPunct="1">
              <a:buFont typeface="Wingdings" pitchFamily="2" charset="2"/>
              <a:buNone/>
              <a:defRPr/>
            </a:pPr>
            <a:r>
              <a:rPr lang="zh-CN" altLang="en-US" sz="2800" smtClean="0">
                <a:solidFill>
                  <a:srgbClr val="0000CC"/>
                </a:solidFill>
                <a:latin typeface="黑体" pitchFamily="2" charset="-122"/>
                <a:ea typeface="黑体" pitchFamily="2" charset="-122"/>
              </a:rPr>
              <a:t>型的晶体结构和突出的晶体的特性。显示各向异性 。</a:t>
            </a:r>
          </a:p>
        </p:txBody>
      </p:sp>
      <p:sp>
        <p:nvSpPr>
          <p:cNvPr id="177155" name="AutoShape 6">
            <a:hlinkClick r:id="rId2" action="ppaction://hlinksldjump" highlightClick="1"/>
          </p:cNvPr>
          <p:cNvSpPr>
            <a:spLocks noChangeArrowheads="1"/>
          </p:cNvSpPr>
          <p:nvPr/>
        </p:nvSpPr>
        <p:spPr bwMode="auto">
          <a:xfrm>
            <a:off x="8305800" y="6172200"/>
            <a:ext cx="381000" cy="381000"/>
          </a:xfrm>
          <a:prstGeom prst="actionButtonReturn">
            <a:avLst/>
          </a:prstGeom>
          <a:solidFill>
            <a:schemeClr val="accent1"/>
          </a:solidFill>
          <a:ln w="9525">
            <a:solidFill>
              <a:schemeClr val="tx1"/>
            </a:solidFill>
            <a:miter lim="800000"/>
            <a:headEnd/>
            <a:tailEnd/>
          </a:ln>
        </p:spPr>
        <p:txBody>
          <a:bodyPr wrap="none" anchor="ctr"/>
          <a:lstStyle/>
          <a:p>
            <a:endParaRPr lang="zh-CN" altLang="en-US" sz="1800">
              <a:solidFill>
                <a:schemeClr val="tx1"/>
              </a:solidFill>
              <a:latin typeface="Verdana" pitchFamily="34" charset="0"/>
            </a:endParaRPr>
          </a:p>
        </p:txBody>
      </p:sp>
      <p:pic>
        <p:nvPicPr>
          <p:cNvPr id="721929" name="Picture 9" descr="U1235P2DT20081211074921"/>
          <p:cNvPicPr>
            <a:picLocks noChangeAspect="1" noChangeArrowheads="1"/>
          </p:cNvPicPr>
          <p:nvPr/>
        </p:nvPicPr>
        <p:blipFill>
          <a:blip r:embed="rId3"/>
          <a:srcRect/>
          <a:stretch>
            <a:fillRect/>
          </a:stretch>
        </p:blipFill>
        <p:spPr bwMode="auto">
          <a:xfrm>
            <a:off x="55563" y="260350"/>
            <a:ext cx="2932112" cy="2997200"/>
          </a:xfrm>
          <a:prstGeom prst="rect">
            <a:avLst/>
          </a:prstGeom>
          <a:noFill/>
          <a:ln w="9525">
            <a:noFill/>
            <a:miter lim="800000"/>
            <a:headEnd/>
            <a:tailEnd/>
          </a:ln>
        </p:spPr>
      </p:pic>
      <p:pic>
        <p:nvPicPr>
          <p:cNvPr id="721930" name="Picture 10" descr="422fce730a4f5a9c"/>
          <p:cNvPicPr>
            <a:picLocks noChangeAspect="1" noChangeArrowheads="1"/>
          </p:cNvPicPr>
          <p:nvPr/>
        </p:nvPicPr>
        <p:blipFill>
          <a:blip r:embed="rId4"/>
          <a:srcRect/>
          <a:stretch>
            <a:fillRect/>
          </a:stretch>
        </p:blipFill>
        <p:spPr bwMode="auto">
          <a:xfrm>
            <a:off x="2916238" y="260350"/>
            <a:ext cx="3095625" cy="3014663"/>
          </a:xfrm>
          <a:prstGeom prst="rect">
            <a:avLst/>
          </a:prstGeom>
          <a:noFill/>
          <a:ln w="9525">
            <a:noFill/>
            <a:miter lim="800000"/>
            <a:headEnd/>
            <a:tailEnd/>
          </a:ln>
        </p:spPr>
      </p:pic>
      <p:pic>
        <p:nvPicPr>
          <p:cNvPr id="721931" name="Picture 11" descr="86040452"/>
          <p:cNvPicPr>
            <a:picLocks noChangeAspect="1" noChangeArrowheads="1"/>
          </p:cNvPicPr>
          <p:nvPr/>
        </p:nvPicPr>
        <p:blipFill>
          <a:blip r:embed="rId5"/>
          <a:srcRect/>
          <a:stretch>
            <a:fillRect/>
          </a:stretch>
        </p:blipFill>
        <p:spPr bwMode="auto">
          <a:xfrm>
            <a:off x="6011863" y="260350"/>
            <a:ext cx="2747962" cy="3025775"/>
          </a:xfrm>
          <a:prstGeom prst="rect">
            <a:avLst/>
          </a:prstGeom>
          <a:noFill/>
          <a:ln w="9525">
            <a:noFill/>
            <a:miter lim="800000"/>
            <a:headEnd/>
            <a:tailEnd/>
          </a:ln>
        </p:spPr>
      </p:pic>
      <p:pic>
        <p:nvPicPr>
          <p:cNvPr id="721932" name="Picture 12" descr="20080729205246298"/>
          <p:cNvPicPr>
            <a:picLocks noChangeAspect="1" noChangeArrowheads="1"/>
          </p:cNvPicPr>
          <p:nvPr/>
        </p:nvPicPr>
        <p:blipFill>
          <a:blip r:embed="rId6"/>
          <a:srcRect/>
          <a:stretch>
            <a:fillRect/>
          </a:stretch>
        </p:blipFill>
        <p:spPr bwMode="auto">
          <a:xfrm>
            <a:off x="0" y="3716338"/>
            <a:ext cx="2952750" cy="2881312"/>
          </a:xfrm>
          <a:prstGeom prst="rect">
            <a:avLst/>
          </a:prstGeom>
          <a:noFill/>
          <a:ln w="9525">
            <a:noFill/>
            <a:miter lim="800000"/>
            <a:headEnd/>
            <a:tailEnd/>
          </a:ln>
        </p:spPr>
      </p:pic>
      <p:pic>
        <p:nvPicPr>
          <p:cNvPr id="721934" name="Picture 14" descr="W020060117324019501260"/>
          <p:cNvPicPr>
            <a:picLocks noChangeAspect="1" noChangeArrowheads="1"/>
          </p:cNvPicPr>
          <p:nvPr/>
        </p:nvPicPr>
        <p:blipFill>
          <a:blip r:embed="rId7"/>
          <a:srcRect/>
          <a:stretch>
            <a:fillRect/>
          </a:stretch>
        </p:blipFill>
        <p:spPr bwMode="auto">
          <a:xfrm>
            <a:off x="3059113" y="3716338"/>
            <a:ext cx="2952750" cy="2901950"/>
          </a:xfrm>
          <a:prstGeom prst="rect">
            <a:avLst/>
          </a:prstGeom>
          <a:noFill/>
          <a:ln w="9525">
            <a:noFill/>
            <a:miter lim="800000"/>
            <a:headEnd/>
            <a:tailEnd/>
          </a:ln>
        </p:spPr>
      </p:pic>
      <p:pic>
        <p:nvPicPr>
          <p:cNvPr id="721935" name="Picture 15" descr="W020060117324020896049"/>
          <p:cNvPicPr>
            <a:picLocks noChangeAspect="1" noChangeArrowheads="1"/>
          </p:cNvPicPr>
          <p:nvPr/>
        </p:nvPicPr>
        <p:blipFill>
          <a:blip r:embed="rId8"/>
          <a:srcRect/>
          <a:stretch>
            <a:fillRect/>
          </a:stretch>
        </p:blipFill>
        <p:spPr bwMode="auto">
          <a:xfrm>
            <a:off x="6084888" y="3644900"/>
            <a:ext cx="3059112" cy="3006725"/>
          </a:xfrm>
          <a:prstGeom prst="rect">
            <a:avLst/>
          </a:prstGeom>
          <a:noFill/>
          <a:ln w="9525">
            <a:noFill/>
            <a:miter lim="800000"/>
            <a:headEnd/>
            <a:tailEnd/>
          </a:ln>
        </p:spPr>
      </p:pic>
      <p:pic>
        <p:nvPicPr>
          <p:cNvPr id="721927" name="Picture 7" descr="111-wenshi"/>
          <p:cNvPicPr>
            <a:picLocks noChangeAspect="1" noChangeArrowheads="1"/>
          </p:cNvPicPr>
          <p:nvPr/>
        </p:nvPicPr>
        <p:blipFill>
          <a:blip r:embed="rId9"/>
          <a:srcRect/>
          <a:stretch>
            <a:fillRect/>
          </a:stretch>
        </p:blipFill>
        <p:spPr bwMode="auto">
          <a:xfrm>
            <a:off x="2411413" y="1989138"/>
            <a:ext cx="4248150" cy="2849562"/>
          </a:xfrm>
          <a:prstGeom prst="rect">
            <a:avLst/>
          </a:prstGeom>
          <a:noFill/>
          <a:ln w="9525">
            <a:noFill/>
            <a:miter lim="800000"/>
            <a:headEnd/>
            <a:tailEnd/>
          </a:ln>
        </p:spPr>
      </p:pic>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21922">
                                            <p:txEl>
                                              <p:charRg st="4294967295" end="4294967295"/>
                                            </p:txEl>
                                          </p:spTgt>
                                        </p:tgtEl>
                                        <p:attrNameLst>
                                          <p:attrName>style.visibility</p:attrName>
                                        </p:attrNameLst>
                                      </p:cBhvr>
                                      <p:to>
                                        <p:strVal val="visible"/>
                                      </p:to>
                                    </p:set>
                                    <p:animEffect transition="in" filter="dissolve">
                                      <p:cBhvr>
                                        <p:cTn id="7" dur="500"/>
                                        <p:tgtEl>
                                          <p:spTgt spid="721922">
                                            <p:txEl>
                                              <p:charRg st="4294967295" end="4294967295"/>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21923">
                                            <p:txEl>
                                              <p:pRg st="0" end="0"/>
                                            </p:txEl>
                                          </p:spTgt>
                                        </p:tgtEl>
                                        <p:attrNameLst>
                                          <p:attrName>style.visibility</p:attrName>
                                        </p:attrNameLst>
                                      </p:cBhvr>
                                      <p:to>
                                        <p:strVal val="visible"/>
                                      </p:to>
                                    </p:set>
                                    <p:animEffect transition="in" filter="dissolve">
                                      <p:cBhvr>
                                        <p:cTn id="12" dur="500"/>
                                        <p:tgtEl>
                                          <p:spTgt spid="72192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21923">
                                            <p:txEl>
                                              <p:pRg st="1" end="1"/>
                                            </p:txEl>
                                          </p:spTgt>
                                        </p:tgtEl>
                                        <p:attrNameLst>
                                          <p:attrName>style.visibility</p:attrName>
                                        </p:attrNameLst>
                                      </p:cBhvr>
                                      <p:to>
                                        <p:strVal val="visible"/>
                                      </p:to>
                                    </p:set>
                                    <p:animEffect transition="in" filter="dissolve">
                                      <p:cBhvr>
                                        <p:cTn id="17" dur="500"/>
                                        <p:tgtEl>
                                          <p:spTgt spid="72192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21923">
                                            <p:txEl>
                                              <p:pRg st="2" end="2"/>
                                            </p:txEl>
                                          </p:spTgt>
                                        </p:tgtEl>
                                        <p:attrNameLst>
                                          <p:attrName>style.visibility</p:attrName>
                                        </p:attrNameLst>
                                      </p:cBhvr>
                                      <p:to>
                                        <p:strVal val="visible"/>
                                      </p:to>
                                    </p:set>
                                    <p:animEffect transition="in" filter="dissolve">
                                      <p:cBhvr>
                                        <p:cTn id="22" dur="500"/>
                                        <p:tgtEl>
                                          <p:spTgt spid="72192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nodeType="clickEffect">
                                  <p:stCondLst>
                                    <p:cond delay="0"/>
                                  </p:stCondLst>
                                  <p:childTnLst>
                                    <p:set>
                                      <p:cBhvr>
                                        <p:cTn id="26" dur="1" fill="hold">
                                          <p:stCondLst>
                                            <p:cond delay="0"/>
                                          </p:stCondLst>
                                        </p:cTn>
                                        <p:tgtEl>
                                          <p:spTgt spid="721929"/>
                                        </p:tgtEl>
                                        <p:attrNameLst>
                                          <p:attrName>style.visibility</p:attrName>
                                        </p:attrNameLst>
                                      </p:cBhvr>
                                      <p:to>
                                        <p:strVal val="visible"/>
                                      </p:to>
                                    </p:set>
                                    <p:animEffect transition="in" filter="diamond(in)">
                                      <p:cBhvr>
                                        <p:cTn id="27" dur="2000"/>
                                        <p:tgtEl>
                                          <p:spTgt spid="721929"/>
                                        </p:tgtEl>
                                      </p:cBhvr>
                                    </p:animEffect>
                                  </p:childTnLst>
                                </p:cTn>
                              </p:par>
                            </p:childTnLst>
                          </p:cTn>
                        </p:par>
                      </p:childTnLst>
                    </p:cTn>
                  </p:par>
                  <p:par>
                    <p:cTn id="28" fill="hold">
                      <p:stCondLst>
                        <p:cond delay="indefinite"/>
                      </p:stCondLst>
                      <p:childTnLst>
                        <p:par>
                          <p:cTn id="29" fill="hold">
                            <p:stCondLst>
                              <p:cond delay="0"/>
                            </p:stCondLst>
                            <p:childTnLst>
                              <p:par>
                                <p:cTn id="30" presetID="8" presetClass="entr" presetSubtype="16" fill="hold" nodeType="clickEffect">
                                  <p:stCondLst>
                                    <p:cond delay="0"/>
                                  </p:stCondLst>
                                  <p:childTnLst>
                                    <p:set>
                                      <p:cBhvr>
                                        <p:cTn id="31" dur="1" fill="hold">
                                          <p:stCondLst>
                                            <p:cond delay="0"/>
                                          </p:stCondLst>
                                        </p:cTn>
                                        <p:tgtEl>
                                          <p:spTgt spid="721930"/>
                                        </p:tgtEl>
                                        <p:attrNameLst>
                                          <p:attrName>style.visibility</p:attrName>
                                        </p:attrNameLst>
                                      </p:cBhvr>
                                      <p:to>
                                        <p:strVal val="visible"/>
                                      </p:to>
                                    </p:set>
                                    <p:animEffect transition="in" filter="diamond(in)">
                                      <p:cBhvr>
                                        <p:cTn id="32" dur="2000"/>
                                        <p:tgtEl>
                                          <p:spTgt spid="721930"/>
                                        </p:tgtEl>
                                      </p:cBhvr>
                                    </p:animEffect>
                                  </p:childTnLst>
                                </p:cTn>
                              </p:par>
                            </p:childTnLst>
                          </p:cTn>
                        </p:par>
                      </p:childTnLst>
                    </p:cTn>
                  </p:par>
                  <p:par>
                    <p:cTn id="33" fill="hold">
                      <p:stCondLst>
                        <p:cond delay="indefinite"/>
                      </p:stCondLst>
                      <p:childTnLst>
                        <p:par>
                          <p:cTn id="34" fill="hold">
                            <p:stCondLst>
                              <p:cond delay="0"/>
                            </p:stCondLst>
                            <p:childTnLst>
                              <p:par>
                                <p:cTn id="35" presetID="8" presetClass="entr" presetSubtype="16" fill="hold" nodeType="clickEffect">
                                  <p:stCondLst>
                                    <p:cond delay="0"/>
                                  </p:stCondLst>
                                  <p:childTnLst>
                                    <p:set>
                                      <p:cBhvr>
                                        <p:cTn id="36" dur="1" fill="hold">
                                          <p:stCondLst>
                                            <p:cond delay="0"/>
                                          </p:stCondLst>
                                        </p:cTn>
                                        <p:tgtEl>
                                          <p:spTgt spid="721931"/>
                                        </p:tgtEl>
                                        <p:attrNameLst>
                                          <p:attrName>style.visibility</p:attrName>
                                        </p:attrNameLst>
                                      </p:cBhvr>
                                      <p:to>
                                        <p:strVal val="visible"/>
                                      </p:to>
                                    </p:set>
                                    <p:animEffect transition="in" filter="diamond(in)">
                                      <p:cBhvr>
                                        <p:cTn id="37" dur="2000"/>
                                        <p:tgtEl>
                                          <p:spTgt spid="721931"/>
                                        </p:tgtEl>
                                      </p:cBhvr>
                                    </p:animEffect>
                                  </p:childTnLst>
                                </p:cTn>
                              </p:par>
                            </p:childTnLst>
                          </p:cTn>
                        </p:par>
                      </p:childTnLst>
                    </p:cTn>
                  </p:par>
                  <p:par>
                    <p:cTn id="38" fill="hold">
                      <p:stCondLst>
                        <p:cond delay="indefinite"/>
                      </p:stCondLst>
                      <p:childTnLst>
                        <p:par>
                          <p:cTn id="39" fill="hold">
                            <p:stCondLst>
                              <p:cond delay="0"/>
                            </p:stCondLst>
                            <p:childTnLst>
                              <p:par>
                                <p:cTn id="40" presetID="8" presetClass="entr" presetSubtype="16" fill="hold" nodeType="clickEffect">
                                  <p:stCondLst>
                                    <p:cond delay="0"/>
                                  </p:stCondLst>
                                  <p:childTnLst>
                                    <p:set>
                                      <p:cBhvr>
                                        <p:cTn id="41" dur="1" fill="hold">
                                          <p:stCondLst>
                                            <p:cond delay="0"/>
                                          </p:stCondLst>
                                        </p:cTn>
                                        <p:tgtEl>
                                          <p:spTgt spid="721932"/>
                                        </p:tgtEl>
                                        <p:attrNameLst>
                                          <p:attrName>style.visibility</p:attrName>
                                        </p:attrNameLst>
                                      </p:cBhvr>
                                      <p:to>
                                        <p:strVal val="visible"/>
                                      </p:to>
                                    </p:set>
                                    <p:animEffect transition="in" filter="diamond(in)">
                                      <p:cBhvr>
                                        <p:cTn id="42" dur="2000"/>
                                        <p:tgtEl>
                                          <p:spTgt spid="721932"/>
                                        </p:tgtEl>
                                      </p:cBhvr>
                                    </p:animEffect>
                                  </p:childTnLst>
                                </p:cTn>
                              </p:par>
                            </p:childTnLst>
                          </p:cTn>
                        </p:par>
                      </p:childTnLst>
                    </p:cTn>
                  </p:par>
                  <p:par>
                    <p:cTn id="43" fill="hold">
                      <p:stCondLst>
                        <p:cond delay="indefinite"/>
                      </p:stCondLst>
                      <p:childTnLst>
                        <p:par>
                          <p:cTn id="44" fill="hold">
                            <p:stCondLst>
                              <p:cond delay="0"/>
                            </p:stCondLst>
                            <p:childTnLst>
                              <p:par>
                                <p:cTn id="45" presetID="8" presetClass="entr" presetSubtype="16" fill="hold" nodeType="clickEffect">
                                  <p:stCondLst>
                                    <p:cond delay="0"/>
                                  </p:stCondLst>
                                  <p:childTnLst>
                                    <p:set>
                                      <p:cBhvr>
                                        <p:cTn id="46" dur="1" fill="hold">
                                          <p:stCondLst>
                                            <p:cond delay="0"/>
                                          </p:stCondLst>
                                        </p:cTn>
                                        <p:tgtEl>
                                          <p:spTgt spid="721934"/>
                                        </p:tgtEl>
                                        <p:attrNameLst>
                                          <p:attrName>style.visibility</p:attrName>
                                        </p:attrNameLst>
                                      </p:cBhvr>
                                      <p:to>
                                        <p:strVal val="visible"/>
                                      </p:to>
                                    </p:set>
                                    <p:animEffect transition="in" filter="diamond(in)">
                                      <p:cBhvr>
                                        <p:cTn id="47" dur="2000"/>
                                        <p:tgtEl>
                                          <p:spTgt spid="721934"/>
                                        </p:tgtEl>
                                      </p:cBhvr>
                                    </p:animEffect>
                                  </p:childTnLst>
                                </p:cTn>
                              </p:par>
                            </p:childTnLst>
                          </p:cTn>
                        </p:par>
                      </p:childTnLst>
                    </p:cTn>
                  </p:par>
                  <p:par>
                    <p:cTn id="48" fill="hold">
                      <p:stCondLst>
                        <p:cond delay="indefinite"/>
                      </p:stCondLst>
                      <p:childTnLst>
                        <p:par>
                          <p:cTn id="49" fill="hold">
                            <p:stCondLst>
                              <p:cond delay="0"/>
                            </p:stCondLst>
                            <p:childTnLst>
                              <p:par>
                                <p:cTn id="50" presetID="8" presetClass="entr" presetSubtype="16" fill="hold" nodeType="clickEffect">
                                  <p:stCondLst>
                                    <p:cond delay="0"/>
                                  </p:stCondLst>
                                  <p:childTnLst>
                                    <p:set>
                                      <p:cBhvr>
                                        <p:cTn id="51" dur="1" fill="hold">
                                          <p:stCondLst>
                                            <p:cond delay="0"/>
                                          </p:stCondLst>
                                        </p:cTn>
                                        <p:tgtEl>
                                          <p:spTgt spid="721935"/>
                                        </p:tgtEl>
                                        <p:attrNameLst>
                                          <p:attrName>style.visibility</p:attrName>
                                        </p:attrNameLst>
                                      </p:cBhvr>
                                      <p:to>
                                        <p:strVal val="visible"/>
                                      </p:to>
                                    </p:set>
                                    <p:animEffect transition="in" filter="diamond(in)">
                                      <p:cBhvr>
                                        <p:cTn id="52" dur="2000"/>
                                        <p:tgtEl>
                                          <p:spTgt spid="721935"/>
                                        </p:tgtEl>
                                      </p:cBhvr>
                                    </p:animEffect>
                                  </p:childTnLst>
                                </p:cTn>
                              </p:par>
                            </p:childTnLst>
                          </p:cTn>
                        </p:par>
                      </p:childTnLst>
                    </p:cTn>
                  </p:par>
                  <p:par>
                    <p:cTn id="53" fill="hold">
                      <p:stCondLst>
                        <p:cond delay="indefinite"/>
                      </p:stCondLst>
                      <p:childTnLst>
                        <p:par>
                          <p:cTn id="54" fill="hold">
                            <p:stCondLst>
                              <p:cond delay="0"/>
                            </p:stCondLst>
                            <p:childTnLst>
                              <p:par>
                                <p:cTn id="55" presetID="8" presetClass="entr" presetSubtype="16" fill="hold" nodeType="clickEffect">
                                  <p:stCondLst>
                                    <p:cond delay="0"/>
                                  </p:stCondLst>
                                  <p:childTnLst>
                                    <p:set>
                                      <p:cBhvr>
                                        <p:cTn id="56" dur="1" fill="hold">
                                          <p:stCondLst>
                                            <p:cond delay="0"/>
                                          </p:stCondLst>
                                        </p:cTn>
                                        <p:tgtEl>
                                          <p:spTgt spid="721927"/>
                                        </p:tgtEl>
                                        <p:attrNameLst>
                                          <p:attrName>style.visibility</p:attrName>
                                        </p:attrNameLst>
                                      </p:cBhvr>
                                      <p:to>
                                        <p:strVal val="visible"/>
                                      </p:to>
                                    </p:set>
                                    <p:animEffect transition="in" filter="diamond(in)">
                                      <p:cBhvr>
                                        <p:cTn id="57" dur="2000"/>
                                        <p:tgtEl>
                                          <p:spTgt spid="7219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1922" grpId="0"/>
      <p:bldP spid="721923"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2" name="Rectangle 2"/>
          <p:cNvSpPr>
            <a:spLocks noGrp="1" noChangeArrowheads="1"/>
          </p:cNvSpPr>
          <p:nvPr>
            <p:ph type="title" idx="4294967295"/>
          </p:nvPr>
        </p:nvSpPr>
        <p:spPr>
          <a:xfrm>
            <a:off x="468313" y="188913"/>
            <a:ext cx="8229600" cy="1139825"/>
          </a:xfrm>
        </p:spPr>
        <p:txBody>
          <a:bodyPr anchorCtr="1"/>
          <a:lstStyle/>
          <a:p>
            <a:pPr eaLnBrk="1" hangingPunct="1">
              <a:defRPr/>
            </a:pPr>
            <a:r>
              <a:rPr lang="zh-CN" altLang="en-US" sz="4800" smtClean="0">
                <a:solidFill>
                  <a:srgbClr val="0000CC"/>
                </a:solidFill>
                <a:effectLst>
                  <a:outerShdw blurRad="38100" dist="38100" dir="2700000" algn="tl">
                    <a:srgbClr val="C0C0C0"/>
                  </a:outerShdw>
                </a:effectLst>
              </a:rPr>
              <a:t>晶体的生长</a:t>
            </a:r>
          </a:p>
        </p:txBody>
      </p:sp>
      <p:pic>
        <p:nvPicPr>
          <p:cNvPr id="773124" name="Picture 4"/>
          <p:cNvPicPr>
            <a:picLocks noChangeAspect="1" noChangeArrowheads="1"/>
          </p:cNvPicPr>
          <p:nvPr/>
        </p:nvPicPr>
        <p:blipFill>
          <a:blip r:embed="rId2"/>
          <a:srcRect/>
          <a:stretch>
            <a:fillRect/>
          </a:stretch>
        </p:blipFill>
        <p:spPr bwMode="auto">
          <a:xfrm>
            <a:off x="36513" y="1754188"/>
            <a:ext cx="4535487" cy="3403600"/>
          </a:xfrm>
          <a:prstGeom prst="rect">
            <a:avLst/>
          </a:prstGeom>
          <a:noFill/>
          <a:ln w="9525">
            <a:noFill/>
            <a:miter lim="800000"/>
            <a:headEnd/>
            <a:tailEnd/>
          </a:ln>
        </p:spPr>
      </p:pic>
      <p:pic>
        <p:nvPicPr>
          <p:cNvPr id="773125" name="Picture 5"/>
          <p:cNvPicPr>
            <a:picLocks noChangeAspect="1" noChangeArrowheads="1"/>
          </p:cNvPicPr>
          <p:nvPr/>
        </p:nvPicPr>
        <p:blipFill>
          <a:blip r:embed="rId3"/>
          <a:srcRect/>
          <a:stretch>
            <a:fillRect/>
          </a:stretch>
        </p:blipFill>
        <p:spPr bwMode="auto">
          <a:xfrm>
            <a:off x="4573588" y="1735138"/>
            <a:ext cx="4535487" cy="3403600"/>
          </a:xfrm>
          <a:prstGeom prst="rect">
            <a:avLst/>
          </a:prstGeom>
          <a:noFill/>
          <a:ln w="9525">
            <a:noFill/>
            <a:miter lim="800000"/>
            <a:headEnd/>
            <a:tailEnd/>
          </a:ln>
        </p:spPr>
      </p:pic>
      <p:sp>
        <p:nvSpPr>
          <p:cNvPr id="773126" name="Text Box 6"/>
          <p:cNvSpPr txBox="1">
            <a:spLocks noChangeArrowheads="1"/>
          </p:cNvSpPr>
          <p:nvPr/>
        </p:nvSpPr>
        <p:spPr bwMode="auto">
          <a:xfrm>
            <a:off x="2268538" y="5589588"/>
            <a:ext cx="5399087" cy="579437"/>
          </a:xfrm>
          <a:prstGeom prst="rect">
            <a:avLst/>
          </a:prstGeom>
          <a:noFill/>
          <a:ln w="9525">
            <a:noFill/>
            <a:miter lim="800000"/>
            <a:headEnd/>
            <a:tailEnd/>
          </a:ln>
        </p:spPr>
        <p:txBody>
          <a:bodyPr>
            <a:spAutoFit/>
          </a:bodyPr>
          <a:lstStyle/>
          <a:p>
            <a:pPr algn="ctr">
              <a:spcBef>
                <a:spcPct val="50000"/>
              </a:spcBef>
            </a:pPr>
            <a:r>
              <a:rPr lang="en-US" altLang="zh-CN" sz="3200">
                <a:latin typeface="Verdana" pitchFamily="34" charset="0"/>
              </a:rPr>
              <a:t>PVDF</a:t>
            </a:r>
            <a:r>
              <a:rPr lang="zh-CN" altLang="en-US" sz="3200">
                <a:latin typeface="Verdana" pitchFamily="34" charset="0"/>
              </a:rPr>
              <a:t>球晶偏光显微镜照片</a:t>
            </a:r>
          </a:p>
        </p:txBody>
      </p:sp>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73122"/>
                                        </p:tgtEl>
                                        <p:attrNameLst>
                                          <p:attrName>style.visibility</p:attrName>
                                        </p:attrNameLst>
                                      </p:cBhvr>
                                      <p:to>
                                        <p:strVal val="visible"/>
                                      </p:to>
                                    </p:set>
                                    <p:animEffect transition="in" filter="blinds(horizontal)">
                                      <p:cBhvr>
                                        <p:cTn id="7" dur="500"/>
                                        <p:tgtEl>
                                          <p:spTgt spid="77312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773124"/>
                                        </p:tgtEl>
                                        <p:attrNameLst>
                                          <p:attrName>style.visibility</p:attrName>
                                        </p:attrNameLst>
                                      </p:cBhvr>
                                      <p:to>
                                        <p:strVal val="visible"/>
                                      </p:to>
                                    </p:set>
                                    <p:animEffect transition="in" filter="diamond(in)">
                                      <p:cBhvr>
                                        <p:cTn id="12" dur="2000"/>
                                        <p:tgtEl>
                                          <p:spTgt spid="773124"/>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4" fill="hold" nodeType="clickEffect">
                                  <p:stCondLst>
                                    <p:cond delay="0"/>
                                  </p:stCondLst>
                                  <p:childTnLst>
                                    <p:set>
                                      <p:cBhvr>
                                        <p:cTn id="16" dur="1" fill="hold">
                                          <p:stCondLst>
                                            <p:cond delay="0"/>
                                          </p:stCondLst>
                                        </p:cTn>
                                        <p:tgtEl>
                                          <p:spTgt spid="773125"/>
                                        </p:tgtEl>
                                        <p:attrNameLst>
                                          <p:attrName>style.visibility</p:attrName>
                                        </p:attrNameLst>
                                      </p:cBhvr>
                                      <p:to>
                                        <p:strVal val="visible"/>
                                      </p:to>
                                    </p:set>
                                    <p:animEffect transition="in" filter="wheel(4)">
                                      <p:cBhvr>
                                        <p:cTn id="17" dur="2000"/>
                                        <p:tgtEl>
                                          <p:spTgt spid="773125"/>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773126"/>
                                        </p:tgtEl>
                                        <p:attrNameLst>
                                          <p:attrName>style.visibility</p:attrName>
                                        </p:attrNameLst>
                                      </p:cBhvr>
                                      <p:to>
                                        <p:strVal val="visible"/>
                                      </p:to>
                                    </p:set>
                                    <p:animEffect transition="in" filter="box(in)">
                                      <p:cBhvr>
                                        <p:cTn id="22" dur="500"/>
                                        <p:tgtEl>
                                          <p:spTgt spid="773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3122" grpId="0"/>
      <p:bldP spid="773126" grpId="0"/>
    </p:bldLst>
  </p:timing>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2946" name="Rectangle 2"/>
          <p:cNvSpPr>
            <a:spLocks noGrp="1" noChangeArrowheads="1"/>
          </p:cNvSpPr>
          <p:nvPr>
            <p:ph type="title" idx="4294967295"/>
          </p:nvPr>
        </p:nvSpPr>
        <p:spPr>
          <a:xfrm>
            <a:off x="457200" y="457200"/>
            <a:ext cx="8229600" cy="1017588"/>
          </a:xfrm>
        </p:spPr>
        <p:txBody>
          <a:bodyPr anchorCtr="1"/>
          <a:lstStyle/>
          <a:p>
            <a:pPr eaLnBrk="1" hangingPunct="1">
              <a:defRPr/>
            </a:pPr>
            <a:r>
              <a:rPr lang="zh-CN" altLang="en-US" sz="4000" b="1" smtClean="0">
                <a:solidFill>
                  <a:srgbClr val="0000CC"/>
                </a:solidFill>
                <a:effectLst>
                  <a:outerShdw blurRad="38100" dist="38100" dir="2700000" algn="tl">
                    <a:srgbClr val="C0C0C0"/>
                  </a:outerShdw>
                </a:effectLst>
                <a:latin typeface="黑体" pitchFamily="2" charset="-122"/>
                <a:ea typeface="黑体" pitchFamily="2" charset="-122"/>
              </a:rPr>
              <a:t>多晶体</a:t>
            </a:r>
          </a:p>
        </p:txBody>
      </p:sp>
      <p:sp>
        <p:nvSpPr>
          <p:cNvPr id="722947" name="Rectangle 3"/>
          <p:cNvSpPr>
            <a:spLocks noGrp="1" noChangeArrowheads="1"/>
          </p:cNvSpPr>
          <p:nvPr>
            <p:ph type="body" sz="half" idx="4294967295"/>
          </p:nvPr>
        </p:nvSpPr>
        <p:spPr>
          <a:xfrm>
            <a:off x="539750" y="1268413"/>
            <a:ext cx="8435975" cy="1612900"/>
          </a:xfrm>
        </p:spPr>
        <p:txBody>
          <a:bodyPr/>
          <a:lstStyle/>
          <a:p>
            <a:pPr eaLnBrk="1" hangingPunct="1">
              <a:lnSpc>
                <a:spcPct val="90000"/>
              </a:lnSpc>
              <a:buFont typeface="Wingdings" pitchFamily="2" charset="2"/>
              <a:buNone/>
              <a:defRPr/>
            </a:pPr>
            <a:r>
              <a:rPr lang="en-US" altLang="zh-CN" sz="2400" smtClean="0">
                <a:effectLst>
                  <a:outerShdw blurRad="38100" dist="38100" dir="2700000" algn="tl">
                    <a:srgbClr val="C0C0C0"/>
                  </a:outerShdw>
                </a:effectLst>
                <a:latin typeface="Times New Roman" pitchFamily="18" charset="0"/>
              </a:rPr>
              <a:t>      </a:t>
            </a:r>
            <a:r>
              <a:rPr lang="zh-CN" altLang="en-US" smtClean="0">
                <a:solidFill>
                  <a:srgbClr val="0000CC"/>
                </a:solidFill>
                <a:latin typeface="黑体" pitchFamily="2" charset="-122"/>
                <a:ea typeface="黑体" pitchFamily="2" charset="-122"/>
              </a:rPr>
              <a:t>多晶体由很多细小晶粒结合而成，多晶体中</a:t>
            </a:r>
          </a:p>
          <a:p>
            <a:pPr eaLnBrk="1" hangingPunct="1">
              <a:lnSpc>
                <a:spcPct val="90000"/>
              </a:lnSpc>
              <a:buFont typeface="Wingdings" pitchFamily="2" charset="2"/>
              <a:buNone/>
              <a:defRPr/>
            </a:pPr>
            <a:r>
              <a:rPr lang="zh-CN" altLang="en-US" smtClean="0">
                <a:solidFill>
                  <a:srgbClr val="0000CC"/>
                </a:solidFill>
                <a:latin typeface="黑体" pitchFamily="2" charset="-122"/>
                <a:ea typeface="黑体" pitchFamily="2" charset="-122"/>
              </a:rPr>
              <a:t>每一小晶粒虽有各向异性，但由于晶粒的混乱</a:t>
            </a:r>
          </a:p>
          <a:p>
            <a:pPr eaLnBrk="1" hangingPunct="1">
              <a:lnSpc>
                <a:spcPct val="90000"/>
              </a:lnSpc>
              <a:buFont typeface="Wingdings" pitchFamily="2" charset="2"/>
              <a:buNone/>
              <a:defRPr/>
            </a:pPr>
            <a:r>
              <a:rPr lang="zh-CN" altLang="en-US" smtClean="0">
                <a:solidFill>
                  <a:srgbClr val="0000CC"/>
                </a:solidFill>
                <a:latin typeface="黑体" pitchFamily="2" charset="-122"/>
                <a:ea typeface="黑体" pitchFamily="2" charset="-122"/>
              </a:rPr>
              <a:t>排列，总体上一般</a:t>
            </a:r>
            <a:r>
              <a:rPr lang="zh-CN" altLang="en-US" smtClean="0">
                <a:solidFill>
                  <a:srgbClr val="00FF99"/>
                </a:solidFill>
                <a:latin typeface="黑体" pitchFamily="2" charset="-122"/>
                <a:ea typeface="黑体" pitchFamily="2" charset="-122"/>
              </a:rPr>
              <a:t>不表现出各向异性</a:t>
            </a:r>
            <a:r>
              <a:rPr lang="zh-CN" altLang="en-US" sz="3600" b="1" smtClean="0">
                <a:effectLst>
                  <a:outerShdw blurRad="38100" dist="38100" dir="2700000" algn="tl">
                    <a:srgbClr val="C0C0C0"/>
                  </a:outerShdw>
                </a:effectLst>
                <a:latin typeface="仿宋_GB2312" pitchFamily="49" charset="-122"/>
                <a:ea typeface="仿宋_GB2312" pitchFamily="49" charset="-122"/>
              </a:rPr>
              <a:t>。</a:t>
            </a:r>
          </a:p>
        </p:txBody>
      </p:sp>
      <p:pic>
        <p:nvPicPr>
          <p:cNvPr id="722950" name="Picture 6" descr="image001"/>
          <p:cNvPicPr>
            <a:picLocks noChangeAspect="1" noChangeArrowheads="1"/>
          </p:cNvPicPr>
          <p:nvPr/>
        </p:nvPicPr>
        <p:blipFill>
          <a:blip r:embed="rId2"/>
          <a:srcRect/>
          <a:stretch>
            <a:fillRect/>
          </a:stretch>
        </p:blipFill>
        <p:spPr bwMode="auto">
          <a:xfrm>
            <a:off x="2987675" y="4178300"/>
            <a:ext cx="2514600" cy="2679700"/>
          </a:xfrm>
          <a:prstGeom prst="rect">
            <a:avLst/>
          </a:prstGeom>
          <a:noFill/>
          <a:ln w="9525">
            <a:noFill/>
            <a:miter lim="800000"/>
            <a:headEnd/>
            <a:tailEnd/>
          </a:ln>
        </p:spPr>
      </p:pic>
      <p:pic>
        <p:nvPicPr>
          <p:cNvPr id="722951" name="Picture 7" descr="W020071115274074101848"/>
          <p:cNvPicPr>
            <a:picLocks noChangeAspect="1" noChangeArrowheads="1"/>
          </p:cNvPicPr>
          <p:nvPr/>
        </p:nvPicPr>
        <p:blipFill>
          <a:blip r:embed="rId3"/>
          <a:srcRect/>
          <a:stretch>
            <a:fillRect/>
          </a:stretch>
        </p:blipFill>
        <p:spPr bwMode="auto">
          <a:xfrm>
            <a:off x="5919788" y="2995613"/>
            <a:ext cx="2755900" cy="3673475"/>
          </a:xfrm>
          <a:prstGeom prst="rect">
            <a:avLst/>
          </a:prstGeom>
          <a:noFill/>
          <a:ln w="9525">
            <a:noFill/>
            <a:miter lim="800000"/>
            <a:headEnd/>
            <a:tailEnd/>
          </a:ln>
        </p:spPr>
      </p:pic>
      <p:pic>
        <p:nvPicPr>
          <p:cNvPr id="722953" name="Picture 9" descr="1"/>
          <p:cNvPicPr>
            <a:picLocks noChangeAspect="1" noChangeArrowheads="1"/>
          </p:cNvPicPr>
          <p:nvPr/>
        </p:nvPicPr>
        <p:blipFill>
          <a:blip r:embed="rId4"/>
          <a:srcRect/>
          <a:stretch>
            <a:fillRect/>
          </a:stretch>
        </p:blipFill>
        <p:spPr bwMode="auto">
          <a:xfrm>
            <a:off x="0" y="2781300"/>
            <a:ext cx="3173413" cy="2716213"/>
          </a:xfrm>
          <a:prstGeom prst="rect">
            <a:avLst/>
          </a:prstGeom>
          <a:noFill/>
          <a:ln w="9525">
            <a:noFill/>
            <a:miter lim="800000"/>
            <a:headEnd/>
            <a:tailEnd/>
          </a:ln>
        </p:spPr>
      </p:pic>
      <p:pic>
        <p:nvPicPr>
          <p:cNvPr id="722954" name="Picture 10" descr="1216962497974"/>
          <p:cNvPicPr>
            <a:picLocks noChangeAspect="1" noChangeArrowheads="1"/>
          </p:cNvPicPr>
          <p:nvPr/>
        </p:nvPicPr>
        <p:blipFill>
          <a:blip r:embed="rId5"/>
          <a:srcRect/>
          <a:stretch>
            <a:fillRect/>
          </a:stretch>
        </p:blipFill>
        <p:spPr bwMode="auto">
          <a:xfrm>
            <a:off x="2339975" y="188913"/>
            <a:ext cx="4319588" cy="3240087"/>
          </a:xfrm>
          <a:prstGeom prst="rect">
            <a:avLst/>
          </a:prstGeom>
          <a:noFill/>
          <a:ln w="9525">
            <a:noFill/>
            <a:miter lim="800000"/>
            <a:headEnd/>
            <a:tailEnd/>
          </a:ln>
        </p:spPr>
      </p:pic>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22946"/>
                                        </p:tgtEl>
                                        <p:attrNameLst>
                                          <p:attrName>style.visibility</p:attrName>
                                        </p:attrNameLst>
                                      </p:cBhvr>
                                      <p:to>
                                        <p:strVal val="visible"/>
                                      </p:to>
                                    </p:set>
                                    <p:animEffect transition="in" filter="dissolve">
                                      <p:cBhvr>
                                        <p:cTn id="7" dur="500"/>
                                        <p:tgtEl>
                                          <p:spTgt spid="72294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22947">
                                            <p:txEl>
                                              <p:pRg st="0" end="0"/>
                                            </p:txEl>
                                          </p:spTgt>
                                        </p:tgtEl>
                                        <p:attrNameLst>
                                          <p:attrName>style.visibility</p:attrName>
                                        </p:attrNameLst>
                                      </p:cBhvr>
                                      <p:to>
                                        <p:strVal val="visible"/>
                                      </p:to>
                                    </p:set>
                                    <p:animEffect transition="in" filter="dissolve">
                                      <p:cBhvr>
                                        <p:cTn id="12" dur="500"/>
                                        <p:tgtEl>
                                          <p:spTgt spid="72294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22947">
                                            <p:txEl>
                                              <p:pRg st="1" end="1"/>
                                            </p:txEl>
                                          </p:spTgt>
                                        </p:tgtEl>
                                        <p:attrNameLst>
                                          <p:attrName>style.visibility</p:attrName>
                                        </p:attrNameLst>
                                      </p:cBhvr>
                                      <p:to>
                                        <p:strVal val="visible"/>
                                      </p:to>
                                    </p:set>
                                    <p:animEffect transition="in" filter="dissolve">
                                      <p:cBhvr>
                                        <p:cTn id="17" dur="500"/>
                                        <p:tgtEl>
                                          <p:spTgt spid="72294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22947">
                                            <p:txEl>
                                              <p:pRg st="2" end="2"/>
                                            </p:txEl>
                                          </p:spTgt>
                                        </p:tgtEl>
                                        <p:attrNameLst>
                                          <p:attrName>style.visibility</p:attrName>
                                        </p:attrNameLst>
                                      </p:cBhvr>
                                      <p:to>
                                        <p:strVal val="visible"/>
                                      </p:to>
                                    </p:set>
                                    <p:animEffect transition="in" filter="dissolve">
                                      <p:cBhvr>
                                        <p:cTn id="22" dur="500"/>
                                        <p:tgtEl>
                                          <p:spTgt spid="72294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722951"/>
                                        </p:tgtEl>
                                        <p:attrNameLst>
                                          <p:attrName>style.visibility</p:attrName>
                                        </p:attrNameLst>
                                      </p:cBhvr>
                                      <p:to>
                                        <p:strVal val="visible"/>
                                      </p:to>
                                    </p:set>
                                    <p:animEffect transition="in" filter="checkerboard(across)">
                                      <p:cBhvr>
                                        <p:cTn id="27" dur="500"/>
                                        <p:tgtEl>
                                          <p:spTgt spid="722951"/>
                                        </p:tgtEl>
                                      </p:cBhvr>
                                    </p:animEffect>
                                  </p:childTnLst>
                                </p:cTn>
                              </p:par>
                            </p:childTnLst>
                          </p:cTn>
                        </p:par>
                      </p:childTnLst>
                    </p:cTn>
                  </p:par>
                  <p:par>
                    <p:cTn id="28" fill="hold">
                      <p:stCondLst>
                        <p:cond delay="indefinite"/>
                      </p:stCondLst>
                      <p:childTnLst>
                        <p:par>
                          <p:cTn id="29" fill="hold">
                            <p:stCondLst>
                              <p:cond delay="0"/>
                            </p:stCondLst>
                            <p:childTnLst>
                              <p:par>
                                <p:cTn id="30" presetID="13" presetClass="entr" presetSubtype="16" fill="hold" nodeType="clickEffect">
                                  <p:stCondLst>
                                    <p:cond delay="0"/>
                                  </p:stCondLst>
                                  <p:childTnLst>
                                    <p:set>
                                      <p:cBhvr>
                                        <p:cTn id="31" dur="1" fill="hold">
                                          <p:stCondLst>
                                            <p:cond delay="0"/>
                                          </p:stCondLst>
                                        </p:cTn>
                                        <p:tgtEl>
                                          <p:spTgt spid="722950"/>
                                        </p:tgtEl>
                                        <p:attrNameLst>
                                          <p:attrName>style.visibility</p:attrName>
                                        </p:attrNameLst>
                                      </p:cBhvr>
                                      <p:to>
                                        <p:strVal val="visible"/>
                                      </p:to>
                                    </p:set>
                                    <p:animEffect transition="in" filter="plus(in)">
                                      <p:cBhvr>
                                        <p:cTn id="32" dur="2000"/>
                                        <p:tgtEl>
                                          <p:spTgt spid="722950"/>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722953"/>
                                        </p:tgtEl>
                                        <p:attrNameLst>
                                          <p:attrName>style.visibility</p:attrName>
                                        </p:attrNameLst>
                                      </p:cBhvr>
                                      <p:to>
                                        <p:strVal val="visible"/>
                                      </p:to>
                                    </p:set>
                                    <p:animEffect transition="in" filter="dissolve">
                                      <p:cBhvr>
                                        <p:cTn id="37" dur="500"/>
                                        <p:tgtEl>
                                          <p:spTgt spid="722953"/>
                                        </p:tgtEl>
                                      </p:cBhvr>
                                    </p:animEffect>
                                  </p:childTnLst>
                                </p:cTn>
                              </p:par>
                            </p:childTnLst>
                          </p:cTn>
                        </p:par>
                      </p:childTnLst>
                    </p:cTn>
                  </p:par>
                  <p:par>
                    <p:cTn id="38" fill="hold">
                      <p:stCondLst>
                        <p:cond delay="indefinite"/>
                      </p:stCondLst>
                      <p:childTnLst>
                        <p:par>
                          <p:cTn id="39" fill="hold">
                            <p:stCondLst>
                              <p:cond delay="0"/>
                            </p:stCondLst>
                            <p:childTnLst>
                              <p:par>
                                <p:cTn id="40" presetID="8" presetClass="entr" presetSubtype="16" fill="hold" nodeType="clickEffect">
                                  <p:stCondLst>
                                    <p:cond delay="0"/>
                                  </p:stCondLst>
                                  <p:childTnLst>
                                    <p:set>
                                      <p:cBhvr>
                                        <p:cTn id="41" dur="1" fill="hold">
                                          <p:stCondLst>
                                            <p:cond delay="0"/>
                                          </p:stCondLst>
                                        </p:cTn>
                                        <p:tgtEl>
                                          <p:spTgt spid="722954"/>
                                        </p:tgtEl>
                                        <p:attrNameLst>
                                          <p:attrName>style.visibility</p:attrName>
                                        </p:attrNameLst>
                                      </p:cBhvr>
                                      <p:to>
                                        <p:strVal val="visible"/>
                                      </p:to>
                                    </p:set>
                                    <p:animEffect transition="in" filter="diamond(in)">
                                      <p:cBhvr>
                                        <p:cTn id="42" dur="2000"/>
                                        <p:tgtEl>
                                          <p:spTgt spid="7229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2946" grpId="0"/>
      <p:bldP spid="722947" grpId="0" build="p"/>
    </p:bldLst>
  </p:timing>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0225" name="日期占位符 6"/>
          <p:cNvSpPr>
            <a:spLocks noGrp="1"/>
          </p:cNvSpPr>
          <p:nvPr>
            <p:ph type="dt" sz="quarter" idx="12"/>
          </p:nvPr>
        </p:nvSpPr>
        <p:spPr>
          <a:noFill/>
        </p:spPr>
        <p:txBody>
          <a:bodyPr/>
          <a:lstStyle/>
          <a:p>
            <a:fld id="{9E3EB840-63CF-485D-A3D9-F516B96FABED}" type="datetime1">
              <a:rPr lang="zh-CN" altLang="en-US" smtClean="0">
                <a:ea typeface="宋体" charset="-122"/>
              </a:rPr>
              <a:pPr/>
              <a:t>2018/10/18</a:t>
            </a:fld>
            <a:endParaRPr lang="en-US" altLang="zh-CN" smtClean="0">
              <a:ea typeface="宋体" charset="-122"/>
            </a:endParaRPr>
          </a:p>
        </p:txBody>
      </p:sp>
      <p:sp>
        <p:nvSpPr>
          <p:cNvPr id="199682" name="Rectangle 2"/>
          <p:cNvSpPr>
            <a:spLocks noGrp="1" noChangeArrowheads="1"/>
          </p:cNvSpPr>
          <p:nvPr>
            <p:ph type="title"/>
          </p:nvPr>
        </p:nvSpPr>
        <p:spPr>
          <a:xfrm>
            <a:off x="323850" y="260350"/>
            <a:ext cx="3240088" cy="779463"/>
          </a:xfrm>
          <a:solidFill>
            <a:schemeClr val="bg1"/>
          </a:solidFill>
        </p:spPr>
        <p:txBody>
          <a:bodyPr/>
          <a:lstStyle/>
          <a:p>
            <a:pPr algn="just"/>
            <a:r>
              <a:rPr lang="zh-CN" altLang="en-US" b="1" smtClean="0">
                <a:solidFill>
                  <a:srgbClr val="0000CC"/>
                </a:solidFill>
                <a:latin typeface="黑体" pitchFamily="49" charset="-122"/>
                <a:ea typeface="黑体" pitchFamily="49" charset="-122"/>
              </a:rPr>
              <a:t>微    晶</a:t>
            </a:r>
          </a:p>
        </p:txBody>
      </p:sp>
      <p:sp>
        <p:nvSpPr>
          <p:cNvPr id="199683" name="Rectangle 3"/>
          <p:cNvSpPr>
            <a:spLocks noGrp="1" noChangeArrowheads="1"/>
          </p:cNvSpPr>
          <p:nvPr>
            <p:ph type="body" sz="half" idx="2"/>
          </p:nvPr>
        </p:nvSpPr>
        <p:spPr>
          <a:xfrm>
            <a:off x="755650" y="1125538"/>
            <a:ext cx="8207375" cy="2024062"/>
          </a:xfrm>
        </p:spPr>
        <p:txBody>
          <a:bodyPr/>
          <a:lstStyle/>
          <a:p>
            <a:pPr algn="just">
              <a:buFont typeface="Wingdings" pitchFamily="2" charset="2"/>
              <a:buNone/>
            </a:pPr>
            <a:r>
              <a:rPr lang="zh-CN" altLang="en-US" b="1" smtClean="0">
                <a:solidFill>
                  <a:srgbClr val="0000CC"/>
                </a:solidFill>
                <a:latin typeface="仿宋_GB2312"/>
                <a:ea typeface="仿宋_GB2312"/>
                <a:cs typeface="仿宋_GB2312"/>
              </a:rPr>
              <a:t>   </a:t>
            </a:r>
            <a:r>
              <a:rPr lang="zh-CN" altLang="en-US" b="1" smtClean="0">
                <a:solidFill>
                  <a:srgbClr val="0000CC"/>
                </a:solidFill>
                <a:latin typeface="黑体" pitchFamily="49" charset="-122"/>
                <a:ea typeface="黑体" pitchFamily="49" charset="-122"/>
              </a:rPr>
              <a:t>是介于晶态和非晶态之间的物质，它们</a:t>
            </a:r>
          </a:p>
          <a:p>
            <a:pPr algn="just">
              <a:buFont typeface="Wingdings" pitchFamily="2" charset="2"/>
              <a:buNone/>
            </a:pPr>
            <a:r>
              <a:rPr lang="zh-CN" altLang="en-US" b="1" smtClean="0">
                <a:solidFill>
                  <a:srgbClr val="0000CC"/>
                </a:solidFill>
                <a:latin typeface="黑体" pitchFamily="49" charset="-122"/>
                <a:ea typeface="黑体" pitchFamily="49" charset="-122"/>
              </a:rPr>
              <a:t>在很小的范围内微粒作有规则排列，也可</a:t>
            </a:r>
          </a:p>
          <a:p>
            <a:pPr algn="just">
              <a:buFont typeface="Wingdings" pitchFamily="2" charset="2"/>
              <a:buNone/>
            </a:pPr>
            <a:r>
              <a:rPr lang="zh-CN" altLang="en-US" b="1" smtClean="0">
                <a:solidFill>
                  <a:srgbClr val="0000CC"/>
                </a:solidFill>
                <a:latin typeface="黑体" pitchFamily="49" charset="-122"/>
                <a:ea typeface="黑体" pitchFamily="49" charset="-122"/>
              </a:rPr>
              <a:t>以看作为由许多微小晶体组成的物质。</a:t>
            </a:r>
          </a:p>
          <a:p>
            <a:endParaRPr lang="zh-CN" altLang="en-US" sz="2000" smtClean="0">
              <a:solidFill>
                <a:srgbClr val="0000CC"/>
              </a:solidFill>
            </a:endParaRPr>
          </a:p>
        </p:txBody>
      </p:sp>
      <p:pic>
        <p:nvPicPr>
          <p:cNvPr id="723972" name="Picture 4" descr="C"/>
          <p:cNvPicPr>
            <a:picLocks noChangeAspect="1" noChangeArrowheads="1"/>
          </p:cNvPicPr>
          <p:nvPr/>
        </p:nvPicPr>
        <p:blipFill>
          <a:blip r:embed="rId2"/>
          <a:srcRect/>
          <a:stretch>
            <a:fillRect/>
          </a:stretch>
        </p:blipFill>
        <p:spPr bwMode="auto">
          <a:xfrm>
            <a:off x="323850" y="3284538"/>
            <a:ext cx="3671888" cy="2663825"/>
          </a:xfrm>
          <a:prstGeom prst="rect">
            <a:avLst/>
          </a:prstGeom>
          <a:noFill/>
          <a:ln w="9525">
            <a:noFill/>
            <a:miter lim="800000"/>
            <a:headEnd/>
            <a:tailEnd/>
          </a:ln>
        </p:spPr>
      </p:pic>
      <p:pic>
        <p:nvPicPr>
          <p:cNvPr id="723973" name="Picture 5" descr="161357162_s"/>
          <p:cNvPicPr>
            <a:picLocks noChangeAspect="1" noChangeArrowheads="1"/>
          </p:cNvPicPr>
          <p:nvPr/>
        </p:nvPicPr>
        <p:blipFill>
          <a:blip r:embed="rId3"/>
          <a:srcRect/>
          <a:stretch>
            <a:fillRect/>
          </a:stretch>
        </p:blipFill>
        <p:spPr bwMode="auto">
          <a:xfrm>
            <a:off x="5724525" y="3284538"/>
            <a:ext cx="3097213" cy="3097212"/>
          </a:xfrm>
          <a:prstGeom prst="rect">
            <a:avLst/>
          </a:prstGeom>
          <a:noFill/>
          <a:ln w="9525">
            <a:noFill/>
            <a:miter lim="800000"/>
            <a:headEnd/>
            <a:tailEnd/>
          </a:ln>
        </p:spPr>
      </p:pic>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99682">
                                            <p:txEl>
                                              <p:charRg st="4294967295" end="4294967295"/>
                                            </p:txEl>
                                          </p:spTgt>
                                        </p:tgtEl>
                                        <p:attrNameLst>
                                          <p:attrName>style.visibility</p:attrName>
                                        </p:attrNameLst>
                                      </p:cBhvr>
                                      <p:to>
                                        <p:strVal val="visible"/>
                                      </p:to>
                                    </p:set>
                                    <p:animEffect transition="in" filter="dissolve">
                                      <p:cBhvr>
                                        <p:cTn id="7" dur="500"/>
                                        <p:tgtEl>
                                          <p:spTgt spid="199682">
                                            <p:txEl>
                                              <p:charRg st="4294967295" end="4294967295"/>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9683">
                                            <p:txEl>
                                              <p:pRg st="0" end="0"/>
                                            </p:txEl>
                                          </p:spTgt>
                                        </p:tgtEl>
                                        <p:attrNameLst>
                                          <p:attrName>style.visibility</p:attrName>
                                        </p:attrNameLst>
                                      </p:cBhvr>
                                      <p:to>
                                        <p:strVal val="visible"/>
                                      </p:to>
                                    </p:set>
                                    <p:animEffect transition="in" filter="dissolve">
                                      <p:cBhvr>
                                        <p:cTn id="12" dur="500"/>
                                        <p:tgtEl>
                                          <p:spTgt spid="19968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9683">
                                            <p:txEl>
                                              <p:pRg st="1" end="1"/>
                                            </p:txEl>
                                          </p:spTgt>
                                        </p:tgtEl>
                                        <p:attrNameLst>
                                          <p:attrName>style.visibility</p:attrName>
                                        </p:attrNameLst>
                                      </p:cBhvr>
                                      <p:to>
                                        <p:strVal val="visible"/>
                                      </p:to>
                                    </p:set>
                                    <p:animEffect transition="in" filter="dissolve">
                                      <p:cBhvr>
                                        <p:cTn id="17" dur="500"/>
                                        <p:tgtEl>
                                          <p:spTgt spid="19968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99683">
                                            <p:txEl>
                                              <p:pRg st="2" end="2"/>
                                            </p:txEl>
                                          </p:spTgt>
                                        </p:tgtEl>
                                        <p:attrNameLst>
                                          <p:attrName>style.visibility</p:attrName>
                                        </p:attrNameLst>
                                      </p:cBhvr>
                                      <p:to>
                                        <p:strVal val="visible"/>
                                      </p:to>
                                    </p:set>
                                    <p:animEffect transition="in" filter="dissolve">
                                      <p:cBhvr>
                                        <p:cTn id="22" dur="500"/>
                                        <p:tgtEl>
                                          <p:spTgt spid="19968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23972"/>
                                        </p:tgtEl>
                                        <p:attrNameLst>
                                          <p:attrName>style.visibility</p:attrName>
                                        </p:attrNameLst>
                                      </p:cBhvr>
                                      <p:to>
                                        <p:strVal val="visible"/>
                                      </p:to>
                                    </p:set>
                                    <p:animEffect transition="in" filter="dissolve">
                                      <p:cBhvr>
                                        <p:cTn id="27" dur="500"/>
                                        <p:tgtEl>
                                          <p:spTgt spid="723972"/>
                                        </p:tgtEl>
                                      </p:cBhvr>
                                    </p:animEffect>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nodeType="clickEffect">
                                  <p:stCondLst>
                                    <p:cond delay="0"/>
                                  </p:stCondLst>
                                  <p:iterate type="lt">
                                    <p:tmPct val="5000"/>
                                  </p:iterate>
                                  <p:childTnLst>
                                    <p:set>
                                      <p:cBhvr>
                                        <p:cTn id="31" dur="1" fill="hold">
                                          <p:stCondLst>
                                            <p:cond delay="0"/>
                                          </p:stCondLst>
                                        </p:cTn>
                                        <p:tgtEl>
                                          <p:spTgt spid="723973"/>
                                        </p:tgtEl>
                                        <p:attrNameLst>
                                          <p:attrName>style.visibility</p:attrName>
                                        </p:attrNameLst>
                                      </p:cBhvr>
                                      <p:to>
                                        <p:strVal val="visible"/>
                                      </p:to>
                                    </p:set>
                                    <p:anim calcmode="lin" valueType="num">
                                      <p:cBhvr>
                                        <p:cTn id="32" dur="1000" fill="hold"/>
                                        <p:tgtEl>
                                          <p:spTgt spid="723973"/>
                                        </p:tgtEl>
                                        <p:attrNameLst>
                                          <p:attrName>ppt_w</p:attrName>
                                        </p:attrNameLst>
                                      </p:cBhvr>
                                      <p:tavLst>
                                        <p:tav tm="0">
                                          <p:val>
                                            <p:fltVal val="0"/>
                                          </p:val>
                                        </p:tav>
                                        <p:tav tm="100000">
                                          <p:val>
                                            <p:strVal val="#ppt_w"/>
                                          </p:val>
                                        </p:tav>
                                      </p:tavLst>
                                    </p:anim>
                                    <p:anim calcmode="lin" valueType="num">
                                      <p:cBhvr>
                                        <p:cTn id="33" dur="1000" fill="hold"/>
                                        <p:tgtEl>
                                          <p:spTgt spid="723973"/>
                                        </p:tgtEl>
                                        <p:attrNameLst>
                                          <p:attrName>ppt_h</p:attrName>
                                        </p:attrNameLst>
                                      </p:cBhvr>
                                      <p:tavLst>
                                        <p:tav tm="0">
                                          <p:val>
                                            <p:fltVal val="0"/>
                                          </p:val>
                                        </p:tav>
                                        <p:tav tm="100000">
                                          <p:val>
                                            <p:strVal val="#ppt_h"/>
                                          </p:val>
                                        </p:tav>
                                      </p:tavLst>
                                    </p:anim>
                                    <p:anim calcmode="lin" valueType="num">
                                      <p:cBhvr>
                                        <p:cTn id="34" dur="1000" fill="hold"/>
                                        <p:tgtEl>
                                          <p:spTgt spid="723973"/>
                                        </p:tgtEl>
                                        <p:attrNameLst>
                                          <p:attrName>style.rotation</p:attrName>
                                        </p:attrNameLst>
                                      </p:cBhvr>
                                      <p:tavLst>
                                        <p:tav tm="0">
                                          <p:val>
                                            <p:fltVal val="90"/>
                                          </p:val>
                                        </p:tav>
                                        <p:tav tm="100000">
                                          <p:val>
                                            <p:fltVal val="0"/>
                                          </p:val>
                                        </p:tav>
                                      </p:tavLst>
                                    </p:anim>
                                    <p:animEffect transition="in" filter="fade">
                                      <p:cBhvr>
                                        <p:cTn id="35" dur="1000"/>
                                        <p:tgtEl>
                                          <p:spTgt spid="7239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2" grpId="0"/>
      <p:bldP spid="19968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灯片编号占位符 3"/>
          <p:cNvSpPr>
            <a:spLocks noGrp="1"/>
          </p:cNvSpPr>
          <p:nvPr>
            <p:ph type="sldNum" sz="quarter" idx="11"/>
          </p:nvPr>
        </p:nvSpPr>
        <p:spPr>
          <a:noFill/>
        </p:spPr>
        <p:txBody>
          <a:bodyPr/>
          <a:lstStyle/>
          <a:p>
            <a:fld id="{14195DBC-DA84-419B-9B5A-1F8B19791D6F}" type="slidenum">
              <a:rPr lang="en-US" altLang="zh-CN" smtClean="0">
                <a:ea typeface="宋体" charset="-122"/>
              </a:rPr>
              <a:pPr/>
              <a:t>11</a:t>
            </a:fld>
            <a:endParaRPr lang="en-US" altLang="zh-CN" smtClean="0">
              <a:ea typeface="宋体" charset="-122"/>
            </a:endParaRPr>
          </a:p>
        </p:txBody>
      </p:sp>
      <p:sp>
        <p:nvSpPr>
          <p:cNvPr id="33794" name="日期占位符 4"/>
          <p:cNvSpPr>
            <a:spLocks noGrp="1"/>
          </p:cNvSpPr>
          <p:nvPr>
            <p:ph type="dt" sz="quarter" idx="12"/>
          </p:nvPr>
        </p:nvSpPr>
        <p:spPr>
          <a:noFill/>
        </p:spPr>
        <p:txBody>
          <a:bodyPr/>
          <a:lstStyle/>
          <a:p>
            <a:fld id="{F97C0580-0FC3-4B0E-9858-CAA6E24D9588}" type="datetime1">
              <a:rPr lang="zh-CN" altLang="en-US" smtClean="0">
                <a:ea typeface="宋体" charset="-122"/>
              </a:rPr>
              <a:pPr/>
              <a:t>2018/10/18</a:t>
            </a:fld>
            <a:endParaRPr lang="en-US" altLang="zh-CN" smtClean="0">
              <a:ea typeface="宋体" charset="-122"/>
            </a:endParaRPr>
          </a:p>
        </p:txBody>
      </p:sp>
      <p:pic>
        <p:nvPicPr>
          <p:cNvPr id="33795" name="Picture 2"/>
          <p:cNvPicPr>
            <a:picLocks noGrp="1" noChangeAspect="1" noChangeArrowheads="1"/>
          </p:cNvPicPr>
          <p:nvPr>
            <p:ph idx="1"/>
          </p:nvPr>
        </p:nvPicPr>
        <p:blipFill>
          <a:blip r:embed="rId2"/>
          <a:srcRect/>
          <a:stretch>
            <a:fillRect/>
          </a:stretch>
        </p:blipFill>
        <p:spPr>
          <a:xfrm>
            <a:off x="501650" y="1125538"/>
            <a:ext cx="8174038" cy="4895850"/>
          </a:xfrm>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1249" name="日期占位符 6"/>
          <p:cNvSpPr>
            <a:spLocks noGrp="1"/>
          </p:cNvSpPr>
          <p:nvPr>
            <p:ph type="dt" sz="quarter" idx="12"/>
          </p:nvPr>
        </p:nvSpPr>
        <p:spPr>
          <a:noFill/>
        </p:spPr>
        <p:txBody>
          <a:bodyPr/>
          <a:lstStyle/>
          <a:p>
            <a:fld id="{DB5143C9-F3EF-48D5-8092-05E3D8BD1ADF}" type="datetime1">
              <a:rPr lang="zh-CN" altLang="en-US" smtClean="0">
                <a:ea typeface="宋体" charset="-122"/>
              </a:rPr>
              <a:pPr/>
              <a:t>2018/10/18</a:t>
            </a:fld>
            <a:endParaRPr lang="en-US" altLang="zh-CN" smtClean="0">
              <a:ea typeface="宋体" charset="-122"/>
            </a:endParaRPr>
          </a:p>
        </p:txBody>
      </p:sp>
      <p:sp>
        <p:nvSpPr>
          <p:cNvPr id="200706" name="Rectangle 2"/>
          <p:cNvSpPr>
            <a:spLocks noGrp="1" noChangeArrowheads="1"/>
          </p:cNvSpPr>
          <p:nvPr>
            <p:ph type="body" sz="half" idx="1"/>
          </p:nvPr>
        </p:nvSpPr>
        <p:spPr>
          <a:xfrm>
            <a:off x="468313" y="1412875"/>
            <a:ext cx="8424862" cy="1655763"/>
          </a:xfrm>
        </p:spPr>
        <p:txBody>
          <a:bodyPr/>
          <a:lstStyle/>
          <a:p>
            <a:pPr>
              <a:buFont typeface="Wingdings" pitchFamily="2" charset="2"/>
              <a:buNone/>
            </a:pPr>
            <a:r>
              <a:rPr lang="zh-CN" altLang="en-US" sz="4000" b="1" smtClean="0">
                <a:solidFill>
                  <a:srgbClr val="0000CC"/>
                </a:solidFill>
                <a:latin typeface="仿宋_GB2312"/>
                <a:ea typeface="仿宋_GB2312"/>
                <a:cs typeface="仿宋_GB2312"/>
              </a:rPr>
              <a:t> </a:t>
            </a:r>
            <a:r>
              <a:rPr lang="zh-CN" altLang="en-US" sz="2800" b="1" smtClean="0">
                <a:solidFill>
                  <a:srgbClr val="0000CC"/>
                </a:solidFill>
                <a:latin typeface="黑体" pitchFamily="49" charset="-122"/>
                <a:ea typeface="黑体" pitchFamily="49" charset="-122"/>
              </a:rPr>
              <a:t>组成非晶体的微粒的空间排列是杂乱无章的。</a:t>
            </a:r>
          </a:p>
          <a:p>
            <a:pPr>
              <a:buFont typeface="Wingdings" pitchFamily="2" charset="2"/>
              <a:buNone/>
            </a:pPr>
            <a:r>
              <a:rPr lang="zh-CN" altLang="en-US" b="1" smtClean="0">
                <a:solidFill>
                  <a:srgbClr val="0000CC"/>
                </a:solidFill>
                <a:latin typeface="黑体" pitchFamily="49" charset="-122"/>
                <a:ea typeface="黑体" pitchFamily="49" charset="-122"/>
              </a:rPr>
              <a:t> </a:t>
            </a:r>
            <a:r>
              <a:rPr lang="zh-CN" altLang="en-US" sz="2800" b="1" smtClean="0">
                <a:solidFill>
                  <a:srgbClr val="0000CC"/>
                </a:solidFill>
                <a:latin typeface="黑体" pitchFamily="49" charset="-122"/>
                <a:ea typeface="黑体" pitchFamily="49" charset="-122"/>
              </a:rPr>
              <a:t>非晶体又常称为</a:t>
            </a:r>
            <a:r>
              <a:rPr lang="zh-CN" altLang="en-US" sz="2800" b="1" smtClean="0">
                <a:solidFill>
                  <a:srgbClr val="D60093"/>
                </a:solidFill>
                <a:ea typeface="黑体" pitchFamily="49" charset="-122"/>
              </a:rPr>
              <a:t>“</a:t>
            </a:r>
            <a:r>
              <a:rPr lang="zh-CN" altLang="en-US" sz="2800" b="1" smtClean="0">
                <a:solidFill>
                  <a:srgbClr val="D60093"/>
                </a:solidFill>
                <a:latin typeface="黑体" pitchFamily="49" charset="-122"/>
                <a:ea typeface="黑体" pitchFamily="49" charset="-122"/>
              </a:rPr>
              <a:t>过冷的液体</a:t>
            </a:r>
            <a:r>
              <a:rPr lang="zh-CN" altLang="en-US" sz="2800" b="1" smtClean="0">
                <a:solidFill>
                  <a:srgbClr val="D60093"/>
                </a:solidFill>
                <a:ea typeface="黑体" pitchFamily="49" charset="-122"/>
              </a:rPr>
              <a:t>”</a:t>
            </a:r>
            <a:r>
              <a:rPr lang="zh-CN" altLang="en-US" sz="2800" b="1" smtClean="0">
                <a:solidFill>
                  <a:srgbClr val="D60093"/>
                </a:solidFill>
                <a:latin typeface="仿宋_GB2312"/>
                <a:ea typeface="仿宋_GB2312"/>
                <a:cs typeface="仿宋_GB2312"/>
              </a:rPr>
              <a:t>。</a:t>
            </a:r>
          </a:p>
        </p:txBody>
      </p:sp>
      <p:sp>
        <p:nvSpPr>
          <p:cNvPr id="181251" name="Rectangle 3"/>
          <p:cNvSpPr>
            <a:spLocks noChangeArrowheads="1"/>
          </p:cNvSpPr>
          <p:nvPr/>
        </p:nvSpPr>
        <p:spPr bwMode="auto">
          <a:xfrm>
            <a:off x="539750" y="549275"/>
            <a:ext cx="2413000" cy="701675"/>
          </a:xfrm>
          <a:prstGeom prst="rect">
            <a:avLst/>
          </a:prstGeom>
          <a:noFill/>
          <a:ln w="9525">
            <a:noFill/>
            <a:miter lim="800000"/>
            <a:headEnd/>
            <a:tailEnd/>
          </a:ln>
        </p:spPr>
        <p:txBody>
          <a:bodyPr>
            <a:spAutoFit/>
          </a:bodyPr>
          <a:lstStyle/>
          <a:p>
            <a:r>
              <a:rPr kumimoji="1" lang="zh-CN" altLang="en-US" sz="4000" b="1">
                <a:latin typeface="黑体" pitchFamily="49" charset="-122"/>
                <a:ea typeface="黑体" pitchFamily="49" charset="-122"/>
              </a:rPr>
              <a:t>非晶体</a:t>
            </a:r>
          </a:p>
        </p:txBody>
      </p:sp>
      <p:pic>
        <p:nvPicPr>
          <p:cNvPr id="724997" name="Picture 5" descr="77c83565e1b73c4bedaf587982b33a6f"/>
          <p:cNvPicPr>
            <a:picLocks noChangeAspect="1" noChangeArrowheads="1"/>
          </p:cNvPicPr>
          <p:nvPr/>
        </p:nvPicPr>
        <p:blipFill>
          <a:blip r:embed="rId2"/>
          <a:srcRect/>
          <a:stretch>
            <a:fillRect/>
          </a:stretch>
        </p:blipFill>
        <p:spPr bwMode="auto">
          <a:xfrm>
            <a:off x="5435600" y="3644900"/>
            <a:ext cx="3313113" cy="2649538"/>
          </a:xfrm>
          <a:prstGeom prst="rect">
            <a:avLst/>
          </a:prstGeom>
          <a:noFill/>
          <a:ln w="9525">
            <a:noFill/>
            <a:miter lim="800000"/>
            <a:headEnd/>
            <a:tailEnd/>
          </a:ln>
        </p:spPr>
      </p:pic>
      <p:pic>
        <p:nvPicPr>
          <p:cNvPr id="724999" name="Picture 7" descr="10031197_852053"/>
          <p:cNvPicPr>
            <a:picLocks noChangeAspect="1" noChangeArrowheads="1"/>
          </p:cNvPicPr>
          <p:nvPr/>
        </p:nvPicPr>
        <p:blipFill>
          <a:blip r:embed="rId3"/>
          <a:srcRect/>
          <a:stretch>
            <a:fillRect/>
          </a:stretch>
        </p:blipFill>
        <p:spPr bwMode="auto">
          <a:xfrm>
            <a:off x="179388" y="3429000"/>
            <a:ext cx="4248150" cy="2817813"/>
          </a:xfrm>
          <a:prstGeom prst="rect">
            <a:avLst/>
          </a:prstGeom>
          <a:noFill/>
          <a:ln w="9525">
            <a:noFill/>
            <a:miter lim="800000"/>
            <a:headEnd/>
            <a:tailEnd/>
          </a:ln>
        </p:spPr>
      </p:pic>
      <p:pic>
        <p:nvPicPr>
          <p:cNvPr id="725000" name="Picture 8" descr="200841616251613000"/>
          <p:cNvPicPr>
            <a:picLocks noChangeAspect="1" noChangeArrowheads="1"/>
          </p:cNvPicPr>
          <p:nvPr/>
        </p:nvPicPr>
        <p:blipFill>
          <a:blip r:embed="rId4"/>
          <a:srcRect/>
          <a:stretch>
            <a:fillRect/>
          </a:stretch>
        </p:blipFill>
        <p:spPr bwMode="auto">
          <a:xfrm>
            <a:off x="2843213" y="404813"/>
            <a:ext cx="3457575" cy="3457575"/>
          </a:xfrm>
          <a:prstGeom prst="rect">
            <a:avLst/>
          </a:prstGeom>
          <a:noFill/>
          <a:ln w="9525">
            <a:noFill/>
            <a:miter lim="800000"/>
            <a:headEnd/>
            <a:tailEnd/>
          </a:ln>
        </p:spPr>
      </p:pic>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0706">
                                            <p:txEl>
                                              <p:pRg st="0" end="0"/>
                                            </p:txEl>
                                          </p:spTgt>
                                        </p:tgtEl>
                                        <p:attrNameLst>
                                          <p:attrName>style.visibility</p:attrName>
                                        </p:attrNameLst>
                                      </p:cBhvr>
                                      <p:to>
                                        <p:strVal val="visible"/>
                                      </p:to>
                                    </p:set>
                                    <p:animEffect transition="in" filter="dissolve">
                                      <p:cBhvr>
                                        <p:cTn id="7" dur="500"/>
                                        <p:tgtEl>
                                          <p:spTgt spid="20070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0706">
                                            <p:txEl>
                                              <p:pRg st="1" end="1"/>
                                            </p:txEl>
                                          </p:spTgt>
                                        </p:tgtEl>
                                        <p:attrNameLst>
                                          <p:attrName>style.visibility</p:attrName>
                                        </p:attrNameLst>
                                      </p:cBhvr>
                                      <p:to>
                                        <p:strVal val="visible"/>
                                      </p:to>
                                    </p:set>
                                    <p:animEffect transition="in" filter="dissolve">
                                      <p:cBhvr>
                                        <p:cTn id="12" dur="500"/>
                                        <p:tgtEl>
                                          <p:spTgt spid="20070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24997"/>
                                        </p:tgtEl>
                                        <p:attrNameLst>
                                          <p:attrName>style.visibility</p:attrName>
                                        </p:attrNameLst>
                                      </p:cBhvr>
                                      <p:to>
                                        <p:strVal val="visible"/>
                                      </p:to>
                                    </p:set>
                                    <p:animEffect transition="in" filter="dissolve">
                                      <p:cBhvr>
                                        <p:cTn id="17" dur="500"/>
                                        <p:tgtEl>
                                          <p:spTgt spid="724997"/>
                                        </p:tgtEl>
                                      </p:cBhvr>
                                    </p:animEffect>
                                  </p:childTnLst>
                                </p:cTn>
                              </p:par>
                            </p:childTnLst>
                          </p:cTn>
                        </p:par>
                      </p:childTnLst>
                    </p:cTn>
                  </p:par>
                  <p:par>
                    <p:cTn id="18" fill="hold">
                      <p:stCondLst>
                        <p:cond delay="indefinite"/>
                      </p:stCondLst>
                      <p:childTnLst>
                        <p:par>
                          <p:cTn id="19" fill="hold">
                            <p:stCondLst>
                              <p:cond delay="0"/>
                            </p:stCondLst>
                            <p:childTnLst>
                              <p:par>
                                <p:cTn id="20" presetID="55" presetClass="entr" presetSubtype="0" fill="hold" nodeType="clickEffect">
                                  <p:stCondLst>
                                    <p:cond delay="0"/>
                                  </p:stCondLst>
                                  <p:childTnLst>
                                    <p:set>
                                      <p:cBhvr>
                                        <p:cTn id="21" dur="1" fill="hold">
                                          <p:stCondLst>
                                            <p:cond delay="0"/>
                                          </p:stCondLst>
                                        </p:cTn>
                                        <p:tgtEl>
                                          <p:spTgt spid="725000"/>
                                        </p:tgtEl>
                                        <p:attrNameLst>
                                          <p:attrName>style.visibility</p:attrName>
                                        </p:attrNameLst>
                                      </p:cBhvr>
                                      <p:to>
                                        <p:strVal val="visible"/>
                                      </p:to>
                                    </p:set>
                                    <p:anim calcmode="lin" valueType="num">
                                      <p:cBhvr>
                                        <p:cTn id="22" dur="1000" fill="hold"/>
                                        <p:tgtEl>
                                          <p:spTgt spid="725000"/>
                                        </p:tgtEl>
                                        <p:attrNameLst>
                                          <p:attrName>ppt_w</p:attrName>
                                        </p:attrNameLst>
                                      </p:cBhvr>
                                      <p:tavLst>
                                        <p:tav tm="0">
                                          <p:val>
                                            <p:strVal val="#ppt_w*0.70"/>
                                          </p:val>
                                        </p:tav>
                                        <p:tav tm="100000">
                                          <p:val>
                                            <p:strVal val="#ppt_w"/>
                                          </p:val>
                                        </p:tav>
                                      </p:tavLst>
                                    </p:anim>
                                    <p:anim calcmode="lin" valueType="num">
                                      <p:cBhvr>
                                        <p:cTn id="23" dur="1000" fill="hold"/>
                                        <p:tgtEl>
                                          <p:spTgt spid="725000"/>
                                        </p:tgtEl>
                                        <p:attrNameLst>
                                          <p:attrName>ppt_h</p:attrName>
                                        </p:attrNameLst>
                                      </p:cBhvr>
                                      <p:tavLst>
                                        <p:tav tm="0">
                                          <p:val>
                                            <p:strVal val="#ppt_h"/>
                                          </p:val>
                                        </p:tav>
                                        <p:tav tm="100000">
                                          <p:val>
                                            <p:strVal val="#ppt_h"/>
                                          </p:val>
                                        </p:tav>
                                      </p:tavLst>
                                    </p:anim>
                                    <p:animEffect transition="in" filter="fade">
                                      <p:cBhvr>
                                        <p:cTn id="24" dur="1000"/>
                                        <p:tgtEl>
                                          <p:spTgt spid="725000"/>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724999"/>
                                        </p:tgtEl>
                                        <p:attrNameLst>
                                          <p:attrName>style.visibility</p:attrName>
                                        </p:attrNameLst>
                                      </p:cBhvr>
                                      <p:to>
                                        <p:strVal val="visible"/>
                                      </p:to>
                                    </p:set>
                                    <p:anim calcmode="lin" valueType="num">
                                      <p:cBhvr additive="base">
                                        <p:cTn id="29" dur="500" fill="hold"/>
                                        <p:tgtEl>
                                          <p:spTgt spid="724999"/>
                                        </p:tgtEl>
                                        <p:attrNameLst>
                                          <p:attrName>ppt_x</p:attrName>
                                        </p:attrNameLst>
                                      </p:cBhvr>
                                      <p:tavLst>
                                        <p:tav tm="0">
                                          <p:val>
                                            <p:strVal val="#ppt_x"/>
                                          </p:val>
                                        </p:tav>
                                        <p:tav tm="100000">
                                          <p:val>
                                            <p:strVal val="#ppt_x"/>
                                          </p:val>
                                        </p:tav>
                                      </p:tavLst>
                                    </p:anim>
                                    <p:anim calcmode="lin" valueType="num">
                                      <p:cBhvr additive="base">
                                        <p:cTn id="30" dur="500" fill="hold"/>
                                        <p:tgtEl>
                                          <p:spTgt spid="7249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6" grpId="0" build="p"/>
    </p:bldLst>
  </p:timing>
</p:sld>
</file>

<file path=ppt/slides/slide1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6018" name="Rectangle 2"/>
          <p:cNvSpPr>
            <a:spLocks noGrp="1" noChangeArrowheads="1"/>
          </p:cNvSpPr>
          <p:nvPr>
            <p:ph type="title" idx="4294967295"/>
          </p:nvPr>
        </p:nvSpPr>
        <p:spPr/>
        <p:txBody>
          <a:bodyPr anchorCtr="1"/>
          <a:lstStyle/>
          <a:p>
            <a:pPr eaLnBrk="1" hangingPunct="1">
              <a:defRPr/>
            </a:pPr>
            <a:r>
              <a:rPr lang="zh-CN" altLang="en-US" b="1" smtClean="0">
                <a:solidFill>
                  <a:srgbClr val="0000CC"/>
                </a:solidFill>
                <a:effectLst>
                  <a:outerShdw blurRad="38100" dist="38100" dir="2700000" algn="tl">
                    <a:srgbClr val="C0C0C0"/>
                  </a:outerShdw>
                </a:effectLst>
                <a:latin typeface="仿宋_GB2312" pitchFamily="49" charset="-122"/>
                <a:ea typeface="仿宋_GB2312" pitchFamily="49" charset="-122"/>
              </a:rPr>
              <a:t>晶体和非晶体的区别如下：</a:t>
            </a:r>
          </a:p>
        </p:txBody>
      </p:sp>
      <p:sp>
        <p:nvSpPr>
          <p:cNvPr id="726019" name="Rectangle 3"/>
          <p:cNvSpPr>
            <a:spLocks noGrp="1" noChangeArrowheads="1"/>
          </p:cNvSpPr>
          <p:nvPr>
            <p:ph type="body" sz="half" idx="4294967295"/>
          </p:nvPr>
        </p:nvSpPr>
        <p:spPr>
          <a:xfrm>
            <a:off x="179388" y="2565400"/>
            <a:ext cx="4248150" cy="2736850"/>
          </a:xfrm>
        </p:spPr>
        <p:txBody>
          <a:bodyPr/>
          <a:lstStyle/>
          <a:p>
            <a:pPr eaLnBrk="1" hangingPunct="1">
              <a:buFont typeface="Wingdings" pitchFamily="2" charset="2"/>
              <a:buNone/>
              <a:defRPr/>
            </a:pPr>
            <a:r>
              <a:rPr lang="en-US" altLang="zh-CN" sz="4000" smtClean="0">
                <a:solidFill>
                  <a:srgbClr val="0000CC"/>
                </a:solidFill>
                <a:latin typeface="黑体" pitchFamily="2" charset="-122"/>
                <a:ea typeface="黑体" pitchFamily="2" charset="-122"/>
              </a:rPr>
              <a:t>1</a:t>
            </a:r>
            <a:r>
              <a:rPr lang="en-US" altLang="zh-CN" smtClean="0">
                <a:solidFill>
                  <a:srgbClr val="0000CC"/>
                </a:solidFill>
                <a:latin typeface="黑体" pitchFamily="2" charset="-122"/>
                <a:ea typeface="黑体" pitchFamily="2" charset="-122"/>
              </a:rPr>
              <a:t>.</a:t>
            </a:r>
            <a:r>
              <a:rPr lang="zh-CN" altLang="en-US" smtClean="0">
                <a:solidFill>
                  <a:srgbClr val="0000CC"/>
                </a:solidFill>
                <a:latin typeface="黑体" pitchFamily="2" charset="-122"/>
                <a:ea typeface="黑体" pitchFamily="2" charset="-122"/>
              </a:rPr>
              <a:t>晶体有规则的几何外形</a:t>
            </a:r>
            <a:r>
              <a:rPr lang="en-US" altLang="zh-CN" smtClean="0">
                <a:solidFill>
                  <a:srgbClr val="0000CC"/>
                </a:solidFill>
                <a:latin typeface="黑体" pitchFamily="2" charset="-122"/>
                <a:ea typeface="黑体" pitchFamily="2" charset="-122"/>
              </a:rPr>
              <a:t>;</a:t>
            </a:r>
          </a:p>
          <a:p>
            <a:pPr eaLnBrk="1" hangingPunct="1">
              <a:buFont typeface="Wingdings" pitchFamily="2" charset="2"/>
              <a:buNone/>
              <a:defRPr/>
            </a:pPr>
            <a:r>
              <a:rPr lang="en-US" altLang="zh-CN" smtClean="0">
                <a:solidFill>
                  <a:srgbClr val="0000CC"/>
                </a:solidFill>
                <a:latin typeface="黑体" pitchFamily="2" charset="-122"/>
                <a:ea typeface="黑体" pitchFamily="2" charset="-122"/>
              </a:rPr>
              <a:t>2.</a:t>
            </a:r>
            <a:r>
              <a:rPr lang="zh-CN" altLang="en-US" smtClean="0">
                <a:solidFill>
                  <a:srgbClr val="0000CC"/>
                </a:solidFill>
                <a:latin typeface="黑体" pitchFamily="2" charset="-122"/>
                <a:ea typeface="黑体" pitchFamily="2" charset="-122"/>
              </a:rPr>
              <a:t>晶体有固定的熔点</a:t>
            </a:r>
            <a:r>
              <a:rPr lang="en-US" altLang="zh-CN" smtClean="0">
                <a:solidFill>
                  <a:srgbClr val="0000CC"/>
                </a:solidFill>
                <a:latin typeface="黑体" pitchFamily="2" charset="-122"/>
                <a:ea typeface="黑体" pitchFamily="2" charset="-122"/>
              </a:rPr>
              <a:t>;</a:t>
            </a:r>
          </a:p>
          <a:p>
            <a:pPr eaLnBrk="1" hangingPunct="1">
              <a:buFont typeface="Wingdings" pitchFamily="2" charset="2"/>
              <a:buNone/>
              <a:defRPr/>
            </a:pPr>
            <a:r>
              <a:rPr lang="en-US" altLang="zh-CN" smtClean="0">
                <a:solidFill>
                  <a:srgbClr val="0000CC"/>
                </a:solidFill>
                <a:latin typeface="黑体" pitchFamily="2" charset="-122"/>
                <a:ea typeface="黑体" pitchFamily="2" charset="-122"/>
              </a:rPr>
              <a:t>3.</a:t>
            </a:r>
            <a:r>
              <a:rPr lang="zh-CN" altLang="en-US" smtClean="0">
                <a:solidFill>
                  <a:srgbClr val="0000CC"/>
                </a:solidFill>
                <a:latin typeface="黑体" pitchFamily="2" charset="-122"/>
                <a:ea typeface="黑体" pitchFamily="2" charset="-122"/>
              </a:rPr>
              <a:t>晶体显各向异性</a:t>
            </a:r>
            <a:r>
              <a:rPr lang="zh-CN" altLang="en-US" b="1" smtClean="0">
                <a:solidFill>
                  <a:srgbClr val="0000CC"/>
                </a:solidFill>
                <a:effectLst>
                  <a:outerShdw blurRad="38100" dist="38100" dir="2700000" algn="tl">
                    <a:srgbClr val="C0C0C0"/>
                  </a:outerShdw>
                </a:effectLst>
                <a:latin typeface="仿宋_GB2312" pitchFamily="49" charset="-122"/>
                <a:ea typeface="仿宋_GB2312" pitchFamily="49" charset="-122"/>
              </a:rPr>
              <a:t>。</a:t>
            </a:r>
            <a:endParaRPr lang="zh-CN" altLang="en-US" sz="2800" smtClean="0">
              <a:solidFill>
                <a:srgbClr val="0000CC"/>
              </a:solidFill>
              <a:effectLst>
                <a:outerShdw blurRad="38100" dist="38100" dir="2700000" algn="tl">
                  <a:srgbClr val="C0C0C0"/>
                </a:outerShdw>
              </a:effectLst>
            </a:endParaRPr>
          </a:p>
        </p:txBody>
      </p:sp>
      <p:sp>
        <p:nvSpPr>
          <p:cNvPr id="726020" name="Rectangle 4"/>
          <p:cNvSpPr>
            <a:spLocks noGrp="1" noChangeArrowheads="1"/>
          </p:cNvSpPr>
          <p:nvPr>
            <p:ph type="body" sz="half" idx="4294967295"/>
          </p:nvPr>
        </p:nvSpPr>
        <p:spPr>
          <a:xfrm>
            <a:off x="4464050" y="2636838"/>
            <a:ext cx="4679950" cy="2447925"/>
          </a:xfrm>
        </p:spPr>
        <p:txBody>
          <a:bodyPr/>
          <a:lstStyle/>
          <a:p>
            <a:pPr eaLnBrk="1" hangingPunct="1">
              <a:buFont typeface="Wingdings" pitchFamily="2" charset="2"/>
              <a:buNone/>
              <a:defRPr/>
            </a:pPr>
            <a:r>
              <a:rPr lang="en-US" altLang="zh-CN" b="1" smtClean="0">
                <a:solidFill>
                  <a:srgbClr val="D60093"/>
                </a:solidFill>
                <a:effectLst>
                  <a:outerShdw blurRad="38100" dist="38100" dir="2700000" algn="tl">
                    <a:srgbClr val="C0C0C0"/>
                  </a:outerShdw>
                </a:effectLst>
                <a:latin typeface="黑体" pitchFamily="2" charset="-122"/>
                <a:ea typeface="黑体" pitchFamily="2" charset="-122"/>
              </a:rPr>
              <a:t>1.</a:t>
            </a:r>
            <a:r>
              <a:rPr lang="zh-CN" altLang="en-US" b="1" smtClean="0">
                <a:solidFill>
                  <a:srgbClr val="D60093"/>
                </a:solidFill>
                <a:effectLst>
                  <a:outerShdw blurRad="38100" dist="38100" dir="2700000" algn="tl">
                    <a:srgbClr val="C0C0C0"/>
                  </a:outerShdw>
                </a:effectLst>
                <a:latin typeface="黑体" pitchFamily="2" charset="-122"/>
                <a:ea typeface="黑体" pitchFamily="2" charset="-122"/>
              </a:rPr>
              <a:t>非晶体没有一定的外形；</a:t>
            </a:r>
          </a:p>
          <a:p>
            <a:pPr eaLnBrk="1" hangingPunct="1">
              <a:buFont typeface="Wingdings" pitchFamily="2" charset="2"/>
              <a:buNone/>
              <a:defRPr/>
            </a:pPr>
            <a:r>
              <a:rPr lang="en-US" altLang="zh-CN" b="1" smtClean="0">
                <a:solidFill>
                  <a:srgbClr val="D60093"/>
                </a:solidFill>
                <a:effectLst>
                  <a:outerShdw blurRad="38100" dist="38100" dir="2700000" algn="tl">
                    <a:srgbClr val="C0C0C0"/>
                  </a:outerShdw>
                </a:effectLst>
                <a:latin typeface="黑体" pitchFamily="2" charset="-122"/>
                <a:ea typeface="黑体" pitchFamily="2" charset="-122"/>
              </a:rPr>
              <a:t>2.</a:t>
            </a:r>
            <a:r>
              <a:rPr lang="zh-CN" altLang="en-US" b="1" smtClean="0">
                <a:solidFill>
                  <a:srgbClr val="D60093"/>
                </a:solidFill>
                <a:effectLst>
                  <a:outerShdw blurRad="38100" dist="38100" dir="2700000" algn="tl">
                    <a:srgbClr val="C0C0C0"/>
                  </a:outerShdw>
                </a:effectLst>
                <a:latin typeface="黑体" pitchFamily="2" charset="-122"/>
                <a:ea typeface="黑体" pitchFamily="2" charset="-122"/>
              </a:rPr>
              <a:t>非晶体没有固定熔点；</a:t>
            </a:r>
          </a:p>
          <a:p>
            <a:pPr eaLnBrk="1" hangingPunct="1">
              <a:buFont typeface="Wingdings" pitchFamily="2" charset="2"/>
              <a:buNone/>
              <a:defRPr/>
            </a:pPr>
            <a:r>
              <a:rPr lang="en-US" altLang="zh-CN" b="1" smtClean="0">
                <a:solidFill>
                  <a:srgbClr val="D60093"/>
                </a:solidFill>
                <a:effectLst>
                  <a:outerShdw blurRad="38100" dist="38100" dir="2700000" algn="tl">
                    <a:srgbClr val="C0C0C0"/>
                  </a:outerShdw>
                </a:effectLst>
                <a:latin typeface="黑体" pitchFamily="2" charset="-122"/>
                <a:ea typeface="黑体" pitchFamily="2" charset="-122"/>
              </a:rPr>
              <a:t>3.</a:t>
            </a:r>
            <a:r>
              <a:rPr lang="zh-CN" altLang="en-US" b="1" smtClean="0">
                <a:solidFill>
                  <a:srgbClr val="D60093"/>
                </a:solidFill>
                <a:effectLst>
                  <a:outerShdw blurRad="38100" dist="38100" dir="2700000" algn="tl">
                    <a:srgbClr val="C0C0C0"/>
                  </a:outerShdw>
                </a:effectLst>
                <a:latin typeface="黑体" pitchFamily="2" charset="-122"/>
                <a:ea typeface="黑体" pitchFamily="2" charset="-122"/>
              </a:rPr>
              <a:t>非晶体显各向同性。</a:t>
            </a:r>
          </a:p>
        </p:txBody>
      </p:sp>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26018"/>
                                        </p:tgtEl>
                                        <p:attrNameLst>
                                          <p:attrName>style.visibility</p:attrName>
                                        </p:attrNameLst>
                                      </p:cBhvr>
                                      <p:to>
                                        <p:strVal val="visible"/>
                                      </p:to>
                                    </p:set>
                                    <p:animEffect transition="in" filter="dissolve">
                                      <p:cBhvr>
                                        <p:cTn id="7" dur="500"/>
                                        <p:tgtEl>
                                          <p:spTgt spid="72601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26019">
                                            <p:txEl>
                                              <p:pRg st="0" end="0"/>
                                            </p:txEl>
                                          </p:spTgt>
                                        </p:tgtEl>
                                        <p:attrNameLst>
                                          <p:attrName>style.visibility</p:attrName>
                                        </p:attrNameLst>
                                      </p:cBhvr>
                                      <p:to>
                                        <p:strVal val="visible"/>
                                      </p:to>
                                    </p:set>
                                    <p:animEffect transition="in" filter="dissolve">
                                      <p:cBhvr>
                                        <p:cTn id="12" dur="500"/>
                                        <p:tgtEl>
                                          <p:spTgt spid="72601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26019">
                                            <p:txEl>
                                              <p:pRg st="1" end="1"/>
                                            </p:txEl>
                                          </p:spTgt>
                                        </p:tgtEl>
                                        <p:attrNameLst>
                                          <p:attrName>style.visibility</p:attrName>
                                        </p:attrNameLst>
                                      </p:cBhvr>
                                      <p:to>
                                        <p:strVal val="visible"/>
                                      </p:to>
                                    </p:set>
                                    <p:animEffect transition="in" filter="dissolve">
                                      <p:cBhvr>
                                        <p:cTn id="17" dur="500"/>
                                        <p:tgtEl>
                                          <p:spTgt spid="72601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26019">
                                            <p:txEl>
                                              <p:pRg st="2" end="2"/>
                                            </p:txEl>
                                          </p:spTgt>
                                        </p:tgtEl>
                                        <p:attrNameLst>
                                          <p:attrName>style.visibility</p:attrName>
                                        </p:attrNameLst>
                                      </p:cBhvr>
                                      <p:to>
                                        <p:strVal val="visible"/>
                                      </p:to>
                                    </p:set>
                                    <p:animEffect transition="in" filter="dissolve">
                                      <p:cBhvr>
                                        <p:cTn id="22" dur="500"/>
                                        <p:tgtEl>
                                          <p:spTgt spid="72601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26020">
                                            <p:txEl>
                                              <p:pRg st="0" end="0"/>
                                            </p:txEl>
                                          </p:spTgt>
                                        </p:tgtEl>
                                        <p:attrNameLst>
                                          <p:attrName>style.visibility</p:attrName>
                                        </p:attrNameLst>
                                      </p:cBhvr>
                                      <p:to>
                                        <p:strVal val="visible"/>
                                      </p:to>
                                    </p:set>
                                    <p:animEffect transition="in" filter="dissolve">
                                      <p:cBhvr>
                                        <p:cTn id="27" dur="500"/>
                                        <p:tgtEl>
                                          <p:spTgt spid="726020">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726020">
                                            <p:txEl>
                                              <p:pRg st="1" end="1"/>
                                            </p:txEl>
                                          </p:spTgt>
                                        </p:tgtEl>
                                        <p:attrNameLst>
                                          <p:attrName>style.visibility</p:attrName>
                                        </p:attrNameLst>
                                      </p:cBhvr>
                                      <p:to>
                                        <p:strVal val="visible"/>
                                      </p:to>
                                    </p:set>
                                    <p:animEffect transition="in" filter="dissolve">
                                      <p:cBhvr>
                                        <p:cTn id="32" dur="500"/>
                                        <p:tgtEl>
                                          <p:spTgt spid="726020">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726020">
                                            <p:txEl>
                                              <p:pRg st="2" end="2"/>
                                            </p:txEl>
                                          </p:spTgt>
                                        </p:tgtEl>
                                        <p:attrNameLst>
                                          <p:attrName>style.visibility</p:attrName>
                                        </p:attrNameLst>
                                      </p:cBhvr>
                                      <p:to>
                                        <p:strVal val="visible"/>
                                      </p:to>
                                    </p:set>
                                    <p:animEffect transition="in" filter="dissolve">
                                      <p:cBhvr>
                                        <p:cTn id="37" dur="500"/>
                                        <p:tgtEl>
                                          <p:spTgt spid="72602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6018" grpId="0"/>
      <p:bldP spid="726019" grpId="0" build="p"/>
      <p:bldP spid="726020" grpId="0" build="p"/>
    </p:bldLst>
  </p:timing>
</p:sld>
</file>

<file path=ppt/slides/slide1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27042" name="Picture 2" descr="7-31"/>
          <p:cNvPicPr>
            <a:picLocks noChangeAspect="1" noChangeArrowheads="1"/>
          </p:cNvPicPr>
          <p:nvPr/>
        </p:nvPicPr>
        <p:blipFill>
          <a:blip r:embed="rId3"/>
          <a:srcRect/>
          <a:stretch>
            <a:fillRect/>
          </a:stretch>
        </p:blipFill>
        <p:spPr bwMode="auto">
          <a:xfrm>
            <a:off x="611188" y="1989138"/>
            <a:ext cx="8208962" cy="4033837"/>
          </a:xfrm>
          <a:prstGeom prst="rect">
            <a:avLst/>
          </a:prstGeom>
          <a:noFill/>
          <a:ln w="9525">
            <a:noFill/>
            <a:miter lim="800000"/>
            <a:headEnd/>
            <a:tailEnd/>
          </a:ln>
        </p:spPr>
      </p:pic>
      <p:sp>
        <p:nvSpPr>
          <p:cNvPr id="727043" name="Rectangle 3"/>
          <p:cNvSpPr>
            <a:spLocks noGrp="1" noChangeArrowheads="1"/>
          </p:cNvSpPr>
          <p:nvPr>
            <p:ph type="title" idx="4294967295"/>
          </p:nvPr>
        </p:nvSpPr>
        <p:spPr/>
        <p:txBody>
          <a:bodyPr anchorCtr="1"/>
          <a:lstStyle/>
          <a:p>
            <a:pPr eaLnBrk="1" hangingPunct="1"/>
            <a:r>
              <a:rPr lang="zh-CN" altLang="en-US" sz="4000" b="1" smtClean="0">
                <a:solidFill>
                  <a:srgbClr val="0000CC"/>
                </a:solidFill>
                <a:latin typeface="黑体" pitchFamily="49" charset="-122"/>
                <a:ea typeface="黑体" pitchFamily="49" charset="-122"/>
              </a:rPr>
              <a:t>晶体与非晶体的内部结构特征</a:t>
            </a:r>
          </a:p>
        </p:txBody>
      </p:sp>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27043"/>
                                        </p:tgtEl>
                                        <p:attrNameLst>
                                          <p:attrName>style.visibility</p:attrName>
                                        </p:attrNameLst>
                                      </p:cBhvr>
                                      <p:to>
                                        <p:strVal val="visible"/>
                                      </p:to>
                                    </p:set>
                                    <p:animEffect transition="in" filter="dissolve">
                                      <p:cBhvr>
                                        <p:cTn id="7" dur="500"/>
                                        <p:tgtEl>
                                          <p:spTgt spid="72704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27042"/>
                                        </p:tgtEl>
                                        <p:attrNameLst>
                                          <p:attrName>style.visibility</p:attrName>
                                        </p:attrNameLst>
                                      </p:cBhvr>
                                      <p:to>
                                        <p:strVal val="visible"/>
                                      </p:to>
                                    </p:set>
                                    <p:anim calcmode="lin" valueType="num">
                                      <p:cBhvr additive="base">
                                        <p:cTn id="12" dur="500" fill="hold"/>
                                        <p:tgtEl>
                                          <p:spTgt spid="727042"/>
                                        </p:tgtEl>
                                        <p:attrNameLst>
                                          <p:attrName>ppt_x</p:attrName>
                                        </p:attrNameLst>
                                      </p:cBhvr>
                                      <p:tavLst>
                                        <p:tav tm="0">
                                          <p:val>
                                            <p:strVal val="0-#ppt_w/2"/>
                                          </p:val>
                                        </p:tav>
                                        <p:tav tm="100000">
                                          <p:val>
                                            <p:strVal val="#ppt_x"/>
                                          </p:val>
                                        </p:tav>
                                      </p:tavLst>
                                    </p:anim>
                                    <p:anim calcmode="lin" valueType="num">
                                      <p:cBhvr additive="base">
                                        <p:cTn id="13" dur="500" fill="hold"/>
                                        <p:tgtEl>
                                          <p:spTgt spid="727042"/>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72704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43" grpId="0"/>
    </p:bldLst>
  </p:timing>
</p:sld>
</file>

<file path=ppt/slides/slide1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9090" name="Rectangle 2"/>
          <p:cNvSpPr>
            <a:spLocks noGrp="1" noChangeArrowheads="1"/>
          </p:cNvSpPr>
          <p:nvPr>
            <p:ph type="title" idx="4294967295"/>
          </p:nvPr>
        </p:nvSpPr>
        <p:spPr>
          <a:xfrm>
            <a:off x="323850" y="1196975"/>
            <a:ext cx="6562725" cy="1139825"/>
          </a:xfrm>
        </p:spPr>
        <p:txBody>
          <a:bodyPr anchorCtr="1"/>
          <a:lstStyle/>
          <a:p>
            <a:pPr eaLnBrk="1" hangingPunct="1">
              <a:defRPr/>
            </a:pPr>
            <a:r>
              <a:rPr lang="zh-CN" altLang="en-US" b="1" smtClean="0">
                <a:solidFill>
                  <a:srgbClr val="0000CC"/>
                </a:solidFill>
                <a:effectLst>
                  <a:outerShdw blurRad="38100" dist="38100" dir="2700000" algn="tl">
                    <a:srgbClr val="C0C0C0"/>
                  </a:outerShdw>
                </a:effectLst>
                <a:latin typeface="黑体" pitchFamily="2" charset="-122"/>
                <a:ea typeface="黑体" pitchFamily="2" charset="-122"/>
              </a:rPr>
              <a:t>按热力学观点看</a:t>
            </a:r>
          </a:p>
        </p:txBody>
      </p:sp>
      <p:sp>
        <p:nvSpPr>
          <p:cNvPr id="729091" name="Rectangle 3"/>
          <p:cNvSpPr>
            <a:spLocks noGrp="1" noChangeArrowheads="1"/>
          </p:cNvSpPr>
          <p:nvPr>
            <p:ph type="body" sz="half" idx="4294967295"/>
          </p:nvPr>
        </p:nvSpPr>
        <p:spPr>
          <a:xfrm>
            <a:off x="468313" y="3249613"/>
            <a:ext cx="8424862" cy="661987"/>
          </a:xfrm>
        </p:spPr>
        <p:txBody>
          <a:bodyPr/>
          <a:lstStyle/>
          <a:p>
            <a:pPr eaLnBrk="1" hangingPunct="1">
              <a:buFont typeface="Wingdings" pitchFamily="2" charset="2"/>
              <a:buNone/>
            </a:pPr>
            <a:r>
              <a:rPr lang="zh-CN" altLang="en-US" b="1" smtClean="0">
                <a:solidFill>
                  <a:srgbClr val="3333CC"/>
                </a:solidFill>
                <a:latin typeface="黑体" pitchFamily="49" charset="-122"/>
                <a:ea typeface="黑体" pitchFamily="49" charset="-122"/>
              </a:rPr>
              <a:t>晶体一般都具有最低能量，因而较为稳定。</a:t>
            </a:r>
          </a:p>
        </p:txBody>
      </p:sp>
      <p:sp>
        <p:nvSpPr>
          <p:cNvPr id="729092" name="Rectangle 4"/>
          <p:cNvSpPr>
            <a:spLocks noGrp="1" noChangeArrowheads="1"/>
          </p:cNvSpPr>
          <p:nvPr>
            <p:ph type="body" sz="half" idx="4294967295"/>
          </p:nvPr>
        </p:nvSpPr>
        <p:spPr>
          <a:xfrm>
            <a:off x="395288" y="4149725"/>
            <a:ext cx="8064500" cy="865188"/>
          </a:xfrm>
        </p:spPr>
        <p:txBody>
          <a:bodyPr/>
          <a:lstStyle/>
          <a:p>
            <a:pPr eaLnBrk="1" hangingPunct="1">
              <a:buFont typeface="Wingdings" pitchFamily="2" charset="2"/>
              <a:buNone/>
              <a:defRPr/>
            </a:pPr>
            <a:r>
              <a:rPr lang="zh-CN" altLang="en-US" b="1" smtClean="0">
                <a:solidFill>
                  <a:srgbClr val="3333CC"/>
                </a:solidFill>
                <a:effectLst>
                  <a:outerShdw blurRad="38100" dist="38100" dir="2700000" algn="tl">
                    <a:srgbClr val="C0C0C0"/>
                  </a:outerShdw>
                </a:effectLst>
                <a:latin typeface="黑体" pitchFamily="2" charset="-122"/>
                <a:ea typeface="黑体" pitchFamily="2" charset="-122"/>
              </a:rPr>
              <a:t>非晶体一般能量较高都处于介稳或亚稳态。</a:t>
            </a:r>
          </a:p>
        </p:txBody>
      </p:sp>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29090"/>
                                        </p:tgtEl>
                                        <p:attrNameLst>
                                          <p:attrName>style.visibility</p:attrName>
                                        </p:attrNameLst>
                                      </p:cBhvr>
                                      <p:to>
                                        <p:strVal val="visible"/>
                                      </p:to>
                                    </p:set>
                                    <p:animEffect transition="in" filter="dissolve">
                                      <p:cBhvr>
                                        <p:cTn id="7" dur="500"/>
                                        <p:tgtEl>
                                          <p:spTgt spid="72909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29091">
                                            <p:txEl>
                                              <p:pRg st="0" end="0"/>
                                            </p:txEl>
                                          </p:spTgt>
                                        </p:tgtEl>
                                        <p:attrNameLst>
                                          <p:attrName>style.visibility</p:attrName>
                                        </p:attrNameLst>
                                      </p:cBhvr>
                                      <p:to>
                                        <p:strVal val="visible"/>
                                      </p:to>
                                    </p:set>
                                    <p:animEffect transition="in" filter="dissolve">
                                      <p:cBhvr>
                                        <p:cTn id="12" dur="500"/>
                                        <p:tgtEl>
                                          <p:spTgt spid="72909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29092">
                                            <p:txEl>
                                              <p:pRg st="0" end="0"/>
                                            </p:txEl>
                                          </p:spTgt>
                                        </p:tgtEl>
                                        <p:attrNameLst>
                                          <p:attrName>style.visibility</p:attrName>
                                        </p:attrNameLst>
                                      </p:cBhvr>
                                      <p:to>
                                        <p:strVal val="visible"/>
                                      </p:to>
                                    </p:set>
                                    <p:animEffect transition="in" filter="dissolve">
                                      <p:cBhvr>
                                        <p:cTn id="17" dur="500"/>
                                        <p:tgtEl>
                                          <p:spTgt spid="72909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9090" grpId="0"/>
      <p:bldP spid="729091" grpId="0" build="p"/>
      <p:bldP spid="729092" grpId="0" build="p"/>
    </p:bldLst>
  </p:timing>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0114" name="Rectangle 2"/>
          <p:cNvSpPr>
            <a:spLocks noGrp="1" noChangeArrowheads="1"/>
          </p:cNvSpPr>
          <p:nvPr>
            <p:ph type="body" sz="half" idx="4294967295"/>
          </p:nvPr>
        </p:nvSpPr>
        <p:spPr>
          <a:xfrm>
            <a:off x="250825" y="620713"/>
            <a:ext cx="8424863" cy="1368425"/>
          </a:xfrm>
          <a:solidFill>
            <a:schemeClr val="bg1"/>
          </a:solidFill>
        </p:spPr>
        <p:txBody>
          <a:bodyPr/>
          <a:lstStyle/>
          <a:p>
            <a:pPr eaLnBrk="1" hangingPunct="1">
              <a:buFont typeface="Wingdings" pitchFamily="2" charset="2"/>
              <a:buNone/>
              <a:defRPr/>
            </a:pPr>
            <a:r>
              <a:rPr lang="en-US" altLang="zh-CN" sz="3600" b="1" smtClean="0">
                <a:solidFill>
                  <a:srgbClr val="3333CC"/>
                </a:solidFill>
                <a:effectLst>
                  <a:outerShdw blurRad="38100" dist="38100" dir="2700000" algn="tl">
                    <a:srgbClr val="C0C0C0"/>
                  </a:outerShdw>
                </a:effectLst>
                <a:latin typeface="仿宋_GB2312" pitchFamily="49" charset="-122"/>
                <a:ea typeface="仿宋_GB2312" pitchFamily="49" charset="-122"/>
              </a:rPr>
              <a:t>  </a:t>
            </a:r>
            <a:r>
              <a:rPr lang="zh-CN" altLang="en-US" b="1" smtClean="0">
                <a:solidFill>
                  <a:srgbClr val="3333CC"/>
                </a:solidFill>
                <a:latin typeface="黑体" pitchFamily="2" charset="-122"/>
                <a:ea typeface="黑体" pitchFamily="2" charset="-122"/>
              </a:rPr>
              <a:t>晶体和非晶体之间无绝对界线。同一物质在</a:t>
            </a:r>
          </a:p>
          <a:p>
            <a:pPr eaLnBrk="1" hangingPunct="1">
              <a:buFont typeface="Wingdings" pitchFamily="2" charset="2"/>
              <a:buNone/>
              <a:defRPr/>
            </a:pPr>
            <a:r>
              <a:rPr lang="zh-CN" altLang="en-US" b="1" smtClean="0">
                <a:solidFill>
                  <a:srgbClr val="3333CC"/>
                </a:solidFill>
                <a:latin typeface="黑体" pitchFamily="2" charset="-122"/>
                <a:ea typeface="黑体" pitchFamily="2" charset="-122"/>
              </a:rPr>
              <a:t>不同条件下既可形成晶体，又可形成非晶体。</a:t>
            </a:r>
          </a:p>
        </p:txBody>
      </p:sp>
      <p:pic>
        <p:nvPicPr>
          <p:cNvPr id="730115" name="Picture 3" descr="oturquo001p4"/>
          <p:cNvPicPr>
            <a:picLocks noGrp="1" noChangeAspect="1" noChangeArrowheads="1"/>
          </p:cNvPicPr>
          <p:nvPr>
            <p:ph type="clipArt" sz="half" idx="4294967295"/>
          </p:nvPr>
        </p:nvPicPr>
        <p:blipFill>
          <a:blip r:embed="rId2"/>
          <a:srcRect/>
          <a:stretch>
            <a:fillRect/>
          </a:stretch>
        </p:blipFill>
        <p:spPr>
          <a:xfrm>
            <a:off x="0" y="3644900"/>
            <a:ext cx="4464050" cy="2670175"/>
          </a:xfrm>
        </p:spPr>
      </p:pic>
      <p:pic>
        <p:nvPicPr>
          <p:cNvPr id="730116" name="Picture 4" descr="jinshuboli"/>
          <p:cNvPicPr>
            <a:picLocks noChangeAspect="1" noChangeArrowheads="1"/>
          </p:cNvPicPr>
          <p:nvPr/>
        </p:nvPicPr>
        <p:blipFill>
          <a:blip r:embed="rId3"/>
          <a:srcRect/>
          <a:stretch>
            <a:fillRect/>
          </a:stretch>
        </p:blipFill>
        <p:spPr bwMode="auto">
          <a:xfrm>
            <a:off x="4572000" y="2060575"/>
            <a:ext cx="4572000" cy="2825750"/>
          </a:xfrm>
          <a:prstGeom prst="rect">
            <a:avLst/>
          </a:prstGeom>
          <a:noFill/>
          <a:ln w="9525">
            <a:noFill/>
            <a:miter lim="800000"/>
            <a:headEnd/>
            <a:tailEnd/>
          </a:ln>
        </p:spPr>
      </p:pic>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30114">
                                            <p:txEl>
                                              <p:pRg st="0" end="0"/>
                                            </p:txEl>
                                          </p:spTgt>
                                        </p:tgtEl>
                                        <p:attrNameLst>
                                          <p:attrName>style.visibility</p:attrName>
                                        </p:attrNameLst>
                                      </p:cBhvr>
                                      <p:to>
                                        <p:strVal val="visible"/>
                                      </p:to>
                                    </p:set>
                                    <p:animEffect transition="in" filter="dissolve">
                                      <p:cBhvr>
                                        <p:cTn id="7" dur="500"/>
                                        <p:tgtEl>
                                          <p:spTgt spid="7301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30114">
                                            <p:txEl>
                                              <p:pRg st="1" end="1"/>
                                            </p:txEl>
                                          </p:spTgt>
                                        </p:tgtEl>
                                        <p:attrNameLst>
                                          <p:attrName>style.visibility</p:attrName>
                                        </p:attrNameLst>
                                      </p:cBhvr>
                                      <p:to>
                                        <p:strVal val="visible"/>
                                      </p:to>
                                    </p:set>
                                    <p:animEffect transition="in" filter="dissolve">
                                      <p:cBhvr>
                                        <p:cTn id="12" dur="500"/>
                                        <p:tgtEl>
                                          <p:spTgt spid="7301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30115"/>
                                        </p:tgtEl>
                                        <p:attrNameLst>
                                          <p:attrName>style.visibility</p:attrName>
                                        </p:attrNameLst>
                                      </p:cBhvr>
                                      <p:to>
                                        <p:strVal val="visible"/>
                                      </p:to>
                                    </p:set>
                                    <p:animEffect transition="in" filter="dissolve">
                                      <p:cBhvr>
                                        <p:cTn id="17" dur="500"/>
                                        <p:tgtEl>
                                          <p:spTgt spid="7301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30116"/>
                                        </p:tgtEl>
                                        <p:attrNameLst>
                                          <p:attrName>style.visibility</p:attrName>
                                        </p:attrNameLst>
                                      </p:cBhvr>
                                      <p:to>
                                        <p:strVal val="visible"/>
                                      </p:to>
                                    </p:set>
                                    <p:animEffect transition="in" filter="blinds(horizontal)">
                                      <p:cBhvr>
                                        <p:cTn id="22" dur="500"/>
                                        <p:tgtEl>
                                          <p:spTgt spid="730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0114" grpId="0" build="p"/>
    </p:bldLst>
  </p:timing>
</p:sld>
</file>

<file path=ppt/slides/slide1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1138" name="Rectangle 2"/>
          <p:cNvSpPr>
            <a:spLocks noGrp="1" noChangeArrowheads="1"/>
          </p:cNvSpPr>
          <p:nvPr>
            <p:ph type="title" idx="4294967295"/>
          </p:nvPr>
        </p:nvSpPr>
        <p:spPr>
          <a:xfrm>
            <a:off x="395288" y="765175"/>
            <a:ext cx="6562725" cy="1139825"/>
          </a:xfrm>
        </p:spPr>
        <p:txBody>
          <a:bodyPr anchorCtr="1"/>
          <a:lstStyle/>
          <a:p>
            <a:pPr algn="just" eaLnBrk="1" hangingPunct="1"/>
            <a:r>
              <a:rPr lang="en-US" altLang="zh-CN" sz="4800" b="1" smtClean="0">
                <a:solidFill>
                  <a:srgbClr val="3333CC"/>
                </a:solidFill>
                <a:latin typeface="黑体" pitchFamily="49" charset="-122"/>
                <a:ea typeface="黑体" pitchFamily="49" charset="-122"/>
              </a:rPr>
              <a:t>2 </a:t>
            </a:r>
            <a:r>
              <a:rPr lang="zh-CN" altLang="en-US" sz="4800" b="1" smtClean="0">
                <a:solidFill>
                  <a:srgbClr val="3333CC"/>
                </a:solidFill>
                <a:latin typeface="黑体" pitchFamily="49" charset="-122"/>
                <a:ea typeface="黑体" pitchFamily="49" charset="-122"/>
              </a:rPr>
              <a:t>晶体的内部结构</a:t>
            </a:r>
          </a:p>
        </p:txBody>
      </p:sp>
      <p:sp>
        <p:nvSpPr>
          <p:cNvPr id="731139" name="Rectangle 3"/>
          <p:cNvSpPr>
            <a:spLocks noGrp="1" noChangeArrowheads="1"/>
          </p:cNvSpPr>
          <p:nvPr>
            <p:ph type="body" idx="4294967295"/>
          </p:nvPr>
        </p:nvSpPr>
        <p:spPr>
          <a:xfrm>
            <a:off x="1187450" y="2492375"/>
            <a:ext cx="6562725" cy="2803525"/>
          </a:xfrm>
        </p:spPr>
        <p:txBody>
          <a:bodyPr/>
          <a:lstStyle/>
          <a:p>
            <a:pPr algn="just" eaLnBrk="1" hangingPunct="1">
              <a:buFont typeface="Wingdings" pitchFamily="2" charset="2"/>
              <a:buNone/>
            </a:pPr>
            <a:r>
              <a:rPr lang="en-US" altLang="zh-CN" sz="4000" smtClean="0">
                <a:solidFill>
                  <a:srgbClr val="3333CC"/>
                </a:solidFill>
                <a:latin typeface="黑体" pitchFamily="49" charset="-122"/>
                <a:ea typeface="黑体" pitchFamily="49" charset="-122"/>
              </a:rPr>
              <a:t>1)</a:t>
            </a:r>
            <a:r>
              <a:rPr lang="zh-CN" altLang="en-US" sz="4000" smtClean="0">
                <a:solidFill>
                  <a:srgbClr val="3333CC"/>
                </a:solidFill>
                <a:latin typeface="黑体" pitchFamily="49" charset="-122"/>
                <a:ea typeface="黑体" pitchFamily="49" charset="-122"/>
              </a:rPr>
              <a:t>．点阵（晶格）结构</a:t>
            </a:r>
          </a:p>
          <a:p>
            <a:pPr algn="just" eaLnBrk="1" hangingPunct="1">
              <a:buFont typeface="Wingdings" pitchFamily="2" charset="2"/>
              <a:buNone/>
            </a:pPr>
            <a:r>
              <a:rPr lang="en-US" altLang="zh-CN" sz="4000" smtClean="0">
                <a:solidFill>
                  <a:srgbClr val="3333CC"/>
                </a:solidFill>
                <a:latin typeface="黑体" pitchFamily="49" charset="-122"/>
                <a:ea typeface="黑体" pitchFamily="49" charset="-122"/>
              </a:rPr>
              <a:t>2)</a:t>
            </a:r>
            <a:r>
              <a:rPr lang="zh-CN" altLang="en-US" sz="4000" smtClean="0">
                <a:solidFill>
                  <a:srgbClr val="3333CC"/>
                </a:solidFill>
                <a:latin typeface="黑体" pitchFamily="49" charset="-122"/>
                <a:ea typeface="黑体" pitchFamily="49" charset="-122"/>
              </a:rPr>
              <a:t>．晶胞</a:t>
            </a:r>
          </a:p>
          <a:p>
            <a:pPr algn="just" eaLnBrk="1" hangingPunct="1">
              <a:buFont typeface="Wingdings" pitchFamily="2" charset="2"/>
              <a:buNone/>
            </a:pPr>
            <a:r>
              <a:rPr lang="en-US" altLang="zh-CN" sz="4000" smtClean="0">
                <a:solidFill>
                  <a:srgbClr val="3333CC"/>
                </a:solidFill>
                <a:latin typeface="黑体" pitchFamily="49" charset="-122"/>
                <a:ea typeface="黑体" pitchFamily="49" charset="-122"/>
              </a:rPr>
              <a:t>3)</a:t>
            </a:r>
            <a:r>
              <a:rPr lang="zh-CN" altLang="en-US" sz="4000" smtClean="0">
                <a:solidFill>
                  <a:srgbClr val="3333CC"/>
                </a:solidFill>
                <a:latin typeface="黑体" pitchFamily="49" charset="-122"/>
                <a:ea typeface="黑体" pitchFamily="49" charset="-122"/>
              </a:rPr>
              <a:t>．晶系</a:t>
            </a:r>
          </a:p>
          <a:p>
            <a:pPr algn="just" eaLnBrk="1" hangingPunct="1">
              <a:buFont typeface="Wingdings" pitchFamily="2" charset="2"/>
              <a:buNone/>
            </a:pPr>
            <a:r>
              <a:rPr lang="en-US" altLang="zh-CN" sz="4000" smtClean="0">
                <a:solidFill>
                  <a:srgbClr val="3333CC"/>
                </a:solidFill>
                <a:latin typeface="黑体" pitchFamily="49" charset="-122"/>
                <a:ea typeface="黑体" pitchFamily="49" charset="-122"/>
              </a:rPr>
              <a:t>4)</a:t>
            </a:r>
            <a:r>
              <a:rPr lang="zh-CN" altLang="en-US" sz="4000" smtClean="0">
                <a:solidFill>
                  <a:srgbClr val="3333CC"/>
                </a:solidFill>
                <a:latin typeface="黑体" pitchFamily="49" charset="-122"/>
                <a:ea typeface="黑体" pitchFamily="49" charset="-122"/>
              </a:rPr>
              <a:t>．晶体结构的测定</a:t>
            </a:r>
            <a:endParaRPr lang="zh-CN" altLang="en-US" sz="4000" smtClean="0">
              <a:solidFill>
                <a:srgbClr val="3333CC"/>
              </a:solidFill>
              <a:latin typeface="黑体" pitchFamily="49" charset="-122"/>
              <a:ea typeface="黑体" pitchFamily="49" charset="-122"/>
              <a:hlinkClick r:id="rId2" action="ppaction://hlinksldjump"/>
            </a:endParaRPr>
          </a:p>
        </p:txBody>
      </p:sp>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31138"/>
                                        </p:tgtEl>
                                        <p:attrNameLst>
                                          <p:attrName>style.visibility</p:attrName>
                                        </p:attrNameLst>
                                      </p:cBhvr>
                                      <p:to>
                                        <p:strVal val="visible"/>
                                      </p:to>
                                    </p:set>
                                    <p:animEffect transition="in" filter="dissolve">
                                      <p:cBhvr>
                                        <p:cTn id="7" dur="500"/>
                                        <p:tgtEl>
                                          <p:spTgt spid="73113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31139">
                                            <p:txEl>
                                              <p:pRg st="0" end="0"/>
                                            </p:txEl>
                                          </p:spTgt>
                                        </p:tgtEl>
                                        <p:attrNameLst>
                                          <p:attrName>style.visibility</p:attrName>
                                        </p:attrNameLst>
                                      </p:cBhvr>
                                      <p:to>
                                        <p:strVal val="visible"/>
                                      </p:to>
                                    </p:set>
                                    <p:animEffect transition="in" filter="dissolve">
                                      <p:cBhvr>
                                        <p:cTn id="12" dur="500"/>
                                        <p:tgtEl>
                                          <p:spTgt spid="73113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31139">
                                            <p:txEl>
                                              <p:pRg st="1" end="1"/>
                                            </p:txEl>
                                          </p:spTgt>
                                        </p:tgtEl>
                                        <p:attrNameLst>
                                          <p:attrName>style.visibility</p:attrName>
                                        </p:attrNameLst>
                                      </p:cBhvr>
                                      <p:to>
                                        <p:strVal val="visible"/>
                                      </p:to>
                                    </p:set>
                                    <p:animEffect transition="in" filter="dissolve">
                                      <p:cBhvr>
                                        <p:cTn id="17" dur="500"/>
                                        <p:tgtEl>
                                          <p:spTgt spid="73113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31139">
                                            <p:txEl>
                                              <p:pRg st="2" end="2"/>
                                            </p:txEl>
                                          </p:spTgt>
                                        </p:tgtEl>
                                        <p:attrNameLst>
                                          <p:attrName>style.visibility</p:attrName>
                                        </p:attrNameLst>
                                      </p:cBhvr>
                                      <p:to>
                                        <p:strVal val="visible"/>
                                      </p:to>
                                    </p:set>
                                    <p:animEffect transition="in" filter="dissolve">
                                      <p:cBhvr>
                                        <p:cTn id="22" dur="500"/>
                                        <p:tgtEl>
                                          <p:spTgt spid="73113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31139">
                                            <p:txEl>
                                              <p:pRg st="3" end="3"/>
                                            </p:txEl>
                                          </p:spTgt>
                                        </p:tgtEl>
                                        <p:attrNameLst>
                                          <p:attrName>style.visibility</p:attrName>
                                        </p:attrNameLst>
                                      </p:cBhvr>
                                      <p:to>
                                        <p:strVal val="visible"/>
                                      </p:to>
                                    </p:set>
                                    <p:animEffect transition="in" filter="dissolve">
                                      <p:cBhvr>
                                        <p:cTn id="27" dur="500"/>
                                        <p:tgtEl>
                                          <p:spTgt spid="7311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1138" grpId="0"/>
      <p:bldP spid="731139" grpId="0" build="p"/>
    </p:bldLst>
  </p:timing>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2162" name="Rectangle 2"/>
          <p:cNvSpPr>
            <a:spLocks noGrp="1" noChangeArrowheads="1"/>
          </p:cNvSpPr>
          <p:nvPr>
            <p:ph type="title" idx="4294967295"/>
          </p:nvPr>
        </p:nvSpPr>
        <p:spPr>
          <a:xfrm>
            <a:off x="395288" y="333375"/>
            <a:ext cx="7283450" cy="1100138"/>
          </a:xfrm>
        </p:spPr>
        <p:txBody>
          <a:bodyPr anchorCtr="1"/>
          <a:lstStyle/>
          <a:p>
            <a:pPr algn="just" eaLnBrk="1" hangingPunct="1"/>
            <a:r>
              <a:rPr lang="en-US" altLang="zh-CN" sz="4000" b="1" smtClean="0">
                <a:solidFill>
                  <a:srgbClr val="3333CC"/>
                </a:solidFill>
                <a:latin typeface="黑体" pitchFamily="49" charset="-122"/>
                <a:ea typeface="黑体" pitchFamily="49" charset="-122"/>
              </a:rPr>
              <a:t>1</a:t>
            </a:r>
            <a:r>
              <a:rPr lang="zh-CN" altLang="en-US" sz="4000" b="1" smtClean="0">
                <a:solidFill>
                  <a:srgbClr val="3333CC"/>
                </a:solidFill>
                <a:latin typeface="黑体" pitchFamily="49" charset="-122"/>
                <a:ea typeface="黑体" pitchFamily="49" charset="-122"/>
              </a:rPr>
              <a:t>）．点阵（晶格）结构</a:t>
            </a:r>
          </a:p>
        </p:txBody>
      </p:sp>
      <p:sp>
        <p:nvSpPr>
          <p:cNvPr id="732163" name="Rectangle 3"/>
          <p:cNvSpPr>
            <a:spLocks noGrp="1" noChangeArrowheads="1"/>
          </p:cNvSpPr>
          <p:nvPr>
            <p:ph type="body" sz="half" idx="4294967295"/>
          </p:nvPr>
        </p:nvSpPr>
        <p:spPr>
          <a:xfrm>
            <a:off x="0" y="1773238"/>
            <a:ext cx="4140200" cy="4114800"/>
          </a:xfrm>
        </p:spPr>
        <p:txBody>
          <a:bodyPr/>
          <a:lstStyle/>
          <a:p>
            <a:pPr algn="just" eaLnBrk="1" hangingPunct="1">
              <a:buFont typeface="Wingdings" pitchFamily="2" charset="2"/>
              <a:buNone/>
              <a:defRPr/>
            </a:pPr>
            <a:r>
              <a:rPr lang="en-US" altLang="zh-CN" sz="2800" b="1" smtClean="0">
                <a:effectLst>
                  <a:outerShdw blurRad="38100" dist="38100" dir="2700000" algn="tl">
                    <a:srgbClr val="C0C0C0"/>
                  </a:outerShdw>
                </a:effectLst>
                <a:latin typeface="仿宋_GB2312" pitchFamily="49" charset="-122"/>
                <a:ea typeface="仿宋_GB2312" pitchFamily="49" charset="-122"/>
              </a:rPr>
              <a:t>   </a:t>
            </a:r>
            <a:r>
              <a:rPr lang="zh-CN" altLang="en-US" sz="2800" b="1" smtClean="0">
                <a:solidFill>
                  <a:srgbClr val="0000CC"/>
                </a:solidFill>
                <a:latin typeface="黑体" pitchFamily="2" charset="-122"/>
                <a:ea typeface="黑体" pitchFamily="2" charset="-122"/>
              </a:rPr>
              <a:t>晶体中的每个结构单</a:t>
            </a:r>
          </a:p>
          <a:p>
            <a:pPr algn="just" eaLnBrk="1" hangingPunct="1">
              <a:buFont typeface="Wingdings" pitchFamily="2" charset="2"/>
              <a:buNone/>
              <a:defRPr/>
            </a:pPr>
            <a:r>
              <a:rPr lang="zh-CN" altLang="en-US" sz="2800" b="1" smtClean="0">
                <a:solidFill>
                  <a:srgbClr val="0000CC"/>
                </a:solidFill>
                <a:latin typeface="黑体" pitchFamily="2" charset="-122"/>
                <a:ea typeface="黑体" pitchFamily="2" charset="-122"/>
              </a:rPr>
              <a:t>元抽象为一个</a:t>
            </a:r>
            <a:r>
              <a:rPr lang="zh-CN" altLang="en-US" sz="2800" b="1" smtClean="0">
                <a:solidFill>
                  <a:srgbClr val="00FF99"/>
                </a:solidFill>
                <a:latin typeface="黑体" pitchFamily="2" charset="-122"/>
                <a:ea typeface="黑体" pitchFamily="2" charset="-122"/>
              </a:rPr>
              <a:t>几何点</a:t>
            </a:r>
            <a:r>
              <a:rPr lang="zh-CN" altLang="en-US" sz="2800" b="1" smtClean="0">
                <a:latin typeface="黑体" pitchFamily="2" charset="-122"/>
                <a:ea typeface="黑体" pitchFamily="2" charset="-122"/>
              </a:rPr>
              <a:t>，</a:t>
            </a:r>
          </a:p>
          <a:p>
            <a:pPr algn="just" eaLnBrk="1" hangingPunct="1">
              <a:buFont typeface="Wingdings" pitchFamily="2" charset="2"/>
              <a:buNone/>
              <a:defRPr/>
            </a:pPr>
            <a:r>
              <a:rPr lang="zh-CN" altLang="en-US" sz="2800" b="1" smtClean="0">
                <a:latin typeface="黑体" pitchFamily="2" charset="-122"/>
                <a:ea typeface="黑体" pitchFamily="2" charset="-122"/>
              </a:rPr>
              <a:t>   </a:t>
            </a:r>
            <a:r>
              <a:rPr lang="zh-CN" altLang="en-US" sz="2800" b="1" smtClean="0">
                <a:solidFill>
                  <a:srgbClr val="0000CC"/>
                </a:solidFill>
                <a:latin typeface="黑体" pitchFamily="2" charset="-122"/>
                <a:ea typeface="黑体" pitchFamily="2" charset="-122"/>
              </a:rPr>
              <a:t>许多点排成一行称</a:t>
            </a:r>
            <a:r>
              <a:rPr lang="zh-CN" altLang="en-US" sz="2800" b="1" smtClean="0">
                <a:solidFill>
                  <a:srgbClr val="00FF99"/>
                </a:solidFill>
                <a:latin typeface="黑体" pitchFamily="2" charset="-122"/>
                <a:ea typeface="黑体" pitchFamily="2" charset="-122"/>
              </a:rPr>
              <a:t>直</a:t>
            </a:r>
          </a:p>
          <a:p>
            <a:pPr algn="just" eaLnBrk="1" hangingPunct="1">
              <a:buFont typeface="Wingdings" pitchFamily="2" charset="2"/>
              <a:buNone/>
              <a:defRPr/>
            </a:pPr>
            <a:r>
              <a:rPr lang="zh-CN" altLang="en-US" sz="2800" b="1" smtClean="0">
                <a:solidFill>
                  <a:srgbClr val="00FF99"/>
                </a:solidFill>
                <a:latin typeface="黑体" pitchFamily="2" charset="-122"/>
                <a:ea typeface="黑体" pitchFamily="2" charset="-122"/>
              </a:rPr>
              <a:t>线点阵</a:t>
            </a:r>
            <a:r>
              <a:rPr lang="zh-CN" altLang="en-US" sz="2800" b="1" smtClean="0">
                <a:latin typeface="黑体" pitchFamily="2" charset="-122"/>
                <a:ea typeface="黑体" pitchFamily="2" charset="-122"/>
              </a:rPr>
              <a:t>；</a:t>
            </a:r>
          </a:p>
          <a:p>
            <a:pPr algn="just" eaLnBrk="1" hangingPunct="1">
              <a:buFont typeface="Wingdings" pitchFamily="2" charset="2"/>
              <a:buNone/>
              <a:defRPr/>
            </a:pPr>
            <a:r>
              <a:rPr lang="zh-CN" altLang="en-US" sz="2800" b="1" smtClean="0">
                <a:latin typeface="黑体" pitchFamily="2" charset="-122"/>
                <a:ea typeface="黑体" pitchFamily="2" charset="-122"/>
              </a:rPr>
              <a:t>   </a:t>
            </a:r>
            <a:r>
              <a:rPr lang="zh-CN" altLang="en-US" sz="2800" b="1" smtClean="0">
                <a:solidFill>
                  <a:srgbClr val="0000CC"/>
                </a:solidFill>
                <a:latin typeface="黑体" pitchFamily="2" charset="-122"/>
                <a:ea typeface="黑体" pitchFamily="2" charset="-122"/>
              </a:rPr>
              <a:t>许多行的直线点阵平</a:t>
            </a:r>
          </a:p>
          <a:p>
            <a:pPr algn="just" eaLnBrk="1" hangingPunct="1">
              <a:buFont typeface="Wingdings" pitchFamily="2" charset="2"/>
              <a:buNone/>
              <a:defRPr/>
            </a:pPr>
            <a:r>
              <a:rPr lang="zh-CN" altLang="en-US" sz="2800" b="1" smtClean="0">
                <a:solidFill>
                  <a:srgbClr val="0000CC"/>
                </a:solidFill>
                <a:latin typeface="黑体" pitchFamily="2" charset="-122"/>
                <a:ea typeface="黑体" pitchFamily="2" charset="-122"/>
              </a:rPr>
              <a:t>行排行称</a:t>
            </a:r>
            <a:r>
              <a:rPr lang="zh-CN" altLang="en-US" sz="2800" b="1" smtClean="0">
                <a:solidFill>
                  <a:srgbClr val="00FF99"/>
                </a:solidFill>
                <a:latin typeface="黑体" pitchFamily="2" charset="-122"/>
                <a:ea typeface="黑体" pitchFamily="2" charset="-122"/>
              </a:rPr>
              <a:t>平面点阵</a:t>
            </a:r>
            <a:r>
              <a:rPr lang="zh-CN" altLang="en-US" sz="2800" b="1" smtClean="0">
                <a:latin typeface="黑体" pitchFamily="2" charset="-122"/>
                <a:ea typeface="黑体" pitchFamily="2" charset="-122"/>
              </a:rPr>
              <a:t>；</a:t>
            </a:r>
          </a:p>
          <a:p>
            <a:pPr algn="just" eaLnBrk="1" hangingPunct="1">
              <a:buFont typeface="Wingdings" pitchFamily="2" charset="2"/>
              <a:buNone/>
              <a:defRPr/>
            </a:pPr>
            <a:r>
              <a:rPr lang="zh-CN" altLang="en-US" sz="2800" b="1" smtClean="0">
                <a:latin typeface="黑体" pitchFamily="2" charset="-122"/>
                <a:ea typeface="黑体" pitchFamily="2" charset="-122"/>
              </a:rPr>
              <a:t>  </a:t>
            </a:r>
            <a:r>
              <a:rPr lang="zh-CN" altLang="en-US" sz="2800" b="1" smtClean="0">
                <a:solidFill>
                  <a:srgbClr val="0000CC"/>
                </a:solidFill>
                <a:latin typeface="黑体" pitchFamily="2" charset="-122"/>
                <a:ea typeface="黑体" pitchFamily="2" charset="-122"/>
              </a:rPr>
              <a:t>许多平面点阵平行排列</a:t>
            </a:r>
          </a:p>
          <a:p>
            <a:pPr algn="just" eaLnBrk="1" hangingPunct="1">
              <a:buFont typeface="Wingdings" pitchFamily="2" charset="2"/>
              <a:buNone/>
              <a:defRPr/>
            </a:pPr>
            <a:r>
              <a:rPr lang="zh-CN" altLang="en-US" sz="2800" b="1" smtClean="0">
                <a:solidFill>
                  <a:srgbClr val="0000CC"/>
                </a:solidFill>
                <a:latin typeface="黑体" pitchFamily="2" charset="-122"/>
                <a:ea typeface="黑体" pitchFamily="2" charset="-122"/>
              </a:rPr>
              <a:t>称</a:t>
            </a:r>
            <a:r>
              <a:rPr lang="zh-CN" altLang="en-US" sz="2800" b="1" smtClean="0">
                <a:solidFill>
                  <a:srgbClr val="00FF99"/>
                </a:solidFill>
                <a:latin typeface="黑体" pitchFamily="2" charset="-122"/>
                <a:ea typeface="黑体" pitchFamily="2" charset="-122"/>
              </a:rPr>
              <a:t>三维空间点阵。</a:t>
            </a:r>
          </a:p>
        </p:txBody>
      </p:sp>
      <p:pic>
        <p:nvPicPr>
          <p:cNvPr id="732164" name="Picture 4" descr="点阵"/>
          <p:cNvPicPr>
            <a:picLocks noGrp="1" noChangeAspect="1" noChangeArrowheads="1"/>
          </p:cNvPicPr>
          <p:nvPr>
            <p:ph type="clipArt" sz="half" idx="4294967295"/>
          </p:nvPr>
        </p:nvPicPr>
        <p:blipFill>
          <a:blip r:embed="rId2"/>
          <a:srcRect/>
          <a:stretch>
            <a:fillRect/>
          </a:stretch>
        </p:blipFill>
        <p:spPr>
          <a:xfrm>
            <a:off x="4246563" y="1700213"/>
            <a:ext cx="4897437" cy="4176712"/>
          </a:xfrm>
        </p:spPr>
      </p:pic>
      <p:sp>
        <p:nvSpPr>
          <p:cNvPr id="732166" name="Text Box 6"/>
          <p:cNvSpPr txBox="1">
            <a:spLocks noChangeArrowheads="1"/>
          </p:cNvSpPr>
          <p:nvPr/>
        </p:nvSpPr>
        <p:spPr bwMode="auto">
          <a:xfrm>
            <a:off x="395288" y="6021388"/>
            <a:ext cx="5327650" cy="579437"/>
          </a:xfrm>
          <a:prstGeom prst="rect">
            <a:avLst/>
          </a:prstGeom>
          <a:noFill/>
          <a:ln w="9525">
            <a:noFill/>
            <a:miter lim="800000"/>
            <a:headEnd/>
            <a:tailEnd/>
          </a:ln>
        </p:spPr>
        <p:txBody>
          <a:bodyPr>
            <a:spAutoFit/>
          </a:bodyPr>
          <a:lstStyle/>
          <a:p>
            <a:pPr>
              <a:spcBef>
                <a:spcPct val="50000"/>
              </a:spcBef>
            </a:pPr>
            <a:r>
              <a:rPr kumimoji="1" lang="zh-CN" altLang="en-US" sz="3200" b="1">
                <a:solidFill>
                  <a:srgbClr val="D60093"/>
                </a:solidFill>
                <a:latin typeface="Tahoma" pitchFamily="34" charset="0"/>
                <a:ea typeface="黑体" pitchFamily="49" charset="-122"/>
              </a:rPr>
              <a:t>晶体结构＝点阵＋结构单元</a:t>
            </a:r>
          </a:p>
        </p:txBody>
      </p:sp>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32162"/>
                                        </p:tgtEl>
                                        <p:attrNameLst>
                                          <p:attrName>style.visibility</p:attrName>
                                        </p:attrNameLst>
                                      </p:cBhvr>
                                      <p:to>
                                        <p:strVal val="visible"/>
                                      </p:to>
                                    </p:set>
                                    <p:animEffect transition="in" filter="dissolve">
                                      <p:cBhvr>
                                        <p:cTn id="7" dur="500"/>
                                        <p:tgtEl>
                                          <p:spTgt spid="73216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32163">
                                            <p:txEl>
                                              <p:pRg st="0" end="0"/>
                                            </p:txEl>
                                          </p:spTgt>
                                        </p:tgtEl>
                                        <p:attrNameLst>
                                          <p:attrName>style.visibility</p:attrName>
                                        </p:attrNameLst>
                                      </p:cBhvr>
                                      <p:to>
                                        <p:strVal val="visible"/>
                                      </p:to>
                                    </p:set>
                                    <p:animEffect transition="in" filter="dissolve">
                                      <p:cBhvr>
                                        <p:cTn id="12" dur="500"/>
                                        <p:tgtEl>
                                          <p:spTgt spid="73216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32163">
                                            <p:txEl>
                                              <p:pRg st="1" end="1"/>
                                            </p:txEl>
                                          </p:spTgt>
                                        </p:tgtEl>
                                        <p:attrNameLst>
                                          <p:attrName>style.visibility</p:attrName>
                                        </p:attrNameLst>
                                      </p:cBhvr>
                                      <p:to>
                                        <p:strVal val="visible"/>
                                      </p:to>
                                    </p:set>
                                    <p:animEffect transition="in" filter="dissolve">
                                      <p:cBhvr>
                                        <p:cTn id="17" dur="500"/>
                                        <p:tgtEl>
                                          <p:spTgt spid="73216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32163">
                                            <p:txEl>
                                              <p:pRg st="2" end="2"/>
                                            </p:txEl>
                                          </p:spTgt>
                                        </p:tgtEl>
                                        <p:attrNameLst>
                                          <p:attrName>style.visibility</p:attrName>
                                        </p:attrNameLst>
                                      </p:cBhvr>
                                      <p:to>
                                        <p:strVal val="visible"/>
                                      </p:to>
                                    </p:set>
                                    <p:animEffect transition="in" filter="dissolve">
                                      <p:cBhvr>
                                        <p:cTn id="22" dur="500"/>
                                        <p:tgtEl>
                                          <p:spTgt spid="73216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32163">
                                            <p:txEl>
                                              <p:pRg st="3" end="3"/>
                                            </p:txEl>
                                          </p:spTgt>
                                        </p:tgtEl>
                                        <p:attrNameLst>
                                          <p:attrName>style.visibility</p:attrName>
                                        </p:attrNameLst>
                                      </p:cBhvr>
                                      <p:to>
                                        <p:strVal val="visible"/>
                                      </p:to>
                                    </p:set>
                                    <p:animEffect transition="in" filter="dissolve">
                                      <p:cBhvr>
                                        <p:cTn id="27" dur="500"/>
                                        <p:tgtEl>
                                          <p:spTgt spid="73216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732163">
                                            <p:txEl>
                                              <p:pRg st="4" end="4"/>
                                            </p:txEl>
                                          </p:spTgt>
                                        </p:tgtEl>
                                        <p:attrNameLst>
                                          <p:attrName>style.visibility</p:attrName>
                                        </p:attrNameLst>
                                      </p:cBhvr>
                                      <p:to>
                                        <p:strVal val="visible"/>
                                      </p:to>
                                    </p:set>
                                    <p:animEffect transition="in" filter="dissolve">
                                      <p:cBhvr>
                                        <p:cTn id="32" dur="500"/>
                                        <p:tgtEl>
                                          <p:spTgt spid="73216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732163">
                                            <p:txEl>
                                              <p:pRg st="5" end="5"/>
                                            </p:txEl>
                                          </p:spTgt>
                                        </p:tgtEl>
                                        <p:attrNameLst>
                                          <p:attrName>style.visibility</p:attrName>
                                        </p:attrNameLst>
                                      </p:cBhvr>
                                      <p:to>
                                        <p:strVal val="visible"/>
                                      </p:to>
                                    </p:set>
                                    <p:animEffect transition="in" filter="dissolve">
                                      <p:cBhvr>
                                        <p:cTn id="37" dur="500"/>
                                        <p:tgtEl>
                                          <p:spTgt spid="73216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732163">
                                            <p:txEl>
                                              <p:pRg st="6" end="6"/>
                                            </p:txEl>
                                          </p:spTgt>
                                        </p:tgtEl>
                                        <p:attrNameLst>
                                          <p:attrName>style.visibility</p:attrName>
                                        </p:attrNameLst>
                                      </p:cBhvr>
                                      <p:to>
                                        <p:strVal val="visible"/>
                                      </p:to>
                                    </p:set>
                                    <p:animEffect transition="in" filter="dissolve">
                                      <p:cBhvr>
                                        <p:cTn id="42" dur="500"/>
                                        <p:tgtEl>
                                          <p:spTgt spid="73216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732163">
                                            <p:txEl>
                                              <p:pRg st="7" end="7"/>
                                            </p:txEl>
                                          </p:spTgt>
                                        </p:tgtEl>
                                        <p:attrNameLst>
                                          <p:attrName>style.visibility</p:attrName>
                                        </p:attrNameLst>
                                      </p:cBhvr>
                                      <p:to>
                                        <p:strVal val="visible"/>
                                      </p:to>
                                    </p:set>
                                    <p:animEffect transition="in" filter="dissolve">
                                      <p:cBhvr>
                                        <p:cTn id="47" dur="500"/>
                                        <p:tgtEl>
                                          <p:spTgt spid="73216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732164"/>
                                        </p:tgtEl>
                                        <p:attrNameLst>
                                          <p:attrName>style.visibility</p:attrName>
                                        </p:attrNameLst>
                                      </p:cBhvr>
                                      <p:to>
                                        <p:strVal val="visible"/>
                                      </p:to>
                                    </p:set>
                                    <p:animEffect transition="in" filter="dissolve">
                                      <p:cBhvr>
                                        <p:cTn id="52" dur="500"/>
                                        <p:tgtEl>
                                          <p:spTgt spid="732164"/>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32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2162" grpId="0"/>
      <p:bldP spid="732163" grpId="0" build="p"/>
      <p:bldP spid="732166" grpId="0"/>
    </p:bldLst>
  </p:timing>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3186" name="Rectangle 2"/>
          <p:cNvSpPr>
            <a:spLocks noGrp="1" noChangeArrowheads="1"/>
          </p:cNvSpPr>
          <p:nvPr>
            <p:ph type="title" idx="4294967295"/>
          </p:nvPr>
        </p:nvSpPr>
        <p:spPr>
          <a:xfrm>
            <a:off x="457200" y="457200"/>
            <a:ext cx="8229600" cy="904875"/>
          </a:xfrm>
        </p:spPr>
        <p:txBody>
          <a:bodyPr anchorCtr="1"/>
          <a:lstStyle/>
          <a:p>
            <a:pPr algn="just" eaLnBrk="1" hangingPunct="1">
              <a:defRPr/>
            </a:pPr>
            <a:r>
              <a:rPr lang="en-US" altLang="zh-CN" sz="4800" b="1" smtClean="0">
                <a:solidFill>
                  <a:srgbClr val="0000CC"/>
                </a:solidFill>
                <a:effectLst>
                  <a:outerShdw blurRad="38100" dist="38100" dir="2700000" algn="tl">
                    <a:srgbClr val="C0C0C0"/>
                  </a:outerShdw>
                </a:effectLst>
                <a:latin typeface="仿宋_GB2312" pitchFamily="49" charset="-122"/>
                <a:ea typeface="仿宋_GB2312" pitchFamily="49" charset="-122"/>
              </a:rPr>
              <a:t>2</a:t>
            </a:r>
            <a:r>
              <a:rPr lang="zh-CN" altLang="en-US" sz="4800" b="1" smtClean="0">
                <a:solidFill>
                  <a:srgbClr val="0000CC"/>
                </a:solidFill>
                <a:effectLst>
                  <a:outerShdw blurRad="38100" dist="38100" dir="2700000" algn="tl">
                    <a:srgbClr val="C0C0C0"/>
                  </a:outerShdw>
                </a:effectLst>
                <a:latin typeface="仿宋_GB2312" pitchFamily="49" charset="-122"/>
                <a:ea typeface="仿宋_GB2312" pitchFamily="49" charset="-122"/>
              </a:rPr>
              <a:t>）晶胞</a:t>
            </a:r>
          </a:p>
        </p:txBody>
      </p:sp>
      <p:sp>
        <p:nvSpPr>
          <p:cNvPr id="733187" name="Rectangle 3"/>
          <p:cNvSpPr>
            <a:spLocks noGrp="1" noChangeArrowheads="1"/>
          </p:cNvSpPr>
          <p:nvPr>
            <p:ph type="body" sz="half" idx="4294967295"/>
          </p:nvPr>
        </p:nvSpPr>
        <p:spPr>
          <a:xfrm>
            <a:off x="228600" y="1412875"/>
            <a:ext cx="8915400" cy="2447925"/>
          </a:xfrm>
        </p:spPr>
        <p:txBody>
          <a:bodyPr/>
          <a:lstStyle/>
          <a:p>
            <a:pPr algn="just" eaLnBrk="1" hangingPunct="1">
              <a:lnSpc>
                <a:spcPct val="90000"/>
              </a:lnSpc>
              <a:buFont typeface="Wingdings" pitchFamily="2" charset="2"/>
              <a:buNone/>
              <a:defRPr/>
            </a:pPr>
            <a:r>
              <a:rPr lang="en-US" altLang="zh-CN" sz="3600" b="1" smtClean="0">
                <a:effectLst>
                  <a:outerShdw blurRad="38100" dist="38100" dir="2700000" algn="tl">
                    <a:srgbClr val="C0C0C0"/>
                  </a:outerShdw>
                </a:effectLst>
                <a:latin typeface="仿宋_GB2312" pitchFamily="49" charset="-122"/>
                <a:ea typeface="仿宋_GB2312" pitchFamily="49" charset="-122"/>
              </a:rPr>
              <a:t>  </a:t>
            </a:r>
            <a:r>
              <a:rPr lang="zh-CN" altLang="en-US" b="1" smtClean="0">
                <a:solidFill>
                  <a:srgbClr val="0000CC"/>
                </a:solidFill>
                <a:latin typeface="黑体" pitchFamily="2" charset="-122"/>
                <a:ea typeface="黑体" pitchFamily="2" charset="-122"/>
              </a:rPr>
              <a:t>能够表现晶体结构特征的基本单位称为</a:t>
            </a:r>
            <a:r>
              <a:rPr lang="zh-CN" altLang="en-US" b="1" smtClean="0">
                <a:solidFill>
                  <a:srgbClr val="00FF99"/>
                </a:solidFill>
                <a:latin typeface="黑体" pitchFamily="2" charset="-122"/>
                <a:ea typeface="黑体" pitchFamily="2" charset="-122"/>
              </a:rPr>
              <a:t>晶胞，</a:t>
            </a:r>
          </a:p>
          <a:p>
            <a:pPr algn="just" eaLnBrk="1" hangingPunct="1">
              <a:lnSpc>
                <a:spcPct val="90000"/>
              </a:lnSpc>
              <a:buFont typeface="Wingdings" pitchFamily="2" charset="2"/>
              <a:buNone/>
              <a:defRPr/>
            </a:pPr>
            <a:r>
              <a:rPr lang="en-US" altLang="zh-CN" b="1" smtClean="0">
                <a:solidFill>
                  <a:srgbClr val="0000CC"/>
                </a:solidFill>
                <a:latin typeface="黑体" pitchFamily="2" charset="-122"/>
                <a:ea typeface="黑体" pitchFamily="2" charset="-122"/>
              </a:rPr>
              <a:t>(</a:t>
            </a:r>
            <a:r>
              <a:rPr lang="zh-CN" altLang="en-US" b="1" smtClean="0">
                <a:solidFill>
                  <a:srgbClr val="0000CC"/>
                </a:solidFill>
                <a:latin typeface="黑体" pitchFamily="2" charset="-122"/>
                <a:ea typeface="黑体" pitchFamily="2" charset="-122"/>
              </a:rPr>
              <a:t>包括晶格的形式、大小及位于晶格结点上的微</a:t>
            </a:r>
          </a:p>
          <a:p>
            <a:pPr algn="just" eaLnBrk="1" hangingPunct="1">
              <a:lnSpc>
                <a:spcPct val="90000"/>
              </a:lnSpc>
              <a:buFont typeface="Wingdings" pitchFamily="2" charset="2"/>
              <a:buNone/>
              <a:defRPr/>
            </a:pPr>
            <a:r>
              <a:rPr lang="zh-CN" altLang="en-US" b="1" smtClean="0">
                <a:solidFill>
                  <a:srgbClr val="0000CC"/>
                </a:solidFill>
                <a:latin typeface="黑体" pitchFamily="2" charset="-122"/>
                <a:ea typeface="黑体" pitchFamily="2" charset="-122"/>
              </a:rPr>
              <a:t>粒）。如下面是</a:t>
            </a:r>
            <a:r>
              <a:rPr lang="en-US" altLang="zh-CN" b="1" smtClean="0">
                <a:solidFill>
                  <a:srgbClr val="0000CC"/>
                </a:solidFill>
                <a:latin typeface="黑体" pitchFamily="2" charset="-122"/>
                <a:ea typeface="黑体" pitchFamily="2" charset="-122"/>
              </a:rPr>
              <a:t>NaCl</a:t>
            </a:r>
            <a:r>
              <a:rPr lang="zh-CN" altLang="en-US" b="1" smtClean="0">
                <a:solidFill>
                  <a:srgbClr val="0000CC"/>
                </a:solidFill>
                <a:latin typeface="黑体" pitchFamily="2" charset="-122"/>
                <a:ea typeface="黑体" pitchFamily="2" charset="-122"/>
              </a:rPr>
              <a:t>的晶胞，含</a:t>
            </a:r>
          </a:p>
          <a:p>
            <a:pPr algn="just" eaLnBrk="1" hangingPunct="1">
              <a:lnSpc>
                <a:spcPct val="90000"/>
              </a:lnSpc>
              <a:buFont typeface="Wingdings" pitchFamily="2" charset="2"/>
              <a:buNone/>
              <a:defRPr/>
            </a:pPr>
            <a:r>
              <a:rPr lang="zh-CN" altLang="en-US" sz="3600" b="1" smtClean="0">
                <a:latin typeface="黑体" pitchFamily="2" charset="-122"/>
                <a:ea typeface="黑体" pitchFamily="2" charset="-122"/>
              </a:rPr>
              <a:t>  </a:t>
            </a:r>
            <a:r>
              <a:rPr lang="en-US" altLang="zh-CN" sz="3600" b="1" smtClean="0">
                <a:solidFill>
                  <a:srgbClr val="0000CC"/>
                </a:solidFill>
                <a:latin typeface="黑体" pitchFamily="2" charset="-122"/>
                <a:ea typeface="黑体" pitchFamily="2" charset="-122"/>
              </a:rPr>
              <a:t>4</a:t>
            </a:r>
            <a:r>
              <a:rPr lang="zh-CN" altLang="en-US" sz="3600" b="1" smtClean="0">
                <a:solidFill>
                  <a:srgbClr val="0000CC"/>
                </a:solidFill>
                <a:latin typeface="黑体" pitchFamily="2" charset="-122"/>
                <a:ea typeface="黑体" pitchFamily="2" charset="-122"/>
              </a:rPr>
              <a:t>个</a:t>
            </a:r>
            <a:r>
              <a:rPr lang="en-US" altLang="zh-CN" sz="3600" b="1" smtClean="0">
                <a:solidFill>
                  <a:srgbClr val="D60093"/>
                </a:solidFill>
                <a:latin typeface="黑体" pitchFamily="2" charset="-122"/>
                <a:ea typeface="黑体" pitchFamily="2" charset="-122"/>
              </a:rPr>
              <a:t>Na</a:t>
            </a:r>
            <a:r>
              <a:rPr lang="en-US" altLang="zh-CN" sz="3600" b="1" smtClean="0">
                <a:solidFill>
                  <a:schemeClr val="hlink"/>
                </a:solidFill>
                <a:latin typeface="黑体" pitchFamily="2" charset="-122"/>
                <a:ea typeface="黑体" pitchFamily="2" charset="-122"/>
              </a:rPr>
              <a:t>  </a:t>
            </a:r>
            <a:r>
              <a:rPr lang="en-US" altLang="zh-CN" sz="3600" b="1" smtClean="0">
                <a:solidFill>
                  <a:srgbClr val="0000CC"/>
                </a:solidFill>
                <a:latin typeface="黑体" pitchFamily="2" charset="-122"/>
                <a:ea typeface="黑体" pitchFamily="2" charset="-122"/>
              </a:rPr>
              <a:t>4</a:t>
            </a:r>
            <a:r>
              <a:rPr lang="zh-CN" altLang="en-US" sz="3600" b="1" smtClean="0">
                <a:solidFill>
                  <a:srgbClr val="0000CC"/>
                </a:solidFill>
                <a:latin typeface="黑体" pitchFamily="2" charset="-122"/>
                <a:ea typeface="黑体" pitchFamily="2" charset="-122"/>
              </a:rPr>
              <a:t>个</a:t>
            </a:r>
            <a:r>
              <a:rPr lang="en-US" altLang="zh-CN" sz="3600" b="1" smtClean="0">
                <a:solidFill>
                  <a:srgbClr val="D60093"/>
                </a:solidFill>
                <a:latin typeface="黑体" pitchFamily="2" charset="-122"/>
                <a:ea typeface="黑体" pitchFamily="2" charset="-122"/>
              </a:rPr>
              <a:t>Cl</a:t>
            </a:r>
          </a:p>
        </p:txBody>
      </p:sp>
      <p:pic>
        <p:nvPicPr>
          <p:cNvPr id="733188" name="Picture 4" descr="7-29"/>
          <p:cNvPicPr>
            <a:picLocks noGrp="1" noChangeAspect="1" noChangeArrowheads="1"/>
          </p:cNvPicPr>
          <p:nvPr>
            <p:ph type="clipArt" sz="half" idx="4294967295"/>
          </p:nvPr>
        </p:nvPicPr>
        <p:blipFill>
          <a:blip r:embed="rId2"/>
          <a:srcRect/>
          <a:stretch>
            <a:fillRect/>
          </a:stretch>
        </p:blipFill>
        <p:spPr>
          <a:xfrm>
            <a:off x="971550" y="3716338"/>
            <a:ext cx="5715000" cy="2895600"/>
          </a:xfrm>
        </p:spPr>
      </p:pic>
      <p:sp>
        <p:nvSpPr>
          <p:cNvPr id="189444" name="AutoShape 6"/>
          <p:cNvSpPr>
            <a:spLocks noChangeArrowheads="1"/>
          </p:cNvSpPr>
          <p:nvPr/>
        </p:nvSpPr>
        <p:spPr bwMode="auto">
          <a:xfrm rot="1458564">
            <a:off x="4319588" y="4540250"/>
            <a:ext cx="792162" cy="541338"/>
          </a:xfrm>
          <a:prstGeom prst="parallelogram">
            <a:avLst>
              <a:gd name="adj" fmla="val 36584"/>
            </a:avLst>
          </a:prstGeom>
          <a:noFill/>
          <a:ln w="9525">
            <a:solidFill>
              <a:schemeClr val="bg2"/>
            </a:solidFill>
            <a:prstDash val="dash"/>
            <a:miter lim="800000"/>
            <a:headEnd/>
            <a:tailEnd/>
          </a:ln>
        </p:spPr>
        <p:txBody>
          <a:bodyPr wrap="none" anchor="ctr"/>
          <a:lstStyle/>
          <a:p>
            <a:endParaRPr lang="zh-CN" altLang="en-US" sz="1800">
              <a:solidFill>
                <a:schemeClr val="tx1"/>
              </a:solidFill>
              <a:latin typeface="Verdana" pitchFamily="34" charset="0"/>
            </a:endParaRPr>
          </a:p>
        </p:txBody>
      </p:sp>
      <p:sp>
        <p:nvSpPr>
          <p:cNvPr id="189445" name="AutoShape 7"/>
          <p:cNvSpPr>
            <a:spLocks noChangeArrowheads="1"/>
          </p:cNvSpPr>
          <p:nvPr/>
        </p:nvSpPr>
        <p:spPr bwMode="auto">
          <a:xfrm rot="-5002746">
            <a:off x="4104482" y="5049044"/>
            <a:ext cx="792162" cy="577850"/>
          </a:xfrm>
          <a:prstGeom prst="parallelogram">
            <a:avLst>
              <a:gd name="adj" fmla="val 34272"/>
            </a:avLst>
          </a:prstGeom>
          <a:noFill/>
          <a:ln w="9525">
            <a:solidFill>
              <a:schemeClr val="bg2"/>
            </a:solidFill>
            <a:prstDash val="dash"/>
            <a:miter lim="800000"/>
            <a:headEnd/>
            <a:tailEnd/>
          </a:ln>
        </p:spPr>
        <p:txBody>
          <a:bodyPr wrap="none" anchor="ctr"/>
          <a:lstStyle/>
          <a:p>
            <a:endParaRPr lang="zh-CN" altLang="en-US" sz="1800">
              <a:solidFill>
                <a:schemeClr val="tx1"/>
              </a:solidFill>
              <a:latin typeface="Verdana" pitchFamily="34" charset="0"/>
            </a:endParaRPr>
          </a:p>
        </p:txBody>
      </p:sp>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33186"/>
                                        </p:tgtEl>
                                        <p:attrNameLst>
                                          <p:attrName>style.visibility</p:attrName>
                                        </p:attrNameLst>
                                      </p:cBhvr>
                                      <p:to>
                                        <p:strVal val="visible"/>
                                      </p:to>
                                    </p:set>
                                    <p:animEffect transition="in" filter="dissolve">
                                      <p:cBhvr>
                                        <p:cTn id="7" dur="500"/>
                                        <p:tgtEl>
                                          <p:spTgt spid="73318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33187">
                                            <p:txEl>
                                              <p:pRg st="0" end="0"/>
                                            </p:txEl>
                                          </p:spTgt>
                                        </p:tgtEl>
                                        <p:attrNameLst>
                                          <p:attrName>style.visibility</p:attrName>
                                        </p:attrNameLst>
                                      </p:cBhvr>
                                      <p:to>
                                        <p:strVal val="visible"/>
                                      </p:to>
                                    </p:set>
                                    <p:animEffect transition="in" filter="dissolve">
                                      <p:cBhvr>
                                        <p:cTn id="12" dur="500"/>
                                        <p:tgtEl>
                                          <p:spTgt spid="73318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33187">
                                            <p:txEl>
                                              <p:pRg st="1" end="1"/>
                                            </p:txEl>
                                          </p:spTgt>
                                        </p:tgtEl>
                                        <p:attrNameLst>
                                          <p:attrName>style.visibility</p:attrName>
                                        </p:attrNameLst>
                                      </p:cBhvr>
                                      <p:to>
                                        <p:strVal val="visible"/>
                                      </p:to>
                                    </p:set>
                                    <p:animEffect transition="in" filter="dissolve">
                                      <p:cBhvr>
                                        <p:cTn id="17" dur="500"/>
                                        <p:tgtEl>
                                          <p:spTgt spid="73318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33187">
                                            <p:txEl>
                                              <p:pRg st="2" end="2"/>
                                            </p:txEl>
                                          </p:spTgt>
                                        </p:tgtEl>
                                        <p:attrNameLst>
                                          <p:attrName>style.visibility</p:attrName>
                                        </p:attrNameLst>
                                      </p:cBhvr>
                                      <p:to>
                                        <p:strVal val="visible"/>
                                      </p:to>
                                    </p:set>
                                    <p:animEffect transition="in" filter="dissolve">
                                      <p:cBhvr>
                                        <p:cTn id="22" dur="500"/>
                                        <p:tgtEl>
                                          <p:spTgt spid="73318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33187">
                                            <p:txEl>
                                              <p:pRg st="3" end="3"/>
                                            </p:txEl>
                                          </p:spTgt>
                                        </p:tgtEl>
                                        <p:attrNameLst>
                                          <p:attrName>style.visibility</p:attrName>
                                        </p:attrNameLst>
                                      </p:cBhvr>
                                      <p:to>
                                        <p:strVal val="visible"/>
                                      </p:to>
                                    </p:set>
                                    <p:animEffect transition="in" filter="dissolve">
                                      <p:cBhvr>
                                        <p:cTn id="27" dur="500"/>
                                        <p:tgtEl>
                                          <p:spTgt spid="733187">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733188"/>
                                        </p:tgtEl>
                                        <p:attrNameLst>
                                          <p:attrName>style.visibility</p:attrName>
                                        </p:attrNameLst>
                                      </p:cBhvr>
                                      <p:to>
                                        <p:strVal val="visible"/>
                                      </p:to>
                                    </p:set>
                                    <p:animEffect transition="in" filter="dissolve">
                                      <p:cBhvr>
                                        <p:cTn id="32" dur="500"/>
                                        <p:tgtEl>
                                          <p:spTgt spid="733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3186" grpId="0"/>
      <p:bldP spid="733187" grpId="0" build="p"/>
    </p:bldLst>
  </p:timing>
</p:sld>
</file>

<file path=ppt/slides/slide1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4210" name="Rectangle 2"/>
          <p:cNvSpPr>
            <a:spLocks noGrp="1" noChangeArrowheads="1"/>
          </p:cNvSpPr>
          <p:nvPr>
            <p:ph type="title" idx="4294967295"/>
          </p:nvPr>
        </p:nvSpPr>
        <p:spPr>
          <a:xfrm>
            <a:off x="323850" y="404813"/>
            <a:ext cx="3960813" cy="758825"/>
          </a:xfrm>
        </p:spPr>
        <p:txBody>
          <a:bodyPr anchorCtr="1"/>
          <a:lstStyle/>
          <a:p>
            <a:pPr algn="just" eaLnBrk="1" hangingPunct="1">
              <a:defRPr/>
            </a:pPr>
            <a:r>
              <a:rPr lang="en-US" altLang="zh-CN" sz="3600" b="1" smtClean="0">
                <a:solidFill>
                  <a:srgbClr val="0000CC"/>
                </a:solidFill>
                <a:effectLst>
                  <a:outerShdw blurRad="38100" dist="38100" dir="2700000" algn="tl">
                    <a:srgbClr val="C0C0C0"/>
                  </a:outerShdw>
                </a:effectLst>
                <a:latin typeface="黑体" pitchFamily="2" charset="-122"/>
                <a:ea typeface="黑体" pitchFamily="2" charset="-122"/>
              </a:rPr>
              <a:t>3</a:t>
            </a:r>
            <a:r>
              <a:rPr lang="zh-CN" altLang="en-US" sz="3600" b="1" smtClean="0">
                <a:solidFill>
                  <a:srgbClr val="0000CC"/>
                </a:solidFill>
                <a:effectLst>
                  <a:outerShdw blurRad="38100" dist="38100" dir="2700000" algn="tl">
                    <a:srgbClr val="C0C0C0"/>
                  </a:outerShdw>
                </a:effectLst>
                <a:latin typeface="黑体" pitchFamily="2" charset="-122"/>
                <a:ea typeface="黑体" pitchFamily="2" charset="-122"/>
              </a:rPr>
              <a:t>）．晶系</a:t>
            </a:r>
          </a:p>
        </p:txBody>
      </p:sp>
      <p:sp>
        <p:nvSpPr>
          <p:cNvPr id="734211" name="Rectangle 3"/>
          <p:cNvSpPr>
            <a:spLocks noGrp="1" noChangeArrowheads="1"/>
          </p:cNvSpPr>
          <p:nvPr>
            <p:ph type="body" idx="4294967295"/>
          </p:nvPr>
        </p:nvSpPr>
        <p:spPr>
          <a:xfrm>
            <a:off x="179388" y="1196975"/>
            <a:ext cx="8964612" cy="2663825"/>
          </a:xfrm>
        </p:spPr>
        <p:txBody>
          <a:bodyPr/>
          <a:lstStyle/>
          <a:p>
            <a:pPr algn="just" eaLnBrk="1" hangingPunct="1">
              <a:buFont typeface="Wingdings" pitchFamily="2" charset="2"/>
              <a:buNone/>
              <a:defRPr/>
            </a:pPr>
            <a:r>
              <a:rPr lang="en-US" altLang="zh-CN" b="1" smtClean="0">
                <a:effectLst>
                  <a:outerShdw blurRad="38100" dist="38100" dir="2700000" algn="tl">
                    <a:srgbClr val="C0C0C0"/>
                  </a:outerShdw>
                </a:effectLst>
                <a:latin typeface="仿宋_GB2312" pitchFamily="49" charset="-122"/>
                <a:ea typeface="仿宋_GB2312" pitchFamily="49" charset="-122"/>
              </a:rPr>
              <a:t>    </a:t>
            </a:r>
            <a:r>
              <a:rPr lang="zh-CN" altLang="en-US" sz="2800" b="1" smtClean="0">
                <a:effectLst>
                  <a:outerShdw blurRad="38100" dist="38100" dir="2700000" algn="tl">
                    <a:srgbClr val="C0C0C0"/>
                  </a:outerShdw>
                </a:effectLst>
                <a:latin typeface="黑体" pitchFamily="2" charset="-122"/>
                <a:ea typeface="黑体" pitchFamily="2" charset="-122"/>
              </a:rPr>
              <a:t>晶胞的大小和形式可用六面体的</a:t>
            </a:r>
            <a:r>
              <a:rPr lang="en-US" altLang="zh-CN" sz="2800" b="1" smtClean="0">
                <a:effectLst>
                  <a:outerShdw blurRad="38100" dist="38100" dir="2700000" algn="tl">
                    <a:srgbClr val="C0C0C0"/>
                  </a:outerShdw>
                </a:effectLst>
                <a:latin typeface="黑体" pitchFamily="2" charset="-122"/>
                <a:ea typeface="黑体" pitchFamily="2" charset="-122"/>
              </a:rPr>
              <a:t>3</a:t>
            </a:r>
            <a:r>
              <a:rPr lang="zh-CN" altLang="en-US" sz="2800" b="1" smtClean="0">
                <a:effectLst>
                  <a:outerShdw blurRad="38100" dist="38100" dir="2700000" algn="tl">
                    <a:srgbClr val="C0C0C0"/>
                  </a:outerShdw>
                </a:effectLst>
                <a:latin typeface="黑体" pitchFamily="2" charset="-122"/>
                <a:ea typeface="黑体" pitchFamily="2" charset="-122"/>
              </a:rPr>
              <a:t>个边长</a:t>
            </a:r>
            <a:r>
              <a:rPr lang="en-US" altLang="zh-CN" sz="2800" b="1" smtClean="0">
                <a:solidFill>
                  <a:srgbClr val="FFFF66"/>
                </a:solidFill>
                <a:effectLst>
                  <a:outerShdw blurRad="38100" dist="38100" dir="2700000" algn="tl">
                    <a:srgbClr val="C0C0C0"/>
                  </a:outerShdw>
                </a:effectLst>
                <a:latin typeface="黑体" pitchFamily="2" charset="-122"/>
                <a:ea typeface="黑体" pitchFamily="2" charset="-122"/>
              </a:rPr>
              <a:t>a</a:t>
            </a:r>
            <a:r>
              <a:rPr lang="zh-CN" altLang="en-US" sz="2800" b="1" smtClean="0">
                <a:solidFill>
                  <a:srgbClr val="FFFF66"/>
                </a:solidFill>
                <a:effectLst>
                  <a:outerShdw blurRad="38100" dist="38100" dir="2700000" algn="tl">
                    <a:srgbClr val="C0C0C0"/>
                  </a:outerShdw>
                </a:effectLst>
                <a:latin typeface="黑体" pitchFamily="2" charset="-122"/>
                <a:ea typeface="黑体" pitchFamily="2" charset="-122"/>
              </a:rPr>
              <a:t>、</a:t>
            </a:r>
            <a:r>
              <a:rPr lang="en-US" altLang="zh-CN" sz="2800" b="1" smtClean="0">
                <a:solidFill>
                  <a:srgbClr val="FFFF66"/>
                </a:solidFill>
                <a:effectLst>
                  <a:outerShdw blurRad="38100" dist="38100" dir="2700000" algn="tl">
                    <a:srgbClr val="C0C0C0"/>
                  </a:outerShdw>
                </a:effectLst>
                <a:latin typeface="黑体" pitchFamily="2" charset="-122"/>
                <a:ea typeface="黑体" pitchFamily="2" charset="-122"/>
              </a:rPr>
              <a:t>b</a:t>
            </a:r>
            <a:r>
              <a:rPr lang="zh-CN" altLang="en-US" sz="2800" b="1" smtClean="0">
                <a:solidFill>
                  <a:srgbClr val="FFFF66"/>
                </a:solidFill>
                <a:effectLst>
                  <a:outerShdw blurRad="38100" dist="38100" dir="2700000" algn="tl">
                    <a:srgbClr val="C0C0C0"/>
                  </a:outerShdw>
                </a:effectLst>
                <a:latin typeface="黑体" pitchFamily="2" charset="-122"/>
                <a:ea typeface="黑体" pitchFamily="2" charset="-122"/>
              </a:rPr>
              <a:t>、</a:t>
            </a:r>
            <a:r>
              <a:rPr lang="en-US" altLang="zh-CN" sz="2800" b="1" smtClean="0">
                <a:solidFill>
                  <a:srgbClr val="FFFF66"/>
                </a:solidFill>
                <a:effectLst>
                  <a:outerShdw blurRad="38100" dist="38100" dir="2700000" algn="tl">
                    <a:srgbClr val="C0C0C0"/>
                  </a:outerShdw>
                </a:effectLst>
                <a:latin typeface="黑体" pitchFamily="2" charset="-122"/>
                <a:ea typeface="黑体" pitchFamily="2" charset="-122"/>
              </a:rPr>
              <a:t>c</a:t>
            </a:r>
            <a:r>
              <a:rPr lang="zh-CN" altLang="en-US" sz="2800" b="1" smtClean="0">
                <a:effectLst>
                  <a:outerShdw blurRad="38100" dist="38100" dir="2700000" algn="tl">
                    <a:srgbClr val="C0C0C0"/>
                  </a:outerShdw>
                </a:effectLst>
                <a:latin typeface="黑体" pitchFamily="2" charset="-122"/>
                <a:ea typeface="黑体" pitchFamily="2" charset="-122"/>
              </a:rPr>
              <a:t>和</a:t>
            </a:r>
          </a:p>
          <a:p>
            <a:pPr algn="just" eaLnBrk="1" hangingPunct="1">
              <a:buFont typeface="Wingdings" pitchFamily="2" charset="2"/>
              <a:buNone/>
              <a:defRPr/>
            </a:pPr>
            <a:r>
              <a:rPr lang="zh-CN" altLang="en-US" sz="2800" b="1" smtClean="0">
                <a:effectLst>
                  <a:outerShdw blurRad="38100" dist="38100" dir="2700000" algn="tl">
                    <a:srgbClr val="C0C0C0"/>
                  </a:outerShdw>
                </a:effectLst>
                <a:latin typeface="黑体" pitchFamily="2" charset="-122"/>
                <a:ea typeface="黑体" pitchFamily="2" charset="-122"/>
              </a:rPr>
              <a:t>由</a:t>
            </a:r>
            <a:r>
              <a:rPr lang="en-US" altLang="zh-CN" sz="2800" b="1" smtClean="0">
                <a:effectLst>
                  <a:outerShdw blurRad="38100" dist="38100" dir="2700000" algn="tl">
                    <a:srgbClr val="C0C0C0"/>
                  </a:outerShdw>
                </a:effectLst>
                <a:latin typeface="黑体" pitchFamily="2" charset="-122"/>
                <a:ea typeface="黑体" pitchFamily="2" charset="-122"/>
              </a:rPr>
              <a:t>cb</a:t>
            </a:r>
            <a:r>
              <a:rPr lang="zh-CN" altLang="en-US" sz="2800" b="1" smtClean="0">
                <a:effectLst>
                  <a:outerShdw blurRad="38100" dist="38100" dir="2700000" algn="tl">
                    <a:srgbClr val="C0C0C0"/>
                  </a:outerShdw>
                </a:effectLst>
                <a:latin typeface="黑体" pitchFamily="2" charset="-122"/>
                <a:ea typeface="黑体" pitchFamily="2" charset="-122"/>
              </a:rPr>
              <a:t>、</a:t>
            </a:r>
            <a:r>
              <a:rPr lang="en-US" altLang="zh-CN" sz="2800" b="1" smtClean="0">
                <a:effectLst>
                  <a:outerShdw blurRad="38100" dist="38100" dir="2700000" algn="tl">
                    <a:srgbClr val="C0C0C0"/>
                  </a:outerShdw>
                </a:effectLst>
                <a:latin typeface="黑体" pitchFamily="2" charset="-122"/>
                <a:ea typeface="黑体" pitchFamily="2" charset="-122"/>
              </a:rPr>
              <a:t>ca</a:t>
            </a:r>
            <a:r>
              <a:rPr lang="zh-CN" altLang="en-US" sz="2800" b="1" smtClean="0">
                <a:effectLst>
                  <a:outerShdw blurRad="38100" dist="38100" dir="2700000" algn="tl">
                    <a:srgbClr val="C0C0C0"/>
                  </a:outerShdw>
                </a:effectLst>
                <a:latin typeface="黑体" pitchFamily="2" charset="-122"/>
                <a:ea typeface="黑体" pitchFamily="2" charset="-122"/>
              </a:rPr>
              <a:t>、</a:t>
            </a:r>
            <a:r>
              <a:rPr lang="en-US" altLang="zh-CN" sz="2800" b="1" smtClean="0">
                <a:effectLst>
                  <a:outerShdw blurRad="38100" dist="38100" dir="2700000" algn="tl">
                    <a:srgbClr val="C0C0C0"/>
                  </a:outerShdw>
                </a:effectLst>
                <a:latin typeface="黑体" pitchFamily="2" charset="-122"/>
                <a:ea typeface="黑体" pitchFamily="2" charset="-122"/>
              </a:rPr>
              <a:t>ab </a:t>
            </a:r>
            <a:r>
              <a:rPr lang="zh-CN" altLang="en-US" sz="2800" b="1" smtClean="0">
                <a:effectLst>
                  <a:outerShdw blurRad="38100" dist="38100" dir="2700000" algn="tl">
                    <a:srgbClr val="C0C0C0"/>
                  </a:outerShdw>
                </a:effectLst>
                <a:latin typeface="黑体" pitchFamily="2" charset="-122"/>
                <a:ea typeface="黑体" pitchFamily="2" charset="-122"/>
              </a:rPr>
              <a:t>所成的</a:t>
            </a:r>
            <a:r>
              <a:rPr lang="en-US" altLang="zh-CN" sz="2800" b="1" smtClean="0">
                <a:effectLst>
                  <a:outerShdw blurRad="38100" dist="38100" dir="2700000" algn="tl">
                    <a:srgbClr val="C0C0C0"/>
                  </a:outerShdw>
                </a:effectLst>
                <a:latin typeface="黑体" pitchFamily="2" charset="-122"/>
                <a:ea typeface="黑体" pitchFamily="2" charset="-122"/>
              </a:rPr>
              <a:t>3</a:t>
            </a:r>
            <a:r>
              <a:rPr lang="zh-CN" altLang="en-US" sz="2800" b="1" smtClean="0">
                <a:effectLst>
                  <a:outerShdw blurRad="38100" dist="38100" dir="2700000" algn="tl">
                    <a:srgbClr val="C0C0C0"/>
                  </a:outerShdw>
                </a:effectLst>
                <a:latin typeface="黑体" pitchFamily="2" charset="-122"/>
                <a:ea typeface="黑体" pitchFamily="2" charset="-122"/>
              </a:rPr>
              <a:t>个</a:t>
            </a:r>
            <a:r>
              <a:rPr lang="zh-CN" altLang="en-US" sz="2800" b="1" smtClean="0">
                <a:solidFill>
                  <a:schemeClr val="hlink"/>
                </a:solidFill>
                <a:effectLst>
                  <a:outerShdw blurRad="38100" dist="38100" dir="2700000" algn="tl">
                    <a:srgbClr val="C0C0C0"/>
                  </a:outerShdw>
                </a:effectLst>
                <a:latin typeface="黑体" pitchFamily="2" charset="-122"/>
                <a:ea typeface="黑体" pitchFamily="2" charset="-122"/>
              </a:rPr>
              <a:t>夹角</a:t>
            </a:r>
            <a:r>
              <a:rPr lang="zh-CN" altLang="en-US" sz="2800" b="1" smtClean="0">
                <a:solidFill>
                  <a:srgbClr val="00FF99"/>
                </a:solidFill>
                <a:effectLst>
                  <a:outerShdw blurRad="38100" dist="38100" dir="2700000" algn="tl">
                    <a:srgbClr val="C0C0C0"/>
                  </a:outerShdw>
                </a:effectLst>
                <a:latin typeface="黑体" pitchFamily="2" charset="-122"/>
                <a:ea typeface="黑体" pitchFamily="2" charset="-122"/>
                <a:sym typeface="Symbol" pitchFamily="18" charset="2"/>
              </a:rPr>
              <a:t></a:t>
            </a:r>
            <a:r>
              <a:rPr lang="zh-CN" altLang="en-US" sz="2800" b="1" smtClean="0">
                <a:solidFill>
                  <a:srgbClr val="00FF99"/>
                </a:solidFill>
                <a:effectLst>
                  <a:outerShdw blurRad="38100" dist="38100" dir="2700000" algn="tl">
                    <a:srgbClr val="C0C0C0"/>
                  </a:outerShdw>
                </a:effectLst>
                <a:latin typeface="黑体" pitchFamily="2" charset="-122"/>
                <a:ea typeface="黑体" pitchFamily="2" charset="-122"/>
              </a:rPr>
              <a:t>、</a:t>
            </a:r>
            <a:r>
              <a:rPr lang="zh-CN" altLang="en-US" sz="2800" b="1" smtClean="0">
                <a:solidFill>
                  <a:srgbClr val="00FF99"/>
                </a:solidFill>
                <a:effectLst>
                  <a:outerShdw blurRad="38100" dist="38100" dir="2700000" algn="tl">
                    <a:srgbClr val="C0C0C0"/>
                  </a:outerShdw>
                </a:effectLst>
                <a:latin typeface="黑体" pitchFamily="2" charset="-122"/>
                <a:ea typeface="黑体" pitchFamily="2" charset="-122"/>
                <a:sym typeface="Symbol" pitchFamily="18" charset="2"/>
              </a:rPr>
              <a:t></a:t>
            </a:r>
            <a:r>
              <a:rPr lang="zh-CN" altLang="en-US" sz="2800" b="1" smtClean="0">
                <a:solidFill>
                  <a:srgbClr val="00FF99"/>
                </a:solidFill>
                <a:effectLst>
                  <a:outerShdw blurRad="38100" dist="38100" dir="2700000" algn="tl">
                    <a:srgbClr val="C0C0C0"/>
                  </a:outerShdw>
                </a:effectLst>
                <a:latin typeface="黑体" pitchFamily="2" charset="-122"/>
                <a:ea typeface="黑体" pitchFamily="2" charset="-122"/>
              </a:rPr>
              <a:t>、</a:t>
            </a:r>
            <a:r>
              <a:rPr lang="zh-CN" altLang="en-US" sz="2800" b="1" smtClean="0">
                <a:solidFill>
                  <a:srgbClr val="00FF99"/>
                </a:solidFill>
                <a:effectLst>
                  <a:outerShdw blurRad="38100" dist="38100" dir="2700000" algn="tl">
                    <a:srgbClr val="C0C0C0"/>
                  </a:outerShdw>
                </a:effectLst>
                <a:latin typeface="黑体" pitchFamily="2" charset="-122"/>
                <a:ea typeface="黑体" pitchFamily="2" charset="-122"/>
                <a:sym typeface="Symbol" pitchFamily="18" charset="2"/>
              </a:rPr>
              <a:t></a:t>
            </a:r>
            <a:r>
              <a:rPr lang="zh-CN" altLang="en-US" sz="2800" b="1" smtClean="0">
                <a:effectLst>
                  <a:outerShdw blurRad="38100" dist="38100" dir="2700000" algn="tl">
                    <a:srgbClr val="C0C0C0"/>
                  </a:outerShdw>
                </a:effectLst>
                <a:latin typeface="黑体" pitchFamily="2" charset="-122"/>
                <a:ea typeface="黑体" pitchFamily="2" charset="-122"/>
              </a:rPr>
              <a:t>进行描述，这</a:t>
            </a:r>
            <a:r>
              <a:rPr lang="en-US" altLang="zh-CN" sz="2800" b="1" smtClean="0">
                <a:effectLst>
                  <a:outerShdw blurRad="38100" dist="38100" dir="2700000" algn="tl">
                    <a:srgbClr val="C0C0C0"/>
                  </a:outerShdw>
                </a:effectLst>
                <a:latin typeface="黑体" pitchFamily="2" charset="-122"/>
                <a:ea typeface="黑体" pitchFamily="2" charset="-122"/>
              </a:rPr>
              <a:t>6</a:t>
            </a:r>
            <a:r>
              <a:rPr lang="zh-CN" altLang="en-US" sz="2800" b="1" smtClean="0">
                <a:effectLst>
                  <a:outerShdw blurRad="38100" dist="38100" dir="2700000" algn="tl">
                    <a:srgbClr val="C0C0C0"/>
                  </a:outerShdw>
                </a:effectLst>
                <a:latin typeface="黑体" pitchFamily="2" charset="-122"/>
                <a:ea typeface="黑体" pitchFamily="2" charset="-122"/>
              </a:rPr>
              <a:t>个</a:t>
            </a:r>
          </a:p>
          <a:p>
            <a:pPr algn="just" eaLnBrk="1" hangingPunct="1">
              <a:buFont typeface="Wingdings" pitchFamily="2" charset="2"/>
              <a:buNone/>
              <a:defRPr/>
            </a:pPr>
            <a:r>
              <a:rPr lang="zh-CN" altLang="en-US" sz="2800" b="1" smtClean="0">
                <a:effectLst>
                  <a:outerShdw blurRad="38100" dist="38100" dir="2700000" algn="tl">
                    <a:srgbClr val="C0C0C0"/>
                  </a:outerShdw>
                </a:effectLst>
                <a:latin typeface="黑体" pitchFamily="2" charset="-122"/>
                <a:ea typeface="黑体" pitchFamily="2" charset="-122"/>
              </a:rPr>
              <a:t>数值总称为</a:t>
            </a:r>
            <a:r>
              <a:rPr lang="zh-CN" altLang="en-US" sz="2800" b="1" smtClean="0">
                <a:solidFill>
                  <a:schemeClr val="folHlink"/>
                </a:solidFill>
                <a:effectLst>
                  <a:outerShdw blurRad="38100" dist="38100" dir="2700000" algn="tl">
                    <a:srgbClr val="C0C0C0"/>
                  </a:outerShdw>
                </a:effectLst>
                <a:latin typeface="黑体" pitchFamily="2" charset="-122"/>
                <a:ea typeface="黑体" pitchFamily="2" charset="-122"/>
              </a:rPr>
              <a:t>晶胞参数</a:t>
            </a:r>
            <a:r>
              <a:rPr lang="zh-CN" altLang="en-US" sz="2800" b="1" smtClean="0">
                <a:effectLst>
                  <a:outerShdw blurRad="38100" dist="38100" dir="2700000" algn="tl">
                    <a:srgbClr val="C0C0C0"/>
                  </a:outerShdw>
                </a:effectLst>
                <a:latin typeface="黑体" pitchFamily="2" charset="-122"/>
                <a:ea typeface="黑体" pitchFamily="2" charset="-122"/>
              </a:rPr>
              <a:t>。</a:t>
            </a:r>
          </a:p>
          <a:p>
            <a:pPr algn="just" eaLnBrk="1" hangingPunct="1">
              <a:buFont typeface="Wingdings" pitchFamily="2" charset="2"/>
              <a:buNone/>
              <a:defRPr/>
            </a:pPr>
            <a:r>
              <a:rPr lang="zh-CN" altLang="en-US" sz="2800" b="1" smtClean="0">
                <a:effectLst>
                  <a:outerShdw blurRad="38100" dist="38100" dir="2700000" algn="tl">
                    <a:srgbClr val="C0C0C0"/>
                  </a:outerShdw>
                </a:effectLst>
                <a:latin typeface="黑体" pitchFamily="2" charset="-122"/>
                <a:ea typeface="黑体" pitchFamily="2" charset="-122"/>
              </a:rPr>
              <a:t> 按照晶胞参数的不同，晶体可分为</a:t>
            </a:r>
            <a:r>
              <a:rPr lang="en-US" altLang="zh-CN" sz="2800" b="1" smtClean="0">
                <a:solidFill>
                  <a:schemeClr val="folHlink"/>
                </a:solidFill>
                <a:effectLst>
                  <a:outerShdw blurRad="38100" dist="38100" dir="2700000" algn="tl">
                    <a:srgbClr val="C0C0C0"/>
                  </a:outerShdw>
                </a:effectLst>
                <a:latin typeface="黑体" pitchFamily="2" charset="-122"/>
                <a:ea typeface="黑体" pitchFamily="2" charset="-122"/>
              </a:rPr>
              <a:t>7</a:t>
            </a:r>
            <a:r>
              <a:rPr lang="zh-CN" altLang="en-US" sz="2800" b="1" smtClean="0">
                <a:solidFill>
                  <a:schemeClr val="folHlink"/>
                </a:solidFill>
                <a:effectLst>
                  <a:outerShdw blurRad="38100" dist="38100" dir="2700000" algn="tl">
                    <a:srgbClr val="C0C0C0"/>
                  </a:outerShdw>
                </a:effectLst>
                <a:latin typeface="黑体" pitchFamily="2" charset="-122"/>
                <a:ea typeface="黑体" pitchFamily="2" charset="-122"/>
              </a:rPr>
              <a:t>个晶系</a:t>
            </a:r>
            <a:r>
              <a:rPr lang="zh-CN" altLang="en-US" sz="2800" b="1" smtClean="0">
                <a:effectLst>
                  <a:outerShdw blurRad="38100" dist="38100" dir="2700000" algn="tl">
                    <a:srgbClr val="C0C0C0"/>
                  </a:outerShdw>
                </a:effectLst>
                <a:latin typeface="黑体" pitchFamily="2" charset="-122"/>
                <a:ea typeface="黑体" pitchFamily="2" charset="-122"/>
              </a:rPr>
              <a:t>。分别为</a:t>
            </a:r>
          </a:p>
          <a:p>
            <a:pPr algn="just" eaLnBrk="1" hangingPunct="1">
              <a:buFont typeface="Wingdings" pitchFamily="2" charset="2"/>
              <a:buNone/>
              <a:defRPr/>
            </a:pPr>
            <a:r>
              <a:rPr lang="zh-CN" altLang="en-US" sz="2800" b="1" smtClean="0">
                <a:effectLst>
                  <a:outerShdw blurRad="38100" dist="38100" dir="2700000" algn="tl">
                    <a:srgbClr val="C0C0C0"/>
                  </a:outerShdw>
                </a:effectLst>
                <a:latin typeface="黑体" pitchFamily="2" charset="-122"/>
                <a:ea typeface="黑体" pitchFamily="2" charset="-122"/>
              </a:rPr>
              <a:t>     </a:t>
            </a:r>
            <a:r>
              <a:rPr lang="zh-CN" altLang="en-US" sz="2800" b="1" smtClean="0">
                <a:solidFill>
                  <a:srgbClr val="00FF99"/>
                </a:solidFill>
                <a:effectLst>
                  <a:outerShdw blurRad="38100" dist="38100" dir="2700000" algn="tl">
                    <a:srgbClr val="C0C0C0"/>
                  </a:outerShdw>
                </a:effectLst>
                <a:latin typeface="黑体" pitchFamily="2" charset="-122"/>
                <a:ea typeface="黑体" pitchFamily="2" charset="-122"/>
              </a:rPr>
              <a:t>立方、四方、正交、三斜、单斜、三方、六方等。</a:t>
            </a:r>
          </a:p>
        </p:txBody>
      </p:sp>
      <p:sp>
        <p:nvSpPr>
          <p:cNvPr id="190467" name="Line 4"/>
          <p:cNvSpPr>
            <a:spLocks noChangeShapeType="1"/>
          </p:cNvSpPr>
          <p:nvPr/>
        </p:nvSpPr>
        <p:spPr bwMode="auto">
          <a:xfrm>
            <a:off x="5510213" y="4365625"/>
            <a:ext cx="0" cy="1296988"/>
          </a:xfrm>
          <a:prstGeom prst="line">
            <a:avLst/>
          </a:prstGeom>
          <a:noFill/>
          <a:ln w="38100">
            <a:solidFill>
              <a:srgbClr val="FF99FF"/>
            </a:solidFill>
            <a:miter lim="800000"/>
            <a:headEnd/>
            <a:tailEnd/>
          </a:ln>
        </p:spPr>
        <p:txBody>
          <a:bodyPr wrap="none"/>
          <a:lstStyle/>
          <a:p>
            <a:endParaRPr lang="zh-CN" altLang="en-US"/>
          </a:p>
        </p:txBody>
      </p:sp>
      <p:sp>
        <p:nvSpPr>
          <p:cNvPr id="190468" name="Rectangle 5"/>
          <p:cNvSpPr>
            <a:spLocks noChangeArrowheads="1"/>
          </p:cNvSpPr>
          <p:nvPr/>
        </p:nvSpPr>
        <p:spPr bwMode="auto">
          <a:xfrm>
            <a:off x="3492500" y="4868863"/>
            <a:ext cx="1441450" cy="1368425"/>
          </a:xfrm>
          <a:prstGeom prst="rect">
            <a:avLst/>
          </a:prstGeom>
          <a:noFill/>
          <a:ln w="38100">
            <a:solidFill>
              <a:srgbClr val="FF99FF"/>
            </a:solidFill>
            <a:miter lim="800000"/>
            <a:headEnd/>
            <a:tailEnd/>
          </a:ln>
        </p:spPr>
        <p:txBody>
          <a:bodyPr wrap="none" anchor="ctr"/>
          <a:lstStyle/>
          <a:p>
            <a:endParaRPr lang="zh-CN" altLang="en-US" sz="1800">
              <a:solidFill>
                <a:schemeClr val="tx1"/>
              </a:solidFill>
              <a:latin typeface="Verdana" pitchFamily="34" charset="0"/>
            </a:endParaRPr>
          </a:p>
        </p:txBody>
      </p:sp>
      <p:sp>
        <p:nvSpPr>
          <p:cNvPr id="190469" name="Line 6"/>
          <p:cNvSpPr>
            <a:spLocks noChangeShapeType="1"/>
          </p:cNvSpPr>
          <p:nvPr/>
        </p:nvSpPr>
        <p:spPr bwMode="auto">
          <a:xfrm flipV="1">
            <a:off x="3478213" y="4365625"/>
            <a:ext cx="763587" cy="503238"/>
          </a:xfrm>
          <a:prstGeom prst="line">
            <a:avLst/>
          </a:prstGeom>
          <a:noFill/>
          <a:ln w="38100">
            <a:solidFill>
              <a:srgbClr val="FF99FF"/>
            </a:solidFill>
            <a:miter lim="800000"/>
            <a:headEnd/>
            <a:tailEnd/>
          </a:ln>
        </p:spPr>
        <p:txBody>
          <a:bodyPr wrap="none"/>
          <a:lstStyle/>
          <a:p>
            <a:endParaRPr lang="zh-CN" altLang="en-US"/>
          </a:p>
        </p:txBody>
      </p:sp>
      <p:sp>
        <p:nvSpPr>
          <p:cNvPr id="190470" name="Line 7"/>
          <p:cNvSpPr>
            <a:spLocks noChangeShapeType="1"/>
          </p:cNvSpPr>
          <p:nvPr/>
        </p:nvSpPr>
        <p:spPr bwMode="auto">
          <a:xfrm flipV="1">
            <a:off x="4933950" y="4365625"/>
            <a:ext cx="576263" cy="503238"/>
          </a:xfrm>
          <a:prstGeom prst="line">
            <a:avLst/>
          </a:prstGeom>
          <a:noFill/>
          <a:ln w="38100">
            <a:solidFill>
              <a:srgbClr val="FF99FF"/>
            </a:solidFill>
            <a:miter lim="800000"/>
            <a:headEnd/>
            <a:tailEnd/>
          </a:ln>
        </p:spPr>
        <p:txBody>
          <a:bodyPr wrap="none"/>
          <a:lstStyle/>
          <a:p>
            <a:endParaRPr lang="zh-CN" altLang="en-US"/>
          </a:p>
        </p:txBody>
      </p:sp>
      <p:sp>
        <p:nvSpPr>
          <p:cNvPr id="190471" name="Line 8"/>
          <p:cNvSpPr>
            <a:spLocks noChangeShapeType="1"/>
          </p:cNvSpPr>
          <p:nvPr/>
        </p:nvSpPr>
        <p:spPr bwMode="auto">
          <a:xfrm flipV="1">
            <a:off x="4933950" y="5589588"/>
            <a:ext cx="576263" cy="647700"/>
          </a:xfrm>
          <a:prstGeom prst="line">
            <a:avLst/>
          </a:prstGeom>
          <a:noFill/>
          <a:ln w="38100">
            <a:solidFill>
              <a:srgbClr val="FF99FF"/>
            </a:solidFill>
            <a:miter lim="800000"/>
            <a:headEnd/>
            <a:tailEnd/>
          </a:ln>
        </p:spPr>
        <p:txBody>
          <a:bodyPr wrap="none"/>
          <a:lstStyle/>
          <a:p>
            <a:endParaRPr lang="zh-CN" altLang="en-US"/>
          </a:p>
        </p:txBody>
      </p:sp>
      <p:sp>
        <p:nvSpPr>
          <p:cNvPr id="190472" name="Line 9"/>
          <p:cNvSpPr>
            <a:spLocks noChangeShapeType="1"/>
          </p:cNvSpPr>
          <p:nvPr/>
        </p:nvSpPr>
        <p:spPr bwMode="auto">
          <a:xfrm>
            <a:off x="4213225" y="4365625"/>
            <a:ext cx="1296988" cy="0"/>
          </a:xfrm>
          <a:prstGeom prst="line">
            <a:avLst/>
          </a:prstGeom>
          <a:noFill/>
          <a:ln w="38100">
            <a:solidFill>
              <a:srgbClr val="FF99FF"/>
            </a:solidFill>
            <a:miter lim="800000"/>
            <a:headEnd/>
            <a:tailEnd/>
          </a:ln>
        </p:spPr>
        <p:txBody>
          <a:bodyPr wrap="none"/>
          <a:lstStyle/>
          <a:p>
            <a:endParaRPr lang="zh-CN" altLang="en-US"/>
          </a:p>
        </p:txBody>
      </p:sp>
      <p:sp>
        <p:nvSpPr>
          <p:cNvPr id="190473" name="Text Box 10"/>
          <p:cNvSpPr txBox="1">
            <a:spLocks noChangeArrowheads="1"/>
          </p:cNvSpPr>
          <p:nvPr/>
        </p:nvSpPr>
        <p:spPr bwMode="auto">
          <a:xfrm>
            <a:off x="2990850" y="5851525"/>
            <a:ext cx="574675" cy="457200"/>
          </a:xfrm>
          <a:prstGeom prst="rect">
            <a:avLst/>
          </a:prstGeom>
          <a:noFill/>
          <a:ln w="9525">
            <a:noFill/>
            <a:miter lim="800000"/>
            <a:headEnd/>
            <a:tailEnd/>
          </a:ln>
        </p:spPr>
        <p:txBody>
          <a:bodyPr>
            <a:spAutoFit/>
          </a:bodyPr>
          <a:lstStyle/>
          <a:p>
            <a:pPr>
              <a:spcBef>
                <a:spcPct val="50000"/>
              </a:spcBef>
            </a:pPr>
            <a:r>
              <a:rPr lang="en-US" altLang="zh-CN">
                <a:solidFill>
                  <a:srgbClr val="FFFF66"/>
                </a:solidFill>
                <a:latin typeface="Verdana" pitchFamily="34" charset="0"/>
              </a:rPr>
              <a:t>a</a:t>
            </a:r>
          </a:p>
        </p:txBody>
      </p:sp>
      <p:sp>
        <p:nvSpPr>
          <p:cNvPr id="190474" name="Line 11"/>
          <p:cNvSpPr>
            <a:spLocks noChangeShapeType="1"/>
          </p:cNvSpPr>
          <p:nvPr/>
        </p:nvSpPr>
        <p:spPr bwMode="auto">
          <a:xfrm>
            <a:off x="4284663" y="4076700"/>
            <a:ext cx="0" cy="1512888"/>
          </a:xfrm>
          <a:prstGeom prst="line">
            <a:avLst/>
          </a:prstGeom>
          <a:noFill/>
          <a:ln w="38100">
            <a:solidFill>
              <a:schemeClr val="tx1"/>
            </a:solidFill>
            <a:miter lim="800000"/>
            <a:headEnd type="triangle" w="med" len="med"/>
            <a:tailEnd/>
          </a:ln>
        </p:spPr>
        <p:txBody>
          <a:bodyPr wrap="none"/>
          <a:lstStyle/>
          <a:p>
            <a:endParaRPr lang="zh-CN" altLang="en-US"/>
          </a:p>
        </p:txBody>
      </p:sp>
      <p:sp>
        <p:nvSpPr>
          <p:cNvPr id="190475" name="Line 12"/>
          <p:cNvSpPr>
            <a:spLocks noChangeShapeType="1"/>
          </p:cNvSpPr>
          <p:nvPr/>
        </p:nvSpPr>
        <p:spPr bwMode="auto">
          <a:xfrm flipV="1">
            <a:off x="3205163" y="5603875"/>
            <a:ext cx="1079500" cy="792163"/>
          </a:xfrm>
          <a:prstGeom prst="line">
            <a:avLst/>
          </a:prstGeom>
          <a:noFill/>
          <a:ln w="38100">
            <a:solidFill>
              <a:schemeClr val="tx1"/>
            </a:solidFill>
            <a:miter lim="800000"/>
            <a:headEnd type="triangle" w="med" len="med"/>
            <a:tailEnd/>
          </a:ln>
        </p:spPr>
        <p:txBody>
          <a:bodyPr wrap="none"/>
          <a:lstStyle/>
          <a:p>
            <a:endParaRPr lang="zh-CN" altLang="en-US"/>
          </a:p>
        </p:txBody>
      </p:sp>
      <p:sp>
        <p:nvSpPr>
          <p:cNvPr id="190476" name="Line 13"/>
          <p:cNvSpPr>
            <a:spLocks noChangeShapeType="1"/>
          </p:cNvSpPr>
          <p:nvPr/>
        </p:nvSpPr>
        <p:spPr bwMode="auto">
          <a:xfrm>
            <a:off x="4284663" y="5589588"/>
            <a:ext cx="1800225" cy="0"/>
          </a:xfrm>
          <a:prstGeom prst="line">
            <a:avLst/>
          </a:prstGeom>
          <a:noFill/>
          <a:ln w="38100">
            <a:solidFill>
              <a:schemeClr val="tx1"/>
            </a:solidFill>
            <a:miter lim="800000"/>
            <a:headEnd/>
            <a:tailEnd type="triangle" w="med" len="med"/>
          </a:ln>
        </p:spPr>
        <p:txBody>
          <a:bodyPr wrap="none"/>
          <a:lstStyle/>
          <a:p>
            <a:endParaRPr lang="zh-CN" altLang="en-US"/>
          </a:p>
        </p:txBody>
      </p:sp>
      <p:sp>
        <p:nvSpPr>
          <p:cNvPr id="190477" name="Text Box 14"/>
          <p:cNvSpPr txBox="1">
            <a:spLocks noChangeArrowheads="1"/>
          </p:cNvSpPr>
          <p:nvPr/>
        </p:nvSpPr>
        <p:spPr bwMode="auto">
          <a:xfrm>
            <a:off x="5726113" y="5084763"/>
            <a:ext cx="574675" cy="457200"/>
          </a:xfrm>
          <a:prstGeom prst="rect">
            <a:avLst/>
          </a:prstGeom>
          <a:noFill/>
          <a:ln w="9525">
            <a:noFill/>
            <a:miter lim="800000"/>
            <a:headEnd/>
            <a:tailEnd/>
          </a:ln>
        </p:spPr>
        <p:txBody>
          <a:bodyPr>
            <a:spAutoFit/>
          </a:bodyPr>
          <a:lstStyle/>
          <a:p>
            <a:pPr>
              <a:spcBef>
                <a:spcPct val="50000"/>
              </a:spcBef>
            </a:pPr>
            <a:r>
              <a:rPr lang="en-US" altLang="zh-CN">
                <a:solidFill>
                  <a:srgbClr val="FFFF66"/>
                </a:solidFill>
                <a:latin typeface="Verdana" pitchFamily="34" charset="0"/>
              </a:rPr>
              <a:t>b</a:t>
            </a:r>
          </a:p>
        </p:txBody>
      </p:sp>
      <p:sp>
        <p:nvSpPr>
          <p:cNvPr id="190478" name="Text Box 15"/>
          <p:cNvSpPr txBox="1">
            <a:spLocks noChangeArrowheads="1"/>
          </p:cNvSpPr>
          <p:nvPr/>
        </p:nvSpPr>
        <p:spPr bwMode="auto">
          <a:xfrm>
            <a:off x="3852863" y="4005263"/>
            <a:ext cx="574675" cy="457200"/>
          </a:xfrm>
          <a:prstGeom prst="rect">
            <a:avLst/>
          </a:prstGeom>
          <a:noFill/>
          <a:ln w="9525">
            <a:noFill/>
            <a:miter lim="800000"/>
            <a:headEnd/>
            <a:tailEnd/>
          </a:ln>
        </p:spPr>
        <p:txBody>
          <a:bodyPr>
            <a:spAutoFit/>
          </a:bodyPr>
          <a:lstStyle/>
          <a:p>
            <a:pPr>
              <a:spcBef>
                <a:spcPct val="50000"/>
              </a:spcBef>
            </a:pPr>
            <a:r>
              <a:rPr lang="en-US" altLang="zh-CN">
                <a:solidFill>
                  <a:srgbClr val="FFFF66"/>
                </a:solidFill>
                <a:latin typeface="Verdana" pitchFamily="34" charset="0"/>
              </a:rPr>
              <a:t>c</a:t>
            </a:r>
          </a:p>
        </p:txBody>
      </p:sp>
      <p:sp>
        <p:nvSpPr>
          <p:cNvPr id="190479" name="Arc 16"/>
          <p:cNvSpPr>
            <a:spLocks/>
          </p:cNvSpPr>
          <p:nvPr/>
        </p:nvSpPr>
        <p:spPr bwMode="auto">
          <a:xfrm rot="5400000">
            <a:off x="4104481" y="5482432"/>
            <a:ext cx="288925" cy="503238"/>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miter lim="800000"/>
            <a:headEnd/>
            <a:tailEnd/>
          </a:ln>
        </p:spPr>
        <p:txBody>
          <a:bodyPr wrap="none" anchor="ctr"/>
          <a:lstStyle/>
          <a:p>
            <a:endParaRPr lang="zh-CN" altLang="en-US"/>
          </a:p>
        </p:txBody>
      </p:sp>
      <p:sp>
        <p:nvSpPr>
          <p:cNvPr id="190480" name="Arc 17"/>
          <p:cNvSpPr>
            <a:spLocks/>
          </p:cNvSpPr>
          <p:nvPr/>
        </p:nvSpPr>
        <p:spPr bwMode="auto">
          <a:xfrm>
            <a:off x="4284663" y="5229225"/>
            <a:ext cx="431800" cy="360363"/>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miter lim="800000"/>
            <a:headEnd/>
            <a:tailEnd/>
          </a:ln>
        </p:spPr>
        <p:txBody>
          <a:bodyPr wrap="none" anchor="ctr"/>
          <a:lstStyle/>
          <a:p>
            <a:endParaRPr lang="zh-CN" altLang="en-US"/>
          </a:p>
        </p:txBody>
      </p:sp>
      <p:sp>
        <p:nvSpPr>
          <p:cNvPr id="190481" name="Arc 18"/>
          <p:cNvSpPr>
            <a:spLocks/>
          </p:cNvSpPr>
          <p:nvPr/>
        </p:nvSpPr>
        <p:spPr bwMode="auto">
          <a:xfrm rot="-6635132">
            <a:off x="3709988" y="5084763"/>
            <a:ext cx="720725" cy="720725"/>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miter lim="800000"/>
            <a:headEnd/>
            <a:tailEnd/>
          </a:ln>
        </p:spPr>
        <p:txBody>
          <a:bodyPr wrap="none" anchor="ctr"/>
          <a:lstStyle/>
          <a:p>
            <a:endParaRPr lang="zh-CN" altLang="en-US"/>
          </a:p>
        </p:txBody>
      </p:sp>
      <p:sp>
        <p:nvSpPr>
          <p:cNvPr id="734227" name="Text Box 19"/>
          <p:cNvSpPr txBox="1">
            <a:spLocks noChangeArrowheads="1"/>
          </p:cNvSpPr>
          <p:nvPr/>
        </p:nvSpPr>
        <p:spPr bwMode="auto">
          <a:xfrm>
            <a:off x="4357688" y="4941888"/>
            <a:ext cx="574675" cy="457200"/>
          </a:xfrm>
          <a:prstGeom prst="rect">
            <a:avLst/>
          </a:prstGeom>
          <a:noFill/>
          <a:ln w="9525">
            <a:noFill/>
            <a:miter lim="800000"/>
            <a:headEnd/>
            <a:tailEnd/>
          </a:ln>
          <a:effectLst/>
        </p:spPr>
        <p:txBody>
          <a:bodyPr>
            <a:spAutoFit/>
          </a:bodyPr>
          <a:lstStyle/>
          <a:p>
            <a:pPr>
              <a:spcBef>
                <a:spcPct val="50000"/>
              </a:spcBef>
              <a:defRPr/>
            </a:pPr>
            <a:r>
              <a:rPr lang="en-US" altLang="zh-CN">
                <a:solidFill>
                  <a:srgbClr val="FFFF66"/>
                </a:solidFill>
                <a:latin typeface="Verdana" pitchFamily="34" charset="0"/>
                <a:ea typeface="宋体" pitchFamily="2" charset="-122"/>
              </a:rPr>
              <a:t> </a:t>
            </a:r>
            <a:r>
              <a:rPr lang="en-US" altLang="zh-CN" b="1">
                <a:solidFill>
                  <a:srgbClr val="00FF99"/>
                </a:solidFill>
                <a:effectLst>
                  <a:outerShdw blurRad="38100" dist="38100" dir="2700000" algn="tl">
                    <a:srgbClr val="000000"/>
                  </a:outerShdw>
                </a:effectLst>
                <a:latin typeface="Verdana" pitchFamily="34" charset="0"/>
                <a:ea typeface="宋体" pitchFamily="2" charset="-122"/>
                <a:sym typeface="Symbol" pitchFamily="18" charset="2"/>
              </a:rPr>
              <a:t></a:t>
            </a:r>
          </a:p>
        </p:txBody>
      </p:sp>
      <p:sp>
        <p:nvSpPr>
          <p:cNvPr id="734228" name="Text Box 20"/>
          <p:cNvSpPr txBox="1">
            <a:spLocks noChangeArrowheads="1"/>
          </p:cNvSpPr>
          <p:nvPr/>
        </p:nvSpPr>
        <p:spPr bwMode="auto">
          <a:xfrm>
            <a:off x="3492500" y="5084763"/>
            <a:ext cx="574675" cy="457200"/>
          </a:xfrm>
          <a:prstGeom prst="rect">
            <a:avLst/>
          </a:prstGeom>
          <a:noFill/>
          <a:ln w="9525">
            <a:noFill/>
            <a:miter lim="800000"/>
            <a:headEnd/>
            <a:tailEnd/>
          </a:ln>
          <a:effectLst/>
        </p:spPr>
        <p:txBody>
          <a:bodyPr>
            <a:spAutoFit/>
          </a:bodyPr>
          <a:lstStyle/>
          <a:p>
            <a:pPr>
              <a:spcBef>
                <a:spcPct val="50000"/>
              </a:spcBef>
              <a:defRPr/>
            </a:pPr>
            <a:r>
              <a:rPr lang="en-US" altLang="zh-CN">
                <a:solidFill>
                  <a:srgbClr val="FFFF66"/>
                </a:solidFill>
                <a:latin typeface="Verdana" pitchFamily="34" charset="0"/>
                <a:ea typeface="宋体" pitchFamily="2" charset="-122"/>
              </a:rPr>
              <a:t> </a:t>
            </a:r>
            <a:r>
              <a:rPr lang="en-US" altLang="zh-CN" b="1">
                <a:solidFill>
                  <a:srgbClr val="00FF99"/>
                </a:solidFill>
                <a:effectLst>
                  <a:outerShdw blurRad="38100" dist="38100" dir="2700000" algn="tl">
                    <a:srgbClr val="000000"/>
                  </a:outerShdw>
                </a:effectLst>
                <a:latin typeface="Verdana" pitchFamily="34" charset="0"/>
                <a:ea typeface="宋体" pitchFamily="2" charset="-122"/>
                <a:sym typeface="Symbol" pitchFamily="18" charset="2"/>
              </a:rPr>
              <a:t></a:t>
            </a:r>
          </a:p>
        </p:txBody>
      </p:sp>
      <p:sp>
        <p:nvSpPr>
          <p:cNvPr id="734229" name="Text Box 21"/>
          <p:cNvSpPr txBox="1">
            <a:spLocks noChangeArrowheads="1"/>
          </p:cNvSpPr>
          <p:nvPr/>
        </p:nvSpPr>
        <p:spPr bwMode="auto">
          <a:xfrm>
            <a:off x="4213225" y="5589588"/>
            <a:ext cx="574675" cy="457200"/>
          </a:xfrm>
          <a:prstGeom prst="rect">
            <a:avLst/>
          </a:prstGeom>
          <a:noFill/>
          <a:ln w="9525">
            <a:noFill/>
            <a:miter lim="800000"/>
            <a:headEnd/>
            <a:tailEnd/>
          </a:ln>
          <a:effectLst/>
        </p:spPr>
        <p:txBody>
          <a:bodyPr>
            <a:spAutoFit/>
          </a:bodyPr>
          <a:lstStyle/>
          <a:p>
            <a:pPr>
              <a:spcBef>
                <a:spcPct val="50000"/>
              </a:spcBef>
              <a:defRPr/>
            </a:pPr>
            <a:r>
              <a:rPr lang="en-US" altLang="zh-CN">
                <a:solidFill>
                  <a:srgbClr val="FFFF66"/>
                </a:solidFill>
                <a:latin typeface="Verdana" pitchFamily="34" charset="0"/>
                <a:ea typeface="宋体" pitchFamily="2" charset="-122"/>
              </a:rPr>
              <a:t> </a:t>
            </a:r>
            <a:r>
              <a:rPr lang="en-US" altLang="zh-CN" b="1">
                <a:solidFill>
                  <a:srgbClr val="00FF99"/>
                </a:solidFill>
                <a:effectLst>
                  <a:outerShdw blurRad="38100" dist="38100" dir="2700000" algn="tl">
                    <a:srgbClr val="000000"/>
                  </a:outerShdw>
                </a:effectLst>
                <a:latin typeface="Verdana" pitchFamily="34" charset="0"/>
                <a:ea typeface="宋体" pitchFamily="2" charset="-122"/>
                <a:sym typeface="Symbol" pitchFamily="18" charset="2"/>
              </a:rPr>
              <a:t></a:t>
            </a:r>
          </a:p>
        </p:txBody>
      </p:sp>
      <p:pic>
        <p:nvPicPr>
          <p:cNvPr id="734230" name="Picture 22" descr="7-26"/>
          <p:cNvPicPr>
            <a:picLocks noChangeAspect="1" noChangeArrowheads="1"/>
          </p:cNvPicPr>
          <p:nvPr/>
        </p:nvPicPr>
        <p:blipFill>
          <a:blip r:embed="rId2"/>
          <a:srcRect/>
          <a:stretch>
            <a:fillRect/>
          </a:stretch>
        </p:blipFill>
        <p:spPr bwMode="auto">
          <a:xfrm>
            <a:off x="179388" y="1052513"/>
            <a:ext cx="8964612" cy="5616575"/>
          </a:xfrm>
          <a:prstGeom prst="rect">
            <a:avLst/>
          </a:prstGeom>
          <a:noFill/>
          <a:ln w="9525">
            <a:noFill/>
            <a:miter lim="800000"/>
            <a:headEnd/>
            <a:tailEnd/>
          </a:ln>
        </p:spPr>
      </p:pic>
      <p:sp>
        <p:nvSpPr>
          <p:cNvPr id="734231" name="Text Box 23"/>
          <p:cNvSpPr txBox="1">
            <a:spLocks noChangeArrowheads="1"/>
          </p:cNvSpPr>
          <p:nvPr/>
        </p:nvSpPr>
        <p:spPr bwMode="auto">
          <a:xfrm>
            <a:off x="468313" y="2924175"/>
            <a:ext cx="1511300" cy="366713"/>
          </a:xfrm>
          <a:prstGeom prst="rect">
            <a:avLst/>
          </a:prstGeom>
          <a:solidFill>
            <a:schemeClr val="tx1"/>
          </a:solidFill>
          <a:ln w="9525">
            <a:noFill/>
            <a:miter lim="800000"/>
            <a:headEnd/>
            <a:tailEnd/>
          </a:ln>
        </p:spPr>
        <p:txBody>
          <a:bodyPr>
            <a:spAutoFit/>
          </a:bodyPr>
          <a:lstStyle/>
          <a:p>
            <a:pPr>
              <a:spcBef>
                <a:spcPct val="50000"/>
              </a:spcBef>
            </a:pPr>
            <a:r>
              <a:rPr lang="zh-CN" altLang="en-US" sz="1800" b="1">
                <a:solidFill>
                  <a:schemeClr val="bg1"/>
                </a:solidFill>
                <a:latin typeface="Verdana" pitchFamily="34" charset="0"/>
                <a:ea typeface="黑体" pitchFamily="49" charset="-122"/>
              </a:rPr>
              <a:t>立 方 晶 系</a:t>
            </a:r>
          </a:p>
        </p:txBody>
      </p:sp>
      <p:sp>
        <p:nvSpPr>
          <p:cNvPr id="734232" name="Text Box 24"/>
          <p:cNvSpPr txBox="1">
            <a:spLocks noChangeArrowheads="1"/>
          </p:cNvSpPr>
          <p:nvPr/>
        </p:nvSpPr>
        <p:spPr bwMode="auto">
          <a:xfrm>
            <a:off x="2411413" y="2997200"/>
            <a:ext cx="1584325" cy="366713"/>
          </a:xfrm>
          <a:prstGeom prst="rect">
            <a:avLst/>
          </a:prstGeom>
          <a:solidFill>
            <a:schemeClr val="tx1"/>
          </a:solidFill>
          <a:ln w="9525">
            <a:noFill/>
            <a:miter lim="800000"/>
            <a:headEnd/>
            <a:tailEnd/>
          </a:ln>
        </p:spPr>
        <p:txBody>
          <a:bodyPr>
            <a:spAutoFit/>
          </a:bodyPr>
          <a:lstStyle/>
          <a:p>
            <a:pPr>
              <a:spcBef>
                <a:spcPct val="50000"/>
              </a:spcBef>
            </a:pPr>
            <a:r>
              <a:rPr lang="zh-CN" altLang="en-US" sz="1800" b="1">
                <a:solidFill>
                  <a:schemeClr val="bg1"/>
                </a:solidFill>
                <a:latin typeface="Verdana" pitchFamily="34" charset="0"/>
                <a:ea typeface="黑体" pitchFamily="49" charset="-122"/>
              </a:rPr>
              <a:t>四 方 晶 系</a:t>
            </a:r>
          </a:p>
        </p:txBody>
      </p:sp>
      <p:sp>
        <p:nvSpPr>
          <p:cNvPr id="734233" name="Text Box 25"/>
          <p:cNvSpPr txBox="1">
            <a:spLocks noChangeArrowheads="1"/>
          </p:cNvSpPr>
          <p:nvPr/>
        </p:nvSpPr>
        <p:spPr bwMode="auto">
          <a:xfrm>
            <a:off x="4572000" y="3068638"/>
            <a:ext cx="1584325" cy="366712"/>
          </a:xfrm>
          <a:prstGeom prst="rect">
            <a:avLst/>
          </a:prstGeom>
          <a:solidFill>
            <a:schemeClr val="tx1"/>
          </a:solidFill>
          <a:ln w="9525">
            <a:noFill/>
            <a:miter lim="800000"/>
            <a:headEnd/>
            <a:tailEnd/>
          </a:ln>
        </p:spPr>
        <p:txBody>
          <a:bodyPr>
            <a:spAutoFit/>
          </a:bodyPr>
          <a:lstStyle/>
          <a:p>
            <a:pPr>
              <a:spcBef>
                <a:spcPct val="50000"/>
              </a:spcBef>
            </a:pPr>
            <a:r>
              <a:rPr lang="zh-CN" altLang="en-US" sz="1800" b="1">
                <a:solidFill>
                  <a:schemeClr val="bg1"/>
                </a:solidFill>
                <a:latin typeface="Verdana" pitchFamily="34" charset="0"/>
                <a:ea typeface="黑体" pitchFamily="49" charset="-122"/>
              </a:rPr>
              <a:t>正 交 晶 系</a:t>
            </a:r>
          </a:p>
        </p:txBody>
      </p:sp>
      <p:sp>
        <p:nvSpPr>
          <p:cNvPr id="734234" name="Text Box 26"/>
          <p:cNvSpPr txBox="1">
            <a:spLocks noChangeArrowheads="1"/>
          </p:cNvSpPr>
          <p:nvPr/>
        </p:nvSpPr>
        <p:spPr bwMode="auto">
          <a:xfrm>
            <a:off x="6948488" y="3141663"/>
            <a:ext cx="1584325" cy="366712"/>
          </a:xfrm>
          <a:prstGeom prst="rect">
            <a:avLst/>
          </a:prstGeom>
          <a:solidFill>
            <a:schemeClr val="tx1"/>
          </a:solidFill>
          <a:ln w="9525">
            <a:noFill/>
            <a:miter lim="800000"/>
            <a:headEnd/>
            <a:tailEnd/>
          </a:ln>
        </p:spPr>
        <p:txBody>
          <a:bodyPr>
            <a:spAutoFit/>
          </a:bodyPr>
          <a:lstStyle/>
          <a:p>
            <a:pPr>
              <a:spcBef>
                <a:spcPct val="50000"/>
              </a:spcBef>
            </a:pPr>
            <a:r>
              <a:rPr lang="zh-CN" altLang="en-US" sz="1800" b="1">
                <a:solidFill>
                  <a:schemeClr val="bg1"/>
                </a:solidFill>
                <a:latin typeface="Verdana" pitchFamily="34" charset="0"/>
                <a:ea typeface="黑体" pitchFamily="49" charset="-122"/>
              </a:rPr>
              <a:t>三 方 晶 系</a:t>
            </a:r>
          </a:p>
        </p:txBody>
      </p:sp>
      <p:sp>
        <p:nvSpPr>
          <p:cNvPr id="734235" name="Text Box 27"/>
          <p:cNvSpPr txBox="1">
            <a:spLocks noChangeArrowheads="1"/>
          </p:cNvSpPr>
          <p:nvPr/>
        </p:nvSpPr>
        <p:spPr bwMode="auto">
          <a:xfrm>
            <a:off x="539750" y="5516563"/>
            <a:ext cx="1584325" cy="366712"/>
          </a:xfrm>
          <a:prstGeom prst="rect">
            <a:avLst/>
          </a:prstGeom>
          <a:solidFill>
            <a:schemeClr val="tx1"/>
          </a:solidFill>
          <a:ln w="9525">
            <a:noFill/>
            <a:miter lim="800000"/>
            <a:headEnd/>
            <a:tailEnd/>
          </a:ln>
        </p:spPr>
        <p:txBody>
          <a:bodyPr>
            <a:spAutoFit/>
          </a:bodyPr>
          <a:lstStyle/>
          <a:p>
            <a:pPr>
              <a:spcBef>
                <a:spcPct val="50000"/>
              </a:spcBef>
            </a:pPr>
            <a:r>
              <a:rPr lang="zh-CN" altLang="en-US" sz="1800" b="1">
                <a:solidFill>
                  <a:schemeClr val="bg1"/>
                </a:solidFill>
                <a:latin typeface="Verdana" pitchFamily="34" charset="0"/>
                <a:ea typeface="黑体" pitchFamily="49" charset="-122"/>
              </a:rPr>
              <a:t>单 斜 晶 系</a:t>
            </a:r>
          </a:p>
        </p:txBody>
      </p:sp>
      <p:sp>
        <p:nvSpPr>
          <p:cNvPr id="734236" name="Text Box 28"/>
          <p:cNvSpPr txBox="1">
            <a:spLocks noChangeArrowheads="1"/>
          </p:cNvSpPr>
          <p:nvPr/>
        </p:nvSpPr>
        <p:spPr bwMode="auto">
          <a:xfrm>
            <a:off x="3563938" y="5726113"/>
            <a:ext cx="1584325" cy="366712"/>
          </a:xfrm>
          <a:prstGeom prst="rect">
            <a:avLst/>
          </a:prstGeom>
          <a:solidFill>
            <a:schemeClr val="tx1"/>
          </a:solidFill>
          <a:ln w="9525">
            <a:noFill/>
            <a:miter lim="800000"/>
            <a:headEnd/>
            <a:tailEnd/>
          </a:ln>
        </p:spPr>
        <p:txBody>
          <a:bodyPr>
            <a:spAutoFit/>
          </a:bodyPr>
          <a:lstStyle/>
          <a:p>
            <a:pPr>
              <a:spcBef>
                <a:spcPct val="50000"/>
              </a:spcBef>
            </a:pPr>
            <a:r>
              <a:rPr lang="zh-CN" altLang="en-US" sz="1800" b="1">
                <a:solidFill>
                  <a:schemeClr val="bg1"/>
                </a:solidFill>
                <a:latin typeface="Verdana" pitchFamily="34" charset="0"/>
                <a:ea typeface="黑体" pitchFamily="49" charset="-122"/>
              </a:rPr>
              <a:t>三 斜 晶 系</a:t>
            </a:r>
          </a:p>
        </p:txBody>
      </p:sp>
      <p:sp>
        <p:nvSpPr>
          <p:cNvPr id="734237" name="Text Box 29"/>
          <p:cNvSpPr txBox="1">
            <a:spLocks noChangeArrowheads="1"/>
          </p:cNvSpPr>
          <p:nvPr/>
        </p:nvSpPr>
        <p:spPr bwMode="auto">
          <a:xfrm>
            <a:off x="6877050" y="5876925"/>
            <a:ext cx="1584325" cy="366713"/>
          </a:xfrm>
          <a:prstGeom prst="rect">
            <a:avLst/>
          </a:prstGeom>
          <a:solidFill>
            <a:schemeClr val="tx1"/>
          </a:solidFill>
          <a:ln w="9525">
            <a:noFill/>
            <a:miter lim="800000"/>
            <a:headEnd/>
            <a:tailEnd/>
          </a:ln>
        </p:spPr>
        <p:txBody>
          <a:bodyPr>
            <a:spAutoFit/>
          </a:bodyPr>
          <a:lstStyle/>
          <a:p>
            <a:pPr>
              <a:spcBef>
                <a:spcPct val="50000"/>
              </a:spcBef>
            </a:pPr>
            <a:r>
              <a:rPr lang="zh-CN" altLang="en-US" sz="1800" b="1">
                <a:solidFill>
                  <a:schemeClr val="bg1"/>
                </a:solidFill>
                <a:latin typeface="Verdana" pitchFamily="34" charset="0"/>
                <a:ea typeface="黑体" pitchFamily="49" charset="-122"/>
              </a:rPr>
              <a:t>六 方 晶 系</a:t>
            </a:r>
          </a:p>
        </p:txBody>
      </p:sp>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34210"/>
                                        </p:tgtEl>
                                        <p:attrNameLst>
                                          <p:attrName>style.visibility</p:attrName>
                                        </p:attrNameLst>
                                      </p:cBhvr>
                                      <p:to>
                                        <p:strVal val="visible"/>
                                      </p:to>
                                    </p:set>
                                    <p:animEffect transition="in" filter="dissolve">
                                      <p:cBhvr>
                                        <p:cTn id="7" dur="500"/>
                                        <p:tgtEl>
                                          <p:spTgt spid="7342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34211">
                                            <p:txEl>
                                              <p:pRg st="0" end="0"/>
                                            </p:txEl>
                                          </p:spTgt>
                                        </p:tgtEl>
                                        <p:attrNameLst>
                                          <p:attrName>style.visibility</p:attrName>
                                        </p:attrNameLst>
                                      </p:cBhvr>
                                      <p:to>
                                        <p:strVal val="visible"/>
                                      </p:to>
                                    </p:set>
                                    <p:animEffect transition="in" filter="dissolve">
                                      <p:cBhvr>
                                        <p:cTn id="12" dur="500"/>
                                        <p:tgtEl>
                                          <p:spTgt spid="7342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34211">
                                            <p:txEl>
                                              <p:pRg st="1" end="1"/>
                                            </p:txEl>
                                          </p:spTgt>
                                        </p:tgtEl>
                                        <p:attrNameLst>
                                          <p:attrName>style.visibility</p:attrName>
                                        </p:attrNameLst>
                                      </p:cBhvr>
                                      <p:to>
                                        <p:strVal val="visible"/>
                                      </p:to>
                                    </p:set>
                                    <p:animEffect transition="in" filter="dissolve">
                                      <p:cBhvr>
                                        <p:cTn id="17" dur="500"/>
                                        <p:tgtEl>
                                          <p:spTgt spid="73421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34211">
                                            <p:txEl>
                                              <p:pRg st="2" end="2"/>
                                            </p:txEl>
                                          </p:spTgt>
                                        </p:tgtEl>
                                        <p:attrNameLst>
                                          <p:attrName>style.visibility</p:attrName>
                                        </p:attrNameLst>
                                      </p:cBhvr>
                                      <p:to>
                                        <p:strVal val="visible"/>
                                      </p:to>
                                    </p:set>
                                    <p:animEffect transition="in" filter="dissolve">
                                      <p:cBhvr>
                                        <p:cTn id="22" dur="500"/>
                                        <p:tgtEl>
                                          <p:spTgt spid="73421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34211">
                                            <p:txEl>
                                              <p:pRg st="3" end="3"/>
                                            </p:txEl>
                                          </p:spTgt>
                                        </p:tgtEl>
                                        <p:attrNameLst>
                                          <p:attrName>style.visibility</p:attrName>
                                        </p:attrNameLst>
                                      </p:cBhvr>
                                      <p:to>
                                        <p:strVal val="visible"/>
                                      </p:to>
                                    </p:set>
                                    <p:animEffect transition="in" filter="dissolve">
                                      <p:cBhvr>
                                        <p:cTn id="27" dur="500"/>
                                        <p:tgtEl>
                                          <p:spTgt spid="73421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734211">
                                            <p:txEl>
                                              <p:pRg st="4" end="4"/>
                                            </p:txEl>
                                          </p:spTgt>
                                        </p:tgtEl>
                                        <p:attrNameLst>
                                          <p:attrName>style.visibility</p:attrName>
                                        </p:attrNameLst>
                                      </p:cBhvr>
                                      <p:to>
                                        <p:strVal val="visible"/>
                                      </p:to>
                                    </p:set>
                                    <p:animEffect transition="in" filter="dissolve">
                                      <p:cBhvr>
                                        <p:cTn id="32" dur="500"/>
                                        <p:tgtEl>
                                          <p:spTgt spid="734211">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42" fill="hold" nodeType="clickEffect">
                                  <p:stCondLst>
                                    <p:cond delay="0"/>
                                  </p:stCondLst>
                                  <p:childTnLst>
                                    <p:set>
                                      <p:cBhvr>
                                        <p:cTn id="36" dur="1" fill="hold">
                                          <p:stCondLst>
                                            <p:cond delay="0"/>
                                          </p:stCondLst>
                                        </p:cTn>
                                        <p:tgtEl>
                                          <p:spTgt spid="734230"/>
                                        </p:tgtEl>
                                        <p:attrNameLst>
                                          <p:attrName>style.visibility</p:attrName>
                                        </p:attrNameLst>
                                      </p:cBhvr>
                                      <p:to>
                                        <p:strVal val="visible"/>
                                      </p:to>
                                    </p:set>
                                    <p:animEffect transition="in" filter="barn(outHorizontal)">
                                      <p:cBhvr>
                                        <p:cTn id="37" dur="500"/>
                                        <p:tgtEl>
                                          <p:spTgt spid="734230"/>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734231"/>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73423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734233"/>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734234"/>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734235"/>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734236"/>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734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4210" grpId="0"/>
      <p:bldP spid="734211" grpId="0" build="p"/>
      <p:bldP spid="734231" grpId="0" animBg="1"/>
      <p:bldP spid="734232" grpId="0" animBg="1"/>
      <p:bldP spid="734233" grpId="0" animBg="1"/>
      <p:bldP spid="734234" grpId="0" animBg="1"/>
      <p:bldP spid="734235" grpId="0" animBg="1"/>
      <p:bldP spid="734236" grpId="0" animBg="1"/>
      <p:bldP spid="734237" grpId="0" animBg="1"/>
    </p:bldLst>
  </p:timing>
</p:sld>
</file>

<file path=ppt/slides/slide1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pic>
        <p:nvPicPr>
          <p:cNvPr id="735234" name="Picture 2" descr="9-2"/>
          <p:cNvPicPr>
            <a:picLocks noChangeAspect="1" noChangeArrowheads="1"/>
          </p:cNvPicPr>
          <p:nvPr/>
        </p:nvPicPr>
        <p:blipFill>
          <a:blip r:embed="rId2"/>
          <a:srcRect/>
          <a:stretch>
            <a:fillRect/>
          </a:stretch>
        </p:blipFill>
        <p:spPr bwMode="auto">
          <a:xfrm>
            <a:off x="381000" y="0"/>
            <a:ext cx="5430838" cy="6858000"/>
          </a:xfrm>
          <a:prstGeom prst="rect">
            <a:avLst/>
          </a:prstGeom>
          <a:noFill/>
          <a:ln w="9525">
            <a:noFill/>
            <a:miter lim="800000"/>
            <a:headEnd/>
            <a:tailEnd/>
          </a:ln>
        </p:spPr>
      </p:pic>
      <p:sp>
        <p:nvSpPr>
          <p:cNvPr id="735235" name="Rectangle 3"/>
          <p:cNvSpPr>
            <a:spLocks noChangeArrowheads="1"/>
          </p:cNvSpPr>
          <p:nvPr/>
        </p:nvSpPr>
        <p:spPr bwMode="auto">
          <a:xfrm>
            <a:off x="5867400" y="981075"/>
            <a:ext cx="2971800" cy="1676400"/>
          </a:xfrm>
          <a:prstGeom prst="rect">
            <a:avLst/>
          </a:prstGeom>
          <a:noFill/>
          <a:ln w="9525">
            <a:noFill/>
            <a:miter lim="800000"/>
            <a:headEnd/>
            <a:tailEnd/>
          </a:ln>
        </p:spPr>
        <p:txBody>
          <a:bodyPr>
            <a:spAutoFit/>
          </a:bodyPr>
          <a:lstStyle/>
          <a:p>
            <a:r>
              <a:rPr kumimoji="1" lang="en-US" altLang="zh-CN" sz="4000" b="1">
                <a:latin typeface="仿宋_GB2312"/>
                <a:ea typeface="仿宋_GB2312"/>
                <a:cs typeface="仿宋_GB2312"/>
              </a:rPr>
              <a:t>  </a:t>
            </a:r>
            <a:r>
              <a:rPr kumimoji="1" lang="en-US" altLang="zh-CN" sz="3200" b="1">
                <a:latin typeface="黑体" pitchFamily="49" charset="-122"/>
                <a:ea typeface="黑体" pitchFamily="49" charset="-122"/>
              </a:rPr>
              <a:t>7</a:t>
            </a:r>
            <a:r>
              <a:rPr kumimoji="1" lang="zh-CN" altLang="en-US" sz="3200" b="1">
                <a:latin typeface="黑体" pitchFamily="49" charset="-122"/>
                <a:ea typeface="黑体" pitchFamily="49" charset="-122"/>
              </a:rPr>
              <a:t>种晶系总共有</a:t>
            </a:r>
            <a:r>
              <a:rPr kumimoji="1" lang="en-US" altLang="zh-CN" sz="3200" b="1">
                <a:latin typeface="黑体" pitchFamily="49" charset="-122"/>
                <a:ea typeface="黑体" pitchFamily="49" charset="-122"/>
              </a:rPr>
              <a:t>14</a:t>
            </a:r>
            <a:r>
              <a:rPr kumimoji="1" lang="zh-CN" altLang="en-US" sz="3200" b="1">
                <a:latin typeface="黑体" pitchFamily="49" charset="-122"/>
                <a:ea typeface="黑体" pitchFamily="49" charset="-122"/>
              </a:rPr>
              <a:t>种空间点阵形式</a:t>
            </a:r>
          </a:p>
        </p:txBody>
      </p:sp>
      <p:sp>
        <p:nvSpPr>
          <p:cNvPr id="191492" name="Rectangle 4"/>
          <p:cNvSpPr>
            <a:spLocks noChangeArrowheads="1"/>
          </p:cNvSpPr>
          <p:nvPr/>
        </p:nvSpPr>
        <p:spPr bwMode="auto">
          <a:xfrm>
            <a:off x="1143000" y="6324600"/>
            <a:ext cx="3810000" cy="533400"/>
          </a:xfrm>
          <a:prstGeom prst="rect">
            <a:avLst/>
          </a:prstGeom>
          <a:solidFill>
            <a:schemeClr val="bg1"/>
          </a:solidFill>
          <a:ln w="9525">
            <a:solidFill>
              <a:srgbClr val="FFFFFF"/>
            </a:solidFill>
            <a:miter lim="800000"/>
            <a:headEnd/>
            <a:tailEnd/>
          </a:ln>
        </p:spPr>
        <p:txBody>
          <a:bodyPr wrap="none" anchor="ctr"/>
          <a:lstStyle/>
          <a:p>
            <a:pPr algn="ctr"/>
            <a:endParaRPr kumimoji="1" lang="zh-CN" altLang="zh-CN">
              <a:solidFill>
                <a:schemeClr val="tx1"/>
              </a:solidFill>
              <a:latin typeface="Times New Roman" pitchFamily="18" charset="0"/>
            </a:endParaRPr>
          </a:p>
        </p:txBody>
      </p:sp>
      <p:sp>
        <p:nvSpPr>
          <p:cNvPr id="191493" name="Text Box 5"/>
          <p:cNvSpPr txBox="1">
            <a:spLocks noChangeArrowheads="1"/>
          </p:cNvSpPr>
          <p:nvPr/>
        </p:nvSpPr>
        <p:spPr bwMode="auto">
          <a:xfrm>
            <a:off x="1219200" y="6324600"/>
            <a:ext cx="3740150" cy="884238"/>
          </a:xfrm>
          <a:prstGeom prst="rect">
            <a:avLst/>
          </a:prstGeom>
          <a:noFill/>
          <a:ln w="9525">
            <a:noFill/>
            <a:miter lim="800000"/>
            <a:headEnd/>
            <a:tailEnd/>
          </a:ln>
        </p:spPr>
        <p:txBody>
          <a:bodyPr wrap="none">
            <a:spAutoFit/>
          </a:bodyPr>
          <a:lstStyle/>
          <a:p>
            <a:r>
              <a:rPr kumimoji="1" lang="zh-CN" altLang="en-US" sz="2800" b="1">
                <a:solidFill>
                  <a:schemeClr val="tx1"/>
                </a:solidFill>
                <a:latin typeface="仿宋_GB2312"/>
                <a:ea typeface="仿宋_GB2312"/>
                <a:cs typeface="仿宋_GB2312"/>
              </a:rPr>
              <a:t>图</a:t>
            </a:r>
            <a:r>
              <a:rPr kumimoji="1" lang="en-US" altLang="zh-CN" sz="2800" b="1">
                <a:solidFill>
                  <a:schemeClr val="tx1"/>
                </a:solidFill>
                <a:latin typeface="仿宋_GB2312"/>
                <a:ea typeface="仿宋_GB2312"/>
                <a:cs typeface="仿宋_GB2312"/>
              </a:rPr>
              <a:t>5 14</a:t>
            </a:r>
            <a:r>
              <a:rPr kumimoji="1" lang="zh-CN" altLang="en-US" sz="2800" b="1">
                <a:solidFill>
                  <a:schemeClr val="tx1"/>
                </a:solidFill>
                <a:latin typeface="仿宋_GB2312"/>
                <a:ea typeface="仿宋_GB2312"/>
                <a:cs typeface="仿宋_GB2312"/>
              </a:rPr>
              <a:t>种空间点阵形式</a:t>
            </a:r>
            <a:endParaRPr kumimoji="1" lang="zh-CN" altLang="en-US" sz="4000" b="1">
              <a:solidFill>
                <a:schemeClr val="tx1"/>
              </a:solidFill>
              <a:latin typeface="仿宋_GB2312"/>
              <a:ea typeface="仿宋_GB2312"/>
              <a:cs typeface="仿宋_GB2312"/>
            </a:endParaRPr>
          </a:p>
          <a:p>
            <a:endParaRPr kumimoji="1" lang="en-US" altLang="zh-CN">
              <a:solidFill>
                <a:schemeClr val="tx1"/>
              </a:solidFill>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35234"/>
                                        </p:tgtEl>
                                        <p:attrNameLst>
                                          <p:attrName>style.visibility</p:attrName>
                                        </p:attrNameLst>
                                      </p:cBhvr>
                                      <p:to>
                                        <p:strVal val="visible"/>
                                      </p:to>
                                    </p:set>
                                    <p:animEffect transition="in" filter="fade">
                                      <p:cBhvr>
                                        <p:cTn id="7" dur="1000"/>
                                        <p:tgtEl>
                                          <p:spTgt spid="735234"/>
                                        </p:tgtEl>
                                      </p:cBhvr>
                                    </p:animEffect>
                                    <p:anim calcmode="lin" valueType="num">
                                      <p:cBhvr>
                                        <p:cTn id="8" dur="1000" fill="hold"/>
                                        <p:tgtEl>
                                          <p:spTgt spid="735234"/>
                                        </p:tgtEl>
                                        <p:attrNameLst>
                                          <p:attrName>ppt_x</p:attrName>
                                        </p:attrNameLst>
                                      </p:cBhvr>
                                      <p:tavLst>
                                        <p:tav tm="0">
                                          <p:val>
                                            <p:strVal val="#ppt_x"/>
                                          </p:val>
                                        </p:tav>
                                        <p:tav tm="100000">
                                          <p:val>
                                            <p:strVal val="#ppt_x"/>
                                          </p:val>
                                        </p:tav>
                                      </p:tavLst>
                                    </p:anim>
                                    <p:anim calcmode="lin" valueType="num">
                                      <p:cBhvr>
                                        <p:cTn id="9" dur="1000" fill="hold"/>
                                        <p:tgtEl>
                                          <p:spTgt spid="73523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 presetClass="entr" presetSubtype="10" fill="hold" grpId="0" nodeType="clickEffect">
                                  <p:stCondLst>
                                    <p:cond delay="0"/>
                                  </p:stCondLst>
                                  <p:childTnLst>
                                    <p:set>
                                      <p:cBhvr>
                                        <p:cTn id="13" dur="1" fill="hold">
                                          <p:stCondLst>
                                            <p:cond delay="0"/>
                                          </p:stCondLst>
                                        </p:cTn>
                                        <p:tgtEl>
                                          <p:spTgt spid="735235"/>
                                        </p:tgtEl>
                                        <p:attrNameLst>
                                          <p:attrName>style.visibility</p:attrName>
                                        </p:attrNameLst>
                                      </p:cBhvr>
                                      <p:to>
                                        <p:strVal val="visible"/>
                                      </p:to>
                                    </p:set>
                                    <p:animEffect transition="in" filter="checkerboard(across)">
                                      <p:cBhvr>
                                        <p:cTn id="14" dur="500"/>
                                        <p:tgtEl>
                                          <p:spTgt spid="735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5235" grpId="0"/>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7" name="Rectangle 16"/>
          <p:cNvSpPr>
            <a:spLocks noGrp="1" noChangeArrowheads="1"/>
          </p:cNvSpPr>
          <p:nvPr>
            <p:ph type="dt" sz="quarter" idx="12"/>
          </p:nvPr>
        </p:nvSpPr>
        <p:spPr>
          <a:noFill/>
        </p:spPr>
        <p:txBody>
          <a:bodyPr/>
          <a:lstStyle/>
          <a:p>
            <a:fld id="{DC3A4B7D-0DD0-4039-B2A8-8744B899F942}" type="datetime1">
              <a:rPr lang="zh-CN" altLang="en-US" smtClean="0">
                <a:ea typeface="宋体" charset="-122"/>
              </a:rPr>
              <a:pPr/>
              <a:t>2018/10/18</a:t>
            </a:fld>
            <a:endParaRPr lang="en-US" altLang="zh-CN" smtClean="0">
              <a:ea typeface="宋体" charset="-122"/>
            </a:endParaRPr>
          </a:p>
        </p:txBody>
      </p:sp>
      <p:sp>
        <p:nvSpPr>
          <p:cNvPr id="178178" name="Rectangle 2"/>
          <p:cNvSpPr>
            <a:spLocks noGrp="1" noChangeArrowheads="1"/>
          </p:cNvSpPr>
          <p:nvPr>
            <p:ph type="title"/>
          </p:nvPr>
        </p:nvSpPr>
        <p:spPr>
          <a:xfrm>
            <a:off x="323850" y="260350"/>
            <a:ext cx="7416800" cy="1081088"/>
          </a:xfrm>
        </p:spPr>
        <p:txBody>
          <a:bodyPr/>
          <a:lstStyle/>
          <a:p>
            <a:r>
              <a:rPr lang="en-US" altLang="zh-CN" dirty="0" smtClean="0">
                <a:solidFill>
                  <a:srgbClr val="0000CC"/>
                </a:solidFill>
                <a:latin typeface="黑体" pitchFamily="49" charset="-122"/>
                <a:ea typeface="黑体" pitchFamily="49" charset="-122"/>
              </a:rPr>
              <a:t>3.1.2   </a:t>
            </a:r>
            <a:r>
              <a:rPr lang="zh-CN" altLang="en-US" dirty="0" smtClean="0">
                <a:solidFill>
                  <a:srgbClr val="0000CC"/>
                </a:solidFill>
                <a:latin typeface="黑体" pitchFamily="49" charset="-122"/>
                <a:ea typeface="黑体" pitchFamily="49" charset="-122"/>
              </a:rPr>
              <a:t>分子间力 </a:t>
            </a:r>
            <a:endParaRPr lang="zh-CN" altLang="en-US" sz="4000" dirty="0" smtClean="0">
              <a:solidFill>
                <a:srgbClr val="0000CC"/>
              </a:solidFill>
              <a:latin typeface="黑体" pitchFamily="49" charset="-122"/>
              <a:ea typeface="黑体" pitchFamily="49" charset="-122"/>
            </a:endParaRPr>
          </a:p>
        </p:txBody>
      </p:sp>
      <p:sp>
        <p:nvSpPr>
          <p:cNvPr id="178179" name="Rectangle 3"/>
          <p:cNvSpPr>
            <a:spLocks noGrp="1" noChangeArrowheads="1"/>
          </p:cNvSpPr>
          <p:nvPr>
            <p:ph type="body" idx="1"/>
          </p:nvPr>
        </p:nvSpPr>
        <p:spPr>
          <a:xfrm>
            <a:off x="395288" y="1557338"/>
            <a:ext cx="8270875" cy="3282950"/>
          </a:xfrm>
        </p:spPr>
        <p:txBody>
          <a:bodyPr/>
          <a:lstStyle/>
          <a:p>
            <a:pPr algn="just">
              <a:lnSpc>
                <a:spcPct val="90000"/>
              </a:lnSpc>
              <a:buFont typeface="Wingdings" pitchFamily="2" charset="2"/>
              <a:buNone/>
            </a:pPr>
            <a:r>
              <a:rPr lang="zh-CN" altLang="en-US" b="1" smtClean="0"/>
              <a:t>       </a:t>
            </a:r>
            <a:r>
              <a:rPr lang="zh-CN" altLang="en-US" smtClean="0">
                <a:solidFill>
                  <a:srgbClr val="0000CC"/>
                </a:solidFill>
                <a:ea typeface="黑体" pitchFamily="49" charset="-122"/>
              </a:rPr>
              <a:t>分子间力，又叫范德华力。来源于分子的极性和变形性，本质上都是静电力，主要有下列三个方面。</a:t>
            </a:r>
          </a:p>
          <a:p>
            <a:pPr algn="just">
              <a:lnSpc>
                <a:spcPct val="90000"/>
              </a:lnSpc>
              <a:buFont typeface="Wingdings" pitchFamily="2" charset="2"/>
              <a:buNone/>
            </a:pPr>
            <a:r>
              <a:rPr lang="zh-CN" altLang="en-US" b="1" smtClean="0">
                <a:solidFill>
                  <a:schemeClr val="hlink"/>
                </a:solidFill>
              </a:rPr>
              <a:t>        </a:t>
            </a:r>
            <a:r>
              <a:rPr lang="en-US" altLang="zh-CN" sz="3600" smtClean="0">
                <a:solidFill>
                  <a:srgbClr val="0000CC"/>
                </a:solidFill>
                <a:latin typeface="黑体" pitchFamily="49" charset="-122"/>
                <a:ea typeface="黑体" pitchFamily="49" charset="-122"/>
              </a:rPr>
              <a:t>1. </a:t>
            </a:r>
            <a:r>
              <a:rPr lang="zh-CN" altLang="en-US" sz="3600" smtClean="0">
                <a:solidFill>
                  <a:srgbClr val="0000CC"/>
                </a:solidFill>
                <a:latin typeface="黑体" pitchFamily="49" charset="-122"/>
                <a:ea typeface="黑体" pitchFamily="49" charset="-122"/>
              </a:rPr>
              <a:t>色散力</a:t>
            </a:r>
          </a:p>
          <a:p>
            <a:pPr algn="just">
              <a:lnSpc>
                <a:spcPct val="90000"/>
              </a:lnSpc>
              <a:buFont typeface="Wingdings" pitchFamily="2" charset="2"/>
              <a:buNone/>
            </a:pPr>
            <a:r>
              <a:rPr lang="zh-CN" altLang="en-US" sz="3600" smtClean="0">
                <a:solidFill>
                  <a:srgbClr val="0000CC"/>
                </a:solidFill>
                <a:latin typeface="黑体" pitchFamily="49" charset="-122"/>
                <a:ea typeface="黑体" pitchFamily="49" charset="-122"/>
              </a:rPr>
              <a:t>    </a:t>
            </a:r>
            <a:r>
              <a:rPr lang="en-US" altLang="zh-CN" sz="3600" smtClean="0">
                <a:solidFill>
                  <a:srgbClr val="0000CC"/>
                </a:solidFill>
                <a:latin typeface="黑体" pitchFamily="49" charset="-122"/>
                <a:ea typeface="黑体" pitchFamily="49" charset="-122"/>
              </a:rPr>
              <a:t>2. </a:t>
            </a:r>
            <a:r>
              <a:rPr lang="zh-CN" altLang="en-US" sz="3600" smtClean="0">
                <a:solidFill>
                  <a:srgbClr val="0000CC"/>
                </a:solidFill>
                <a:latin typeface="黑体" pitchFamily="49" charset="-122"/>
                <a:ea typeface="黑体" pitchFamily="49" charset="-122"/>
              </a:rPr>
              <a:t>诱导力 </a:t>
            </a:r>
          </a:p>
          <a:p>
            <a:pPr algn="just">
              <a:lnSpc>
                <a:spcPct val="90000"/>
              </a:lnSpc>
              <a:buFont typeface="Wingdings" pitchFamily="2" charset="2"/>
              <a:buNone/>
            </a:pPr>
            <a:r>
              <a:rPr lang="zh-CN" altLang="en-US" sz="3600" smtClean="0">
                <a:solidFill>
                  <a:srgbClr val="0000CC"/>
                </a:solidFill>
                <a:latin typeface="黑体" pitchFamily="49" charset="-122"/>
                <a:ea typeface="黑体" pitchFamily="49" charset="-122"/>
              </a:rPr>
              <a:t>    </a:t>
            </a:r>
            <a:r>
              <a:rPr lang="en-US" altLang="zh-CN" sz="3600" smtClean="0">
                <a:solidFill>
                  <a:srgbClr val="0000CC"/>
                </a:solidFill>
                <a:latin typeface="黑体" pitchFamily="49" charset="-122"/>
                <a:ea typeface="黑体" pitchFamily="49" charset="-122"/>
              </a:rPr>
              <a:t>3. </a:t>
            </a:r>
            <a:r>
              <a:rPr lang="zh-CN" altLang="en-US" sz="3600" smtClean="0">
                <a:solidFill>
                  <a:srgbClr val="0000CC"/>
                </a:solidFill>
                <a:latin typeface="黑体" pitchFamily="49" charset="-122"/>
                <a:ea typeface="黑体" pitchFamily="49" charset="-122"/>
              </a:rPr>
              <a:t>取向力</a:t>
            </a:r>
          </a:p>
        </p:txBody>
      </p:sp>
      <p:sp>
        <p:nvSpPr>
          <p:cNvPr id="178180" name="Rectangle 4"/>
          <p:cNvSpPr>
            <a:spLocks noChangeArrowheads="1"/>
          </p:cNvSpPr>
          <p:nvPr/>
        </p:nvSpPr>
        <p:spPr bwMode="auto">
          <a:xfrm>
            <a:off x="1187450" y="5516563"/>
            <a:ext cx="2684463" cy="519112"/>
          </a:xfrm>
          <a:prstGeom prst="rect">
            <a:avLst/>
          </a:prstGeom>
          <a:noFill/>
          <a:ln w="9525">
            <a:noFill/>
            <a:miter lim="800000"/>
            <a:headEnd/>
            <a:tailEnd/>
          </a:ln>
        </p:spPr>
        <p:txBody>
          <a:bodyPr wrap="none">
            <a:spAutoFit/>
          </a:bodyPr>
          <a:lstStyle/>
          <a:p>
            <a:r>
              <a:rPr kumimoji="1" lang="zh-CN" altLang="en-US" sz="2800" b="1">
                <a:latin typeface="Times New Roman" pitchFamily="18" charset="0"/>
                <a:ea typeface="黑体" pitchFamily="49" charset="-122"/>
              </a:rPr>
              <a:t>分子间的作用能</a:t>
            </a:r>
          </a:p>
        </p:txBody>
      </p:sp>
      <p:sp>
        <p:nvSpPr>
          <p:cNvPr id="178182" name="Rectangle 6"/>
          <p:cNvSpPr>
            <a:spLocks noChangeArrowheads="1"/>
          </p:cNvSpPr>
          <p:nvPr/>
        </p:nvSpPr>
        <p:spPr bwMode="auto">
          <a:xfrm>
            <a:off x="1187450" y="6019800"/>
            <a:ext cx="3756025" cy="519113"/>
          </a:xfrm>
          <a:prstGeom prst="rect">
            <a:avLst/>
          </a:prstGeom>
          <a:noFill/>
          <a:ln w="9525">
            <a:noFill/>
            <a:miter lim="800000"/>
            <a:headEnd/>
            <a:tailEnd/>
          </a:ln>
        </p:spPr>
        <p:txBody>
          <a:bodyPr wrap="none">
            <a:spAutoFit/>
          </a:bodyPr>
          <a:lstStyle/>
          <a:p>
            <a:r>
              <a:rPr kumimoji="1" lang="zh-CN" altLang="en-US" sz="2800" b="1">
                <a:latin typeface="Tahoma" pitchFamily="34" charset="0"/>
                <a:ea typeface="黑体" pitchFamily="49" charset="-122"/>
              </a:rPr>
              <a:t>分子间力与物性的关系</a:t>
            </a:r>
          </a:p>
        </p:txBody>
      </p:sp>
      <p:sp>
        <p:nvSpPr>
          <p:cNvPr id="178183" name="AutoShape 7"/>
          <p:cNvSpPr>
            <a:spLocks/>
          </p:cNvSpPr>
          <p:nvPr/>
        </p:nvSpPr>
        <p:spPr bwMode="auto">
          <a:xfrm>
            <a:off x="3851275" y="3213100"/>
            <a:ext cx="504825" cy="1512888"/>
          </a:xfrm>
          <a:prstGeom prst="rightBrace">
            <a:avLst>
              <a:gd name="adj1" fmla="val 24974"/>
              <a:gd name="adj2" fmla="val 50000"/>
            </a:avLst>
          </a:prstGeom>
          <a:solidFill>
            <a:schemeClr val="accent1"/>
          </a:solidFill>
          <a:ln w="9525">
            <a:solidFill>
              <a:schemeClr val="tx1"/>
            </a:solidFill>
            <a:miter lim="800000"/>
            <a:headEnd/>
            <a:tailEnd/>
          </a:ln>
        </p:spPr>
        <p:txBody>
          <a:bodyPr wrap="none" anchor="ctr"/>
          <a:lstStyle/>
          <a:p>
            <a:endParaRPr lang="zh-CN" altLang="en-US"/>
          </a:p>
        </p:txBody>
      </p:sp>
      <p:sp>
        <p:nvSpPr>
          <p:cNvPr id="178184" name="Text Box 8"/>
          <p:cNvSpPr txBox="1">
            <a:spLocks noChangeArrowheads="1"/>
          </p:cNvSpPr>
          <p:nvPr/>
        </p:nvSpPr>
        <p:spPr bwMode="auto">
          <a:xfrm>
            <a:off x="1331913" y="4797425"/>
            <a:ext cx="4897437" cy="641350"/>
          </a:xfrm>
          <a:prstGeom prst="rect">
            <a:avLst/>
          </a:prstGeom>
          <a:noFill/>
          <a:ln w="9525">
            <a:noFill/>
            <a:miter lim="800000"/>
            <a:headEnd/>
            <a:tailEnd/>
          </a:ln>
        </p:spPr>
        <p:txBody>
          <a:bodyPr>
            <a:spAutoFit/>
          </a:bodyPr>
          <a:lstStyle/>
          <a:p>
            <a:pPr>
              <a:spcBef>
                <a:spcPct val="50000"/>
              </a:spcBef>
            </a:pPr>
            <a:r>
              <a:rPr kumimoji="1" lang="en-US" altLang="zh-CN" sz="3600">
                <a:latin typeface="黑体" pitchFamily="49" charset="-122"/>
                <a:ea typeface="黑体" pitchFamily="49" charset="-122"/>
              </a:rPr>
              <a:t>4. </a:t>
            </a:r>
            <a:r>
              <a:rPr kumimoji="1" lang="zh-CN" altLang="en-US" sz="3600">
                <a:latin typeface="黑体" pitchFamily="49" charset="-122"/>
                <a:ea typeface="黑体" pitchFamily="49" charset="-122"/>
              </a:rPr>
              <a:t>氢键</a:t>
            </a:r>
          </a:p>
        </p:txBody>
      </p:sp>
      <p:sp>
        <p:nvSpPr>
          <p:cNvPr id="178185" name="Text Box 9"/>
          <p:cNvSpPr txBox="1">
            <a:spLocks noChangeArrowheads="1"/>
          </p:cNvSpPr>
          <p:nvPr/>
        </p:nvSpPr>
        <p:spPr bwMode="auto">
          <a:xfrm>
            <a:off x="4643438" y="3644900"/>
            <a:ext cx="3024187" cy="420688"/>
          </a:xfrm>
          <a:prstGeom prst="rect">
            <a:avLst/>
          </a:prstGeom>
          <a:noFill/>
          <a:ln w="9525">
            <a:noFill/>
            <a:miter lim="800000"/>
            <a:headEnd/>
            <a:tailEnd/>
          </a:ln>
        </p:spPr>
        <p:txBody>
          <a:bodyPr>
            <a:spAutoFit/>
          </a:bodyPr>
          <a:lstStyle/>
          <a:p>
            <a:pPr algn="just">
              <a:lnSpc>
                <a:spcPct val="90000"/>
              </a:lnSpc>
              <a:spcBef>
                <a:spcPct val="20000"/>
              </a:spcBef>
              <a:buClr>
                <a:schemeClr val="hlink"/>
              </a:buClr>
              <a:buSzPct val="60000"/>
              <a:buFont typeface="Wingdings" pitchFamily="2" charset="2"/>
              <a:buNone/>
            </a:pPr>
            <a:r>
              <a:rPr lang="en-US" altLang="zh-CN" b="1">
                <a:solidFill>
                  <a:srgbClr val="00FF99"/>
                </a:solidFill>
                <a:latin typeface="Verdana" pitchFamily="34" charset="0"/>
              </a:rPr>
              <a:t>Van der Waals</a:t>
            </a:r>
            <a:r>
              <a:rPr lang="zh-CN" altLang="en-US" b="1">
                <a:solidFill>
                  <a:srgbClr val="00FF99"/>
                </a:solidFill>
                <a:latin typeface="Verdana" pitchFamily="34" charset="0"/>
              </a:rPr>
              <a:t>力</a:t>
            </a:r>
            <a:endParaRPr lang="zh-CN" altLang="en-US">
              <a:solidFill>
                <a:srgbClr val="00FF99"/>
              </a:solidFill>
              <a:latin typeface="Verdana" pitchFamily="34" charset="0"/>
            </a:endParaRP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sz="1800"/>
          </a:p>
        </p:txBody>
      </p:sp>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78178">
                                            <p:txEl>
                                              <p:charRg st="4294967295" end="4294967295"/>
                                            </p:txEl>
                                          </p:spTgt>
                                        </p:tgtEl>
                                        <p:attrNameLst>
                                          <p:attrName>style.visibility</p:attrName>
                                        </p:attrNameLst>
                                      </p:cBhvr>
                                      <p:to>
                                        <p:strVal val="visible"/>
                                      </p:to>
                                    </p:set>
                                    <p:animEffect transition="in" filter="dissolve">
                                      <p:cBhvr>
                                        <p:cTn id="7" dur="500"/>
                                        <p:tgtEl>
                                          <p:spTgt spid="178178">
                                            <p:txEl>
                                              <p:charRg st="4294967295" end="4294967295"/>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8179">
                                            <p:txEl>
                                              <p:pRg st="0" end="0"/>
                                            </p:txEl>
                                          </p:spTgt>
                                        </p:tgtEl>
                                        <p:attrNameLst>
                                          <p:attrName>style.visibility</p:attrName>
                                        </p:attrNameLst>
                                      </p:cBhvr>
                                      <p:to>
                                        <p:strVal val="visible"/>
                                      </p:to>
                                    </p:set>
                                    <p:animEffect transition="in" filter="dissolve">
                                      <p:cBhvr>
                                        <p:cTn id="12" dur="500"/>
                                        <p:tgtEl>
                                          <p:spTgt spid="17817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78179">
                                            <p:txEl>
                                              <p:pRg st="1" end="1"/>
                                            </p:txEl>
                                          </p:spTgt>
                                        </p:tgtEl>
                                        <p:attrNameLst>
                                          <p:attrName>style.visibility</p:attrName>
                                        </p:attrNameLst>
                                      </p:cBhvr>
                                      <p:to>
                                        <p:strVal val="visible"/>
                                      </p:to>
                                    </p:set>
                                    <p:animEffect transition="in" filter="dissolve">
                                      <p:cBhvr>
                                        <p:cTn id="17" dur="500"/>
                                        <p:tgtEl>
                                          <p:spTgt spid="17817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78179">
                                            <p:txEl>
                                              <p:pRg st="2" end="2"/>
                                            </p:txEl>
                                          </p:spTgt>
                                        </p:tgtEl>
                                        <p:attrNameLst>
                                          <p:attrName>style.visibility</p:attrName>
                                        </p:attrNameLst>
                                      </p:cBhvr>
                                      <p:to>
                                        <p:strVal val="visible"/>
                                      </p:to>
                                    </p:set>
                                    <p:animEffect transition="in" filter="dissolve">
                                      <p:cBhvr>
                                        <p:cTn id="22" dur="500"/>
                                        <p:tgtEl>
                                          <p:spTgt spid="17817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78179">
                                            <p:txEl>
                                              <p:pRg st="3" end="3"/>
                                            </p:txEl>
                                          </p:spTgt>
                                        </p:tgtEl>
                                        <p:attrNameLst>
                                          <p:attrName>style.visibility</p:attrName>
                                        </p:attrNameLst>
                                      </p:cBhvr>
                                      <p:to>
                                        <p:strVal val="visible"/>
                                      </p:to>
                                    </p:set>
                                    <p:animEffect transition="in" filter="dissolve">
                                      <p:cBhvr>
                                        <p:cTn id="27" dur="500"/>
                                        <p:tgtEl>
                                          <p:spTgt spid="17817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818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7818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7818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 presetClass="entr" presetSubtype="8" fill="hold" grpId="0" nodeType="clickEffect">
                                  <p:stCondLst>
                                    <p:cond delay="0"/>
                                  </p:stCondLst>
                                  <p:childTnLst>
                                    <p:set>
                                      <p:cBhvr>
                                        <p:cTn id="43" dur="1" fill="hold">
                                          <p:stCondLst>
                                            <p:cond delay="0"/>
                                          </p:stCondLst>
                                        </p:cTn>
                                        <p:tgtEl>
                                          <p:spTgt spid="178180"/>
                                        </p:tgtEl>
                                        <p:attrNameLst>
                                          <p:attrName>style.visibility</p:attrName>
                                        </p:attrNameLst>
                                      </p:cBhvr>
                                      <p:to>
                                        <p:strVal val="visible"/>
                                      </p:to>
                                    </p:set>
                                    <p:anim calcmode="lin" valueType="num">
                                      <p:cBhvr additive="base">
                                        <p:cTn id="44" dur="500" fill="hold"/>
                                        <p:tgtEl>
                                          <p:spTgt spid="178180"/>
                                        </p:tgtEl>
                                        <p:attrNameLst>
                                          <p:attrName>ppt_x</p:attrName>
                                        </p:attrNameLst>
                                      </p:cBhvr>
                                      <p:tavLst>
                                        <p:tav tm="0">
                                          <p:val>
                                            <p:strVal val="0-#ppt_w/2"/>
                                          </p:val>
                                        </p:tav>
                                        <p:tav tm="100000">
                                          <p:val>
                                            <p:strVal val="#ppt_x"/>
                                          </p:val>
                                        </p:tav>
                                      </p:tavLst>
                                    </p:anim>
                                    <p:anim calcmode="lin" valueType="num">
                                      <p:cBhvr additive="base">
                                        <p:cTn id="45" dur="500" fill="hold"/>
                                        <p:tgtEl>
                                          <p:spTgt spid="178180"/>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8" fill="hold" grpId="0" nodeType="clickEffect">
                                  <p:stCondLst>
                                    <p:cond delay="0"/>
                                  </p:stCondLst>
                                  <p:childTnLst>
                                    <p:set>
                                      <p:cBhvr>
                                        <p:cTn id="49" dur="1" fill="hold">
                                          <p:stCondLst>
                                            <p:cond delay="0"/>
                                          </p:stCondLst>
                                        </p:cTn>
                                        <p:tgtEl>
                                          <p:spTgt spid="178182"/>
                                        </p:tgtEl>
                                        <p:attrNameLst>
                                          <p:attrName>style.visibility</p:attrName>
                                        </p:attrNameLst>
                                      </p:cBhvr>
                                      <p:to>
                                        <p:strVal val="visible"/>
                                      </p:to>
                                    </p:set>
                                    <p:anim calcmode="lin" valueType="num">
                                      <p:cBhvr additive="base">
                                        <p:cTn id="50" dur="500" fill="hold"/>
                                        <p:tgtEl>
                                          <p:spTgt spid="178182"/>
                                        </p:tgtEl>
                                        <p:attrNameLst>
                                          <p:attrName>ppt_x</p:attrName>
                                        </p:attrNameLst>
                                      </p:cBhvr>
                                      <p:tavLst>
                                        <p:tav tm="0">
                                          <p:val>
                                            <p:strVal val="0-#ppt_w/2"/>
                                          </p:val>
                                        </p:tav>
                                        <p:tav tm="100000">
                                          <p:val>
                                            <p:strVal val="#ppt_x"/>
                                          </p:val>
                                        </p:tav>
                                      </p:tavLst>
                                    </p:anim>
                                    <p:anim calcmode="lin" valueType="num">
                                      <p:cBhvr additive="base">
                                        <p:cTn id="51" dur="500" fill="hold"/>
                                        <p:tgtEl>
                                          <p:spTgt spid="17818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78" grpId="0"/>
      <p:bldP spid="178179" grpId="0" build="p"/>
      <p:bldP spid="178180" grpId="0" autoUpdateAnimBg="0"/>
      <p:bldP spid="178182" grpId="0" autoUpdateAnimBg="0"/>
      <p:bldP spid="178183" grpId="0" animBg="1"/>
      <p:bldP spid="178184" grpId="0"/>
      <p:bldP spid="178185" grpId="0"/>
    </p:bldLst>
  </p:timing>
</p:sld>
</file>

<file path=ppt/slides/slide1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6258" name="Rectangle 2"/>
          <p:cNvSpPr>
            <a:spLocks noGrp="1" noChangeArrowheads="1"/>
          </p:cNvSpPr>
          <p:nvPr>
            <p:ph type="title" idx="4294967295"/>
          </p:nvPr>
        </p:nvSpPr>
        <p:spPr>
          <a:xfrm>
            <a:off x="576263" y="468313"/>
            <a:ext cx="7475537" cy="693737"/>
          </a:xfrm>
        </p:spPr>
        <p:txBody>
          <a:bodyPr anchorCtr="1"/>
          <a:lstStyle/>
          <a:p>
            <a:pPr algn="just" eaLnBrk="1" hangingPunct="1"/>
            <a:r>
              <a:rPr lang="en-US" altLang="zh-CN" b="1" smtClean="0">
                <a:solidFill>
                  <a:srgbClr val="0000CC"/>
                </a:solidFill>
                <a:latin typeface="仿宋_GB2312"/>
                <a:ea typeface="仿宋_GB2312"/>
                <a:cs typeface="仿宋_GB2312"/>
              </a:rPr>
              <a:t>4</a:t>
            </a:r>
            <a:r>
              <a:rPr lang="zh-CN" altLang="en-US" b="1" smtClean="0">
                <a:solidFill>
                  <a:srgbClr val="0000CC"/>
                </a:solidFill>
                <a:latin typeface="仿宋_GB2312"/>
                <a:ea typeface="仿宋_GB2312"/>
                <a:cs typeface="仿宋_GB2312"/>
              </a:rPr>
              <a:t>）．晶体结构的测定</a:t>
            </a:r>
          </a:p>
        </p:txBody>
      </p:sp>
      <p:sp>
        <p:nvSpPr>
          <p:cNvPr id="736259" name="Rectangle 3"/>
          <p:cNvSpPr>
            <a:spLocks noGrp="1" noChangeArrowheads="1"/>
          </p:cNvSpPr>
          <p:nvPr>
            <p:ph type="body" sz="half" idx="4294967295"/>
          </p:nvPr>
        </p:nvSpPr>
        <p:spPr>
          <a:xfrm>
            <a:off x="755650" y="1341438"/>
            <a:ext cx="3671888" cy="909637"/>
          </a:xfrm>
          <a:solidFill>
            <a:schemeClr val="bg1"/>
          </a:solidFill>
        </p:spPr>
        <p:txBody>
          <a:bodyPr/>
          <a:lstStyle/>
          <a:p>
            <a:pPr algn="just" eaLnBrk="1" hangingPunct="1">
              <a:buFont typeface="Wingdings" pitchFamily="2" charset="2"/>
              <a:buNone/>
              <a:defRPr/>
            </a:pPr>
            <a:r>
              <a:rPr lang="en-US" altLang="zh-CN" sz="4000" b="1" smtClean="0">
                <a:solidFill>
                  <a:srgbClr val="0000CC"/>
                </a:solidFill>
                <a:latin typeface="仿宋_GB2312" pitchFamily="49" charset="-122"/>
                <a:ea typeface="仿宋_GB2312" pitchFamily="49" charset="-122"/>
              </a:rPr>
              <a:t>1</a:t>
            </a:r>
            <a:r>
              <a:rPr lang="zh-CN" altLang="en-US" sz="4000" b="1" smtClean="0">
                <a:solidFill>
                  <a:srgbClr val="0000CC"/>
                </a:solidFill>
                <a:latin typeface="仿宋_GB2312" pitchFamily="49" charset="-122"/>
                <a:ea typeface="仿宋_GB2312" pitchFamily="49" charset="-122"/>
              </a:rPr>
              <a:t>）</a:t>
            </a:r>
            <a:r>
              <a:rPr lang="en-US" altLang="zh-CN" sz="4000" b="1" smtClean="0">
                <a:solidFill>
                  <a:srgbClr val="0000CC"/>
                </a:solidFill>
                <a:latin typeface="仿宋_GB2312" pitchFamily="49" charset="-122"/>
                <a:ea typeface="仿宋_GB2312" pitchFamily="49" charset="-122"/>
              </a:rPr>
              <a:t>Bragg</a:t>
            </a:r>
            <a:r>
              <a:rPr lang="zh-CN" altLang="en-US" sz="4000" b="1" smtClean="0">
                <a:solidFill>
                  <a:srgbClr val="0000CC"/>
                </a:solidFill>
                <a:latin typeface="仿宋_GB2312" pitchFamily="49" charset="-122"/>
                <a:ea typeface="仿宋_GB2312" pitchFamily="49" charset="-122"/>
              </a:rPr>
              <a:t>方程</a:t>
            </a:r>
            <a:endParaRPr lang="zh-CN" altLang="en-US" sz="4400" b="1" smtClean="0">
              <a:solidFill>
                <a:srgbClr val="0000CC"/>
              </a:solidFill>
              <a:effectLst>
                <a:outerShdw blurRad="38100" dist="38100" dir="2700000" algn="tl">
                  <a:srgbClr val="C0C0C0"/>
                </a:outerShdw>
              </a:effectLst>
              <a:latin typeface="仿宋_GB2312" pitchFamily="49" charset="-122"/>
              <a:ea typeface="仿宋_GB2312" pitchFamily="49" charset="-122"/>
            </a:endParaRPr>
          </a:p>
        </p:txBody>
      </p:sp>
      <p:sp>
        <p:nvSpPr>
          <p:cNvPr id="736260" name="Text Box 4"/>
          <p:cNvSpPr txBox="1">
            <a:spLocks noChangeArrowheads="1"/>
          </p:cNvSpPr>
          <p:nvPr/>
        </p:nvSpPr>
        <p:spPr bwMode="auto">
          <a:xfrm>
            <a:off x="4643438" y="1412875"/>
            <a:ext cx="3240087" cy="641350"/>
          </a:xfrm>
          <a:prstGeom prst="rect">
            <a:avLst/>
          </a:prstGeom>
          <a:solidFill>
            <a:schemeClr val="bg1"/>
          </a:solidFill>
          <a:ln w="9525">
            <a:noFill/>
            <a:miter lim="800000"/>
            <a:headEnd/>
            <a:tailEnd/>
          </a:ln>
        </p:spPr>
        <p:txBody>
          <a:bodyPr>
            <a:spAutoFit/>
          </a:bodyPr>
          <a:lstStyle/>
          <a:p>
            <a:r>
              <a:rPr kumimoji="1" lang="en-US" altLang="zh-CN" sz="3600">
                <a:solidFill>
                  <a:schemeClr val="hlink"/>
                </a:solidFill>
                <a:latin typeface="Times New Roman" pitchFamily="18" charset="0"/>
              </a:rPr>
              <a:t>2d</a:t>
            </a:r>
            <a:r>
              <a:rPr kumimoji="1" lang="en-US" altLang="zh-CN" sz="3600" i="1">
                <a:solidFill>
                  <a:schemeClr val="hlink"/>
                </a:solidFill>
                <a:latin typeface="Times New Roman" pitchFamily="18" charset="0"/>
              </a:rPr>
              <a:t>Sin</a:t>
            </a:r>
            <a:r>
              <a:rPr kumimoji="1" lang="en-US" altLang="zh-CN" sz="3600" i="1">
                <a:solidFill>
                  <a:schemeClr val="hlink"/>
                </a:solidFill>
                <a:latin typeface="Times New Roman" pitchFamily="18" charset="0"/>
                <a:sym typeface="Symbol" pitchFamily="18" charset="2"/>
              </a:rPr>
              <a:t> </a:t>
            </a:r>
            <a:r>
              <a:rPr kumimoji="1" lang="en-US" altLang="zh-CN" sz="3600">
                <a:solidFill>
                  <a:schemeClr val="hlink"/>
                </a:solidFill>
                <a:latin typeface="Times New Roman" pitchFamily="18" charset="0"/>
                <a:sym typeface="Symbol" pitchFamily="18" charset="2"/>
              </a:rPr>
              <a:t>= n</a:t>
            </a:r>
            <a:endParaRPr kumimoji="1" lang="en-US" altLang="zh-CN" sz="3600">
              <a:solidFill>
                <a:schemeClr val="hlink"/>
              </a:solidFill>
              <a:latin typeface="Times New Roman" pitchFamily="18" charset="0"/>
            </a:endParaRPr>
          </a:p>
        </p:txBody>
      </p:sp>
      <p:pic>
        <p:nvPicPr>
          <p:cNvPr id="736261" name="Picture 5" descr="7-22"/>
          <p:cNvPicPr>
            <a:picLocks noGrp="1" noChangeAspect="1" noChangeArrowheads="1"/>
          </p:cNvPicPr>
          <p:nvPr>
            <p:ph type="clipArt" sz="half" idx="4294967295"/>
          </p:nvPr>
        </p:nvPicPr>
        <p:blipFill>
          <a:blip r:embed="rId2"/>
          <a:srcRect/>
          <a:stretch>
            <a:fillRect/>
          </a:stretch>
        </p:blipFill>
        <p:spPr>
          <a:xfrm>
            <a:off x="3851275" y="1962150"/>
            <a:ext cx="5041900" cy="4895850"/>
          </a:xfrm>
        </p:spPr>
      </p:pic>
      <p:pic>
        <p:nvPicPr>
          <p:cNvPr id="736262" name="Picture 6" descr="8b527d278fe8dd10918f9de9"/>
          <p:cNvPicPr>
            <a:picLocks noChangeAspect="1" noChangeArrowheads="1"/>
          </p:cNvPicPr>
          <p:nvPr/>
        </p:nvPicPr>
        <p:blipFill>
          <a:blip r:embed="rId3"/>
          <a:srcRect/>
          <a:stretch>
            <a:fillRect/>
          </a:stretch>
        </p:blipFill>
        <p:spPr bwMode="auto">
          <a:xfrm>
            <a:off x="250825" y="2420938"/>
            <a:ext cx="3492500" cy="3376612"/>
          </a:xfrm>
          <a:prstGeom prst="rect">
            <a:avLst/>
          </a:prstGeom>
          <a:noFill/>
          <a:ln w="9525">
            <a:noFill/>
            <a:miter lim="800000"/>
            <a:headEnd/>
            <a:tailEnd/>
          </a:ln>
        </p:spPr>
      </p:pic>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36258"/>
                                        </p:tgtEl>
                                        <p:attrNameLst>
                                          <p:attrName>style.visibility</p:attrName>
                                        </p:attrNameLst>
                                      </p:cBhvr>
                                      <p:to>
                                        <p:strVal val="visible"/>
                                      </p:to>
                                    </p:set>
                                    <p:animEffect transition="in" filter="dissolve">
                                      <p:cBhvr>
                                        <p:cTn id="7" dur="500"/>
                                        <p:tgtEl>
                                          <p:spTgt spid="73625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36259">
                                            <p:txEl>
                                              <p:pRg st="0" end="0"/>
                                            </p:txEl>
                                          </p:spTgt>
                                        </p:tgtEl>
                                        <p:attrNameLst>
                                          <p:attrName>style.visibility</p:attrName>
                                        </p:attrNameLst>
                                      </p:cBhvr>
                                      <p:to>
                                        <p:strVal val="visible"/>
                                      </p:to>
                                    </p:set>
                                    <p:animEffect transition="in" filter="dissolve">
                                      <p:cBhvr>
                                        <p:cTn id="12" dur="500"/>
                                        <p:tgtEl>
                                          <p:spTgt spid="73625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3626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9" presetClass="entr" presetSubtype="0" fill="hold" nodeType="clickEffect">
                                  <p:stCondLst>
                                    <p:cond delay="0"/>
                                  </p:stCondLst>
                                  <p:childTnLst>
                                    <p:set>
                                      <p:cBhvr>
                                        <p:cTn id="20" dur="1" fill="hold">
                                          <p:stCondLst>
                                            <p:cond delay="0"/>
                                          </p:stCondLst>
                                        </p:cTn>
                                        <p:tgtEl>
                                          <p:spTgt spid="736262"/>
                                        </p:tgtEl>
                                        <p:attrNameLst>
                                          <p:attrName>style.visibility</p:attrName>
                                        </p:attrNameLst>
                                      </p:cBhvr>
                                      <p:to>
                                        <p:strVal val="visible"/>
                                      </p:to>
                                    </p:set>
                                    <p:anim calcmode="lin" valueType="num">
                                      <p:cBhvr>
                                        <p:cTn id="21" dur="1000" fill="hold"/>
                                        <p:tgtEl>
                                          <p:spTgt spid="736262"/>
                                        </p:tgtEl>
                                        <p:attrNameLst>
                                          <p:attrName>ppt_x</p:attrName>
                                        </p:attrNameLst>
                                      </p:cBhvr>
                                      <p:tavLst>
                                        <p:tav tm="0">
                                          <p:val>
                                            <p:strVal val="#ppt_x-.2"/>
                                          </p:val>
                                        </p:tav>
                                        <p:tav tm="100000">
                                          <p:val>
                                            <p:strVal val="#ppt_x"/>
                                          </p:val>
                                        </p:tav>
                                      </p:tavLst>
                                    </p:anim>
                                    <p:anim calcmode="lin" valueType="num">
                                      <p:cBhvr>
                                        <p:cTn id="22" dur="1000" fill="hold"/>
                                        <p:tgtEl>
                                          <p:spTgt spid="736262"/>
                                        </p:tgtEl>
                                        <p:attrNameLst>
                                          <p:attrName>ppt_y</p:attrName>
                                        </p:attrNameLst>
                                      </p:cBhvr>
                                      <p:tavLst>
                                        <p:tav tm="0">
                                          <p:val>
                                            <p:strVal val="#ppt_y"/>
                                          </p:val>
                                        </p:tav>
                                        <p:tav tm="100000">
                                          <p:val>
                                            <p:strVal val="#ppt_y"/>
                                          </p:val>
                                        </p:tav>
                                      </p:tavLst>
                                    </p:anim>
                                    <p:animEffect transition="in" filter="wipe(right)" prLst="gradientSize: 0.1">
                                      <p:cBhvr>
                                        <p:cTn id="23" dur="1000"/>
                                        <p:tgtEl>
                                          <p:spTgt spid="736262"/>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736261"/>
                                        </p:tgtEl>
                                        <p:attrNameLst>
                                          <p:attrName>style.visibility</p:attrName>
                                        </p:attrNameLst>
                                      </p:cBhvr>
                                      <p:to>
                                        <p:strVal val="visible"/>
                                      </p:to>
                                    </p:set>
                                    <p:animEffect transition="in" filter="dissolve">
                                      <p:cBhvr>
                                        <p:cTn id="28" dur="500"/>
                                        <p:tgtEl>
                                          <p:spTgt spid="736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6258" grpId="0"/>
      <p:bldP spid="736259" grpId="0" build="p"/>
      <p:bldP spid="736260" grpId="0" animBg="1"/>
    </p:bldLst>
  </p:timing>
</p:sld>
</file>

<file path=ppt/slides/slide1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282" name="Rectangle 2"/>
          <p:cNvSpPr>
            <a:spLocks noGrp="1" noChangeArrowheads="1"/>
          </p:cNvSpPr>
          <p:nvPr>
            <p:ph type="title" idx="4294967295"/>
          </p:nvPr>
        </p:nvSpPr>
        <p:spPr>
          <a:xfrm>
            <a:off x="250825" y="333375"/>
            <a:ext cx="7793038" cy="908050"/>
          </a:xfrm>
        </p:spPr>
        <p:txBody>
          <a:bodyPr anchorCtr="1"/>
          <a:lstStyle/>
          <a:p>
            <a:pPr eaLnBrk="1" hangingPunct="1"/>
            <a:r>
              <a:rPr lang="en-US" altLang="zh-CN" sz="4000" b="1" smtClean="0">
                <a:solidFill>
                  <a:srgbClr val="0000CC"/>
                </a:solidFill>
                <a:latin typeface="黑体" pitchFamily="49" charset="-122"/>
                <a:ea typeface="黑体" pitchFamily="49" charset="-122"/>
              </a:rPr>
              <a:t>2</a:t>
            </a:r>
            <a:r>
              <a:rPr lang="zh-CN" altLang="en-US" sz="4000" b="1" smtClean="0">
                <a:solidFill>
                  <a:srgbClr val="0000CC"/>
                </a:solidFill>
                <a:latin typeface="黑体" pitchFamily="49" charset="-122"/>
                <a:ea typeface="黑体" pitchFamily="49" charset="-122"/>
              </a:rPr>
              <a:t>）</a:t>
            </a:r>
            <a:r>
              <a:rPr lang="en-US" altLang="zh-CN" sz="4000" b="1" smtClean="0">
                <a:solidFill>
                  <a:srgbClr val="0000CC"/>
                </a:solidFill>
                <a:latin typeface="黑体" pitchFamily="49" charset="-122"/>
                <a:ea typeface="黑体" pitchFamily="49" charset="-122"/>
              </a:rPr>
              <a:t>X</a:t>
            </a:r>
            <a:r>
              <a:rPr lang="zh-CN" altLang="en-US" sz="4000" b="1" smtClean="0">
                <a:solidFill>
                  <a:srgbClr val="0000CC"/>
                </a:solidFill>
                <a:latin typeface="黑体" pitchFamily="49" charset="-122"/>
                <a:ea typeface="黑体" pitchFamily="49" charset="-122"/>
              </a:rPr>
              <a:t>射线衍射图</a:t>
            </a:r>
          </a:p>
        </p:txBody>
      </p:sp>
      <p:pic>
        <p:nvPicPr>
          <p:cNvPr id="737283" name="Picture 3" descr="衍射图"/>
          <p:cNvPicPr>
            <a:picLocks noGrp="1" noChangeAspect="1" noChangeArrowheads="1"/>
          </p:cNvPicPr>
          <p:nvPr>
            <p:ph type="clipArt" sz="half" idx="4294967295"/>
          </p:nvPr>
        </p:nvPicPr>
        <p:blipFill>
          <a:blip r:embed="rId3"/>
          <a:srcRect/>
          <a:stretch>
            <a:fillRect/>
          </a:stretch>
        </p:blipFill>
        <p:spPr>
          <a:xfrm>
            <a:off x="323850" y="1484313"/>
            <a:ext cx="3816350" cy="4824412"/>
          </a:xfrm>
        </p:spPr>
      </p:pic>
      <p:pic>
        <p:nvPicPr>
          <p:cNvPr id="737284" name="Picture 4" descr="omatter017a4"/>
          <p:cNvPicPr>
            <a:picLocks noChangeAspect="1" noChangeArrowheads="1"/>
          </p:cNvPicPr>
          <p:nvPr/>
        </p:nvPicPr>
        <p:blipFill>
          <a:blip r:embed="rId4"/>
          <a:srcRect/>
          <a:stretch>
            <a:fillRect/>
          </a:stretch>
        </p:blipFill>
        <p:spPr bwMode="auto">
          <a:xfrm>
            <a:off x="4500563" y="1412875"/>
            <a:ext cx="4000500" cy="4895850"/>
          </a:xfrm>
          <a:prstGeom prst="rect">
            <a:avLst/>
          </a:prstGeom>
          <a:noFill/>
          <a:ln w="9525">
            <a:noFill/>
            <a:miter lim="800000"/>
            <a:headEnd/>
            <a:tailEnd/>
          </a:ln>
        </p:spPr>
      </p:pic>
      <p:sp>
        <p:nvSpPr>
          <p:cNvPr id="193540" name="AutoShape 5">
            <a:hlinkClick r:id="rId5" action="ppaction://hlinksldjump" highlightClick="1"/>
          </p:cNvPr>
          <p:cNvSpPr>
            <a:spLocks noChangeArrowheads="1"/>
          </p:cNvSpPr>
          <p:nvPr/>
        </p:nvSpPr>
        <p:spPr bwMode="auto">
          <a:xfrm>
            <a:off x="8388350" y="6473825"/>
            <a:ext cx="582613" cy="384175"/>
          </a:xfrm>
          <a:prstGeom prst="actionButtonReturn">
            <a:avLst/>
          </a:prstGeom>
          <a:solidFill>
            <a:schemeClr val="accent1"/>
          </a:solidFill>
          <a:ln w="9525">
            <a:solidFill>
              <a:schemeClr val="tx1"/>
            </a:solidFill>
            <a:miter lim="800000"/>
            <a:headEnd/>
            <a:tailEnd/>
          </a:ln>
        </p:spPr>
        <p:txBody>
          <a:bodyPr wrap="none" anchor="ctr"/>
          <a:lstStyle/>
          <a:p>
            <a:endParaRPr lang="zh-CN" altLang="en-US" sz="1800">
              <a:solidFill>
                <a:schemeClr val="tx1"/>
              </a:solidFill>
              <a:latin typeface="Verdana" pitchFamily="34" charset="0"/>
            </a:endParaRPr>
          </a:p>
        </p:txBody>
      </p:sp>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37282"/>
                                        </p:tgtEl>
                                        <p:attrNameLst>
                                          <p:attrName>style.visibility</p:attrName>
                                        </p:attrNameLst>
                                      </p:cBhvr>
                                      <p:to>
                                        <p:strVal val="visible"/>
                                      </p:to>
                                    </p:set>
                                    <p:animEffect transition="in" filter="dissolve">
                                      <p:cBhvr>
                                        <p:cTn id="7" dur="500"/>
                                        <p:tgtEl>
                                          <p:spTgt spid="73728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37283"/>
                                        </p:tgtEl>
                                        <p:attrNameLst>
                                          <p:attrName>style.visibility</p:attrName>
                                        </p:attrNameLst>
                                      </p:cBhvr>
                                      <p:to>
                                        <p:strVal val="visible"/>
                                      </p:to>
                                    </p:set>
                                    <p:animEffect transition="in" filter="dissolve">
                                      <p:cBhvr>
                                        <p:cTn id="12" dur="500"/>
                                        <p:tgtEl>
                                          <p:spTgt spid="73728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372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282" grpId="0"/>
    </p:bldLst>
  </p:timing>
</p:sld>
</file>

<file path=ppt/slides/slide1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9330" name="Rectangle 2"/>
          <p:cNvSpPr>
            <a:spLocks noGrp="1" noChangeArrowheads="1"/>
          </p:cNvSpPr>
          <p:nvPr>
            <p:ph type="title" idx="4294967295"/>
          </p:nvPr>
        </p:nvSpPr>
        <p:spPr>
          <a:xfrm>
            <a:off x="395288" y="404813"/>
            <a:ext cx="8280400" cy="750887"/>
          </a:xfrm>
          <a:solidFill>
            <a:schemeClr val="bg1"/>
          </a:solidFill>
        </p:spPr>
        <p:txBody>
          <a:bodyPr anchorCtr="1"/>
          <a:lstStyle/>
          <a:p>
            <a:pPr algn="just" eaLnBrk="1" hangingPunct="1"/>
            <a:r>
              <a:rPr lang="en-US" altLang="zh-CN" b="1" dirty="0" smtClean="0">
                <a:solidFill>
                  <a:srgbClr val="0000CC"/>
                </a:solidFill>
                <a:latin typeface="黑体" pitchFamily="49" charset="-122"/>
                <a:ea typeface="黑体" pitchFamily="49" charset="-122"/>
              </a:rPr>
              <a:t>3.4.2 </a:t>
            </a:r>
            <a:r>
              <a:rPr lang="zh-CN" altLang="en-US" b="1" dirty="0" smtClean="0">
                <a:solidFill>
                  <a:srgbClr val="0000CC"/>
                </a:solidFill>
                <a:latin typeface="黑体" pitchFamily="49" charset="-122"/>
                <a:ea typeface="黑体" pitchFamily="49" charset="-122"/>
              </a:rPr>
              <a:t>晶体的基本类型</a:t>
            </a:r>
            <a:endParaRPr lang="zh-CN" altLang="en-US" sz="5400" b="1" dirty="0" smtClean="0">
              <a:solidFill>
                <a:srgbClr val="0000CC"/>
              </a:solidFill>
              <a:latin typeface="黑体" pitchFamily="49" charset="-122"/>
              <a:ea typeface="黑体" pitchFamily="49" charset="-122"/>
            </a:endParaRPr>
          </a:p>
        </p:txBody>
      </p:sp>
      <p:sp>
        <p:nvSpPr>
          <p:cNvPr id="739331" name="Rectangle 3"/>
          <p:cNvSpPr>
            <a:spLocks noGrp="1" noChangeArrowheads="1"/>
          </p:cNvSpPr>
          <p:nvPr>
            <p:ph type="body" idx="4294967295"/>
          </p:nvPr>
        </p:nvSpPr>
        <p:spPr>
          <a:xfrm>
            <a:off x="2268538" y="3068638"/>
            <a:ext cx="3600450" cy="3455987"/>
          </a:xfrm>
        </p:spPr>
        <p:txBody>
          <a:bodyPr/>
          <a:lstStyle/>
          <a:p>
            <a:pPr algn="just" eaLnBrk="1" hangingPunct="1">
              <a:buFont typeface="Wingdings" pitchFamily="2" charset="2"/>
              <a:buNone/>
            </a:pPr>
            <a:r>
              <a:rPr lang="en-US" altLang="zh-CN" smtClean="0">
                <a:solidFill>
                  <a:srgbClr val="0000CC"/>
                </a:solidFill>
                <a:latin typeface="黑体" pitchFamily="49" charset="-122"/>
                <a:ea typeface="黑体" pitchFamily="49" charset="-122"/>
              </a:rPr>
              <a:t>1</a:t>
            </a:r>
            <a:r>
              <a:rPr lang="zh-CN" altLang="en-US" smtClean="0">
                <a:solidFill>
                  <a:srgbClr val="0000CC"/>
                </a:solidFill>
                <a:latin typeface="黑体" pitchFamily="49" charset="-122"/>
                <a:ea typeface="黑体" pitchFamily="49" charset="-122"/>
              </a:rPr>
              <a:t>．离子晶体</a:t>
            </a:r>
          </a:p>
          <a:p>
            <a:pPr algn="just" eaLnBrk="1" hangingPunct="1">
              <a:buFont typeface="Wingdings" pitchFamily="2" charset="2"/>
              <a:buNone/>
            </a:pPr>
            <a:r>
              <a:rPr lang="en-US" altLang="zh-CN" smtClean="0">
                <a:solidFill>
                  <a:srgbClr val="0000CC"/>
                </a:solidFill>
                <a:latin typeface="黑体" pitchFamily="49" charset="-122"/>
                <a:ea typeface="黑体" pitchFamily="49" charset="-122"/>
              </a:rPr>
              <a:t>2</a:t>
            </a:r>
            <a:r>
              <a:rPr lang="zh-CN" altLang="en-US" smtClean="0">
                <a:solidFill>
                  <a:srgbClr val="0000CC"/>
                </a:solidFill>
                <a:latin typeface="黑体" pitchFamily="49" charset="-122"/>
                <a:ea typeface="黑体" pitchFamily="49" charset="-122"/>
              </a:rPr>
              <a:t>．分子晶体</a:t>
            </a:r>
          </a:p>
          <a:p>
            <a:pPr algn="just" eaLnBrk="1" hangingPunct="1">
              <a:buFont typeface="Wingdings" pitchFamily="2" charset="2"/>
              <a:buNone/>
            </a:pPr>
            <a:r>
              <a:rPr lang="en-US" altLang="zh-CN" smtClean="0">
                <a:solidFill>
                  <a:srgbClr val="0000CC"/>
                </a:solidFill>
                <a:latin typeface="黑体" pitchFamily="49" charset="-122"/>
                <a:ea typeface="黑体" pitchFamily="49" charset="-122"/>
              </a:rPr>
              <a:t>3</a:t>
            </a:r>
            <a:r>
              <a:rPr lang="zh-CN" altLang="en-US" smtClean="0">
                <a:solidFill>
                  <a:srgbClr val="0000CC"/>
                </a:solidFill>
                <a:latin typeface="黑体" pitchFamily="49" charset="-122"/>
                <a:ea typeface="黑体" pitchFamily="49" charset="-122"/>
              </a:rPr>
              <a:t>．原子晶体</a:t>
            </a:r>
          </a:p>
          <a:p>
            <a:pPr algn="just" eaLnBrk="1" hangingPunct="1">
              <a:buFont typeface="Wingdings" pitchFamily="2" charset="2"/>
              <a:buNone/>
            </a:pPr>
            <a:r>
              <a:rPr lang="en-US" altLang="zh-CN" smtClean="0">
                <a:solidFill>
                  <a:srgbClr val="0000CC"/>
                </a:solidFill>
                <a:latin typeface="黑体" pitchFamily="49" charset="-122"/>
                <a:ea typeface="黑体" pitchFamily="49" charset="-122"/>
              </a:rPr>
              <a:t>4</a:t>
            </a:r>
            <a:r>
              <a:rPr lang="zh-CN" altLang="en-US" smtClean="0">
                <a:solidFill>
                  <a:srgbClr val="0000CC"/>
                </a:solidFill>
                <a:latin typeface="黑体" pitchFamily="49" charset="-122"/>
                <a:ea typeface="黑体" pitchFamily="49" charset="-122"/>
              </a:rPr>
              <a:t>．金属晶体</a:t>
            </a:r>
          </a:p>
          <a:p>
            <a:pPr algn="just" eaLnBrk="1" hangingPunct="1">
              <a:buFont typeface="Wingdings" pitchFamily="2" charset="2"/>
              <a:buNone/>
            </a:pPr>
            <a:r>
              <a:rPr lang="en-US" altLang="zh-CN" smtClean="0">
                <a:solidFill>
                  <a:srgbClr val="0000CC"/>
                </a:solidFill>
                <a:latin typeface="黑体" pitchFamily="49" charset="-122"/>
                <a:ea typeface="黑体" pitchFamily="49" charset="-122"/>
              </a:rPr>
              <a:t>5. </a:t>
            </a:r>
            <a:r>
              <a:rPr lang="zh-CN" altLang="en-US" smtClean="0">
                <a:solidFill>
                  <a:srgbClr val="0000CC"/>
                </a:solidFill>
                <a:latin typeface="黑体" pitchFamily="49" charset="-122"/>
                <a:ea typeface="黑体" pitchFamily="49" charset="-122"/>
              </a:rPr>
              <a:t>过渡性晶体</a:t>
            </a:r>
          </a:p>
        </p:txBody>
      </p:sp>
      <p:sp>
        <p:nvSpPr>
          <p:cNvPr id="195587" name="AutoShape 4">
            <a:hlinkClick r:id="rId2" action="ppaction://hlinksldjump" highlightClick="1"/>
          </p:cNvPr>
          <p:cNvSpPr>
            <a:spLocks noChangeArrowheads="1"/>
          </p:cNvSpPr>
          <p:nvPr/>
        </p:nvSpPr>
        <p:spPr bwMode="auto">
          <a:xfrm>
            <a:off x="7696200" y="6172200"/>
            <a:ext cx="304800" cy="304800"/>
          </a:xfrm>
          <a:prstGeom prst="actionButtonReturn">
            <a:avLst/>
          </a:prstGeom>
          <a:solidFill>
            <a:schemeClr val="accent1"/>
          </a:solidFill>
          <a:ln w="9525">
            <a:solidFill>
              <a:schemeClr val="tx1"/>
            </a:solidFill>
            <a:miter lim="800000"/>
            <a:headEnd/>
            <a:tailEnd/>
          </a:ln>
        </p:spPr>
        <p:txBody>
          <a:bodyPr wrap="none" anchor="ctr"/>
          <a:lstStyle/>
          <a:p>
            <a:endParaRPr lang="zh-CN" altLang="en-US" sz="1800">
              <a:solidFill>
                <a:schemeClr val="tx1"/>
              </a:solidFill>
              <a:latin typeface="Verdana" pitchFamily="34" charset="0"/>
            </a:endParaRPr>
          </a:p>
        </p:txBody>
      </p:sp>
      <p:sp>
        <p:nvSpPr>
          <p:cNvPr id="195588" name="Text Box 5"/>
          <p:cNvSpPr txBox="1">
            <a:spLocks noChangeArrowheads="1"/>
          </p:cNvSpPr>
          <p:nvPr/>
        </p:nvSpPr>
        <p:spPr bwMode="auto">
          <a:xfrm>
            <a:off x="346075" y="1557338"/>
            <a:ext cx="8640763" cy="1066800"/>
          </a:xfrm>
          <a:prstGeom prst="rect">
            <a:avLst/>
          </a:prstGeom>
          <a:noFill/>
          <a:ln w="9525">
            <a:noFill/>
            <a:miter lim="800000"/>
            <a:headEnd/>
            <a:tailEnd/>
          </a:ln>
        </p:spPr>
        <p:txBody>
          <a:bodyPr>
            <a:spAutoFit/>
          </a:bodyPr>
          <a:lstStyle/>
          <a:p>
            <a:pPr>
              <a:spcBef>
                <a:spcPct val="50000"/>
              </a:spcBef>
            </a:pPr>
            <a:r>
              <a:rPr kumimoji="1" lang="en-US" altLang="zh-CN" sz="3200">
                <a:solidFill>
                  <a:schemeClr val="tx1"/>
                </a:solidFill>
                <a:latin typeface="Tahoma" pitchFamily="34" charset="0"/>
                <a:ea typeface="黑体" pitchFamily="49" charset="-122"/>
              </a:rPr>
              <a:t>     </a:t>
            </a:r>
            <a:r>
              <a:rPr kumimoji="1" lang="zh-CN" altLang="en-US" sz="3200">
                <a:latin typeface="Tahoma" pitchFamily="34" charset="0"/>
                <a:ea typeface="黑体" pitchFamily="49" charset="-122"/>
              </a:rPr>
              <a:t>根据晶格结点上微粒间的作用力的不同，将晶体分为以下几种。</a:t>
            </a:r>
          </a:p>
        </p:txBody>
      </p:sp>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39330">
                                            <p:txEl>
                                              <p:charRg st="4294967295" end="4294967295"/>
                                            </p:txEl>
                                          </p:spTgt>
                                        </p:tgtEl>
                                        <p:attrNameLst>
                                          <p:attrName>style.visibility</p:attrName>
                                        </p:attrNameLst>
                                      </p:cBhvr>
                                      <p:to>
                                        <p:strVal val="visible"/>
                                      </p:to>
                                    </p:set>
                                    <p:animEffect transition="in" filter="dissolve">
                                      <p:cBhvr>
                                        <p:cTn id="7" dur="500"/>
                                        <p:tgtEl>
                                          <p:spTgt spid="739330">
                                            <p:txEl>
                                              <p:charRg st="4294967295" end="4294967295"/>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39331">
                                            <p:txEl>
                                              <p:pRg st="0" end="0"/>
                                            </p:txEl>
                                          </p:spTgt>
                                        </p:tgtEl>
                                        <p:attrNameLst>
                                          <p:attrName>style.visibility</p:attrName>
                                        </p:attrNameLst>
                                      </p:cBhvr>
                                      <p:to>
                                        <p:strVal val="visible"/>
                                      </p:to>
                                    </p:set>
                                    <p:animEffect transition="in" filter="dissolve">
                                      <p:cBhvr>
                                        <p:cTn id="12" dur="500"/>
                                        <p:tgtEl>
                                          <p:spTgt spid="73933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39331">
                                            <p:txEl>
                                              <p:pRg st="1" end="1"/>
                                            </p:txEl>
                                          </p:spTgt>
                                        </p:tgtEl>
                                        <p:attrNameLst>
                                          <p:attrName>style.visibility</p:attrName>
                                        </p:attrNameLst>
                                      </p:cBhvr>
                                      <p:to>
                                        <p:strVal val="visible"/>
                                      </p:to>
                                    </p:set>
                                    <p:animEffect transition="in" filter="dissolve">
                                      <p:cBhvr>
                                        <p:cTn id="17" dur="500"/>
                                        <p:tgtEl>
                                          <p:spTgt spid="73933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39331">
                                            <p:txEl>
                                              <p:pRg st="2" end="2"/>
                                            </p:txEl>
                                          </p:spTgt>
                                        </p:tgtEl>
                                        <p:attrNameLst>
                                          <p:attrName>style.visibility</p:attrName>
                                        </p:attrNameLst>
                                      </p:cBhvr>
                                      <p:to>
                                        <p:strVal val="visible"/>
                                      </p:to>
                                    </p:set>
                                    <p:animEffect transition="in" filter="dissolve">
                                      <p:cBhvr>
                                        <p:cTn id="22" dur="500"/>
                                        <p:tgtEl>
                                          <p:spTgt spid="73933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39331">
                                            <p:txEl>
                                              <p:pRg st="3" end="3"/>
                                            </p:txEl>
                                          </p:spTgt>
                                        </p:tgtEl>
                                        <p:attrNameLst>
                                          <p:attrName>style.visibility</p:attrName>
                                        </p:attrNameLst>
                                      </p:cBhvr>
                                      <p:to>
                                        <p:strVal val="visible"/>
                                      </p:to>
                                    </p:set>
                                    <p:animEffect transition="in" filter="dissolve">
                                      <p:cBhvr>
                                        <p:cTn id="27" dur="500"/>
                                        <p:tgtEl>
                                          <p:spTgt spid="73933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739331">
                                            <p:txEl>
                                              <p:pRg st="4" end="4"/>
                                            </p:txEl>
                                          </p:spTgt>
                                        </p:tgtEl>
                                        <p:attrNameLst>
                                          <p:attrName>style.visibility</p:attrName>
                                        </p:attrNameLst>
                                      </p:cBhvr>
                                      <p:to>
                                        <p:strVal val="visible"/>
                                      </p:to>
                                    </p:set>
                                    <p:animEffect transition="in" filter="dissolve">
                                      <p:cBhvr>
                                        <p:cTn id="32" dur="500"/>
                                        <p:tgtEl>
                                          <p:spTgt spid="7393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9330" grpId="0"/>
      <p:bldP spid="739331" grpId="0" build="p"/>
    </p:bldLst>
  </p:timing>
</p:sld>
</file>

<file path=ppt/slides/slide1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0354" name="Rectangle 2"/>
          <p:cNvSpPr>
            <a:spLocks noGrp="1" noChangeArrowheads="1"/>
          </p:cNvSpPr>
          <p:nvPr>
            <p:ph type="title" idx="4294967295"/>
          </p:nvPr>
        </p:nvSpPr>
        <p:spPr>
          <a:xfrm>
            <a:off x="250825" y="404813"/>
            <a:ext cx="7793038" cy="792162"/>
          </a:xfrm>
          <a:solidFill>
            <a:schemeClr val="bg1"/>
          </a:solidFill>
        </p:spPr>
        <p:txBody>
          <a:bodyPr anchorCtr="1"/>
          <a:lstStyle/>
          <a:p>
            <a:pPr algn="just" eaLnBrk="1" hangingPunct="1">
              <a:defRPr/>
            </a:pPr>
            <a:r>
              <a:rPr lang="en-US" altLang="zh-CN" b="1" smtClean="0">
                <a:solidFill>
                  <a:srgbClr val="0000CC"/>
                </a:solidFill>
                <a:effectLst>
                  <a:outerShdw blurRad="38100" dist="38100" dir="2700000" algn="tl">
                    <a:srgbClr val="C0C0C0"/>
                  </a:outerShdw>
                </a:effectLst>
                <a:latin typeface="仿宋_GB2312" pitchFamily="49" charset="-122"/>
                <a:ea typeface="仿宋_GB2312" pitchFamily="49" charset="-122"/>
              </a:rPr>
              <a:t>     1</a:t>
            </a:r>
            <a:r>
              <a:rPr lang="zh-CN" altLang="en-US" b="1" smtClean="0">
                <a:solidFill>
                  <a:srgbClr val="0000CC"/>
                </a:solidFill>
                <a:effectLst>
                  <a:outerShdw blurRad="38100" dist="38100" dir="2700000" algn="tl">
                    <a:srgbClr val="C0C0C0"/>
                  </a:outerShdw>
                </a:effectLst>
                <a:latin typeface="仿宋_GB2312" pitchFamily="49" charset="-122"/>
                <a:ea typeface="仿宋_GB2312" pitchFamily="49" charset="-122"/>
              </a:rPr>
              <a:t>．离子晶体</a:t>
            </a:r>
            <a:endParaRPr lang="zh-CN" altLang="en-US" sz="4800" b="1" smtClean="0">
              <a:solidFill>
                <a:srgbClr val="0000CC"/>
              </a:solidFill>
              <a:effectLst>
                <a:outerShdw blurRad="38100" dist="38100" dir="2700000" algn="tl">
                  <a:srgbClr val="C0C0C0"/>
                </a:outerShdw>
              </a:effectLst>
              <a:latin typeface="仿宋_GB2312" pitchFamily="49" charset="-122"/>
              <a:ea typeface="仿宋_GB2312" pitchFamily="49" charset="-122"/>
            </a:endParaRPr>
          </a:p>
        </p:txBody>
      </p:sp>
      <p:sp>
        <p:nvSpPr>
          <p:cNvPr id="740355" name="Rectangle 3"/>
          <p:cNvSpPr>
            <a:spLocks noGrp="1" noChangeArrowheads="1"/>
          </p:cNvSpPr>
          <p:nvPr>
            <p:ph type="body" sz="half" idx="4294967295"/>
          </p:nvPr>
        </p:nvSpPr>
        <p:spPr>
          <a:xfrm>
            <a:off x="250825" y="1341438"/>
            <a:ext cx="8591550" cy="1079500"/>
          </a:xfrm>
          <a:solidFill>
            <a:schemeClr val="bg1"/>
          </a:solidFill>
        </p:spPr>
        <p:txBody>
          <a:bodyPr/>
          <a:lstStyle/>
          <a:p>
            <a:pPr algn="just" eaLnBrk="1" hangingPunct="1">
              <a:defRPr/>
            </a:pPr>
            <a:r>
              <a:rPr lang="zh-CN" altLang="en-US" b="1" smtClean="0">
                <a:solidFill>
                  <a:schemeClr val="hlink"/>
                </a:solidFill>
                <a:effectLst>
                  <a:outerShdw blurRad="38100" dist="38100" dir="2700000" algn="tl">
                    <a:srgbClr val="C0C0C0"/>
                  </a:outerShdw>
                </a:effectLst>
                <a:latin typeface="黑体" pitchFamily="2" charset="-122"/>
                <a:ea typeface="黑体" pitchFamily="2" charset="-122"/>
              </a:rPr>
              <a:t>形成</a:t>
            </a:r>
            <a:r>
              <a:rPr lang="zh-CN" altLang="en-US" b="1" smtClean="0">
                <a:effectLst>
                  <a:outerShdw blurRad="38100" dist="38100" dir="2700000" algn="tl">
                    <a:srgbClr val="C0C0C0"/>
                  </a:outerShdw>
                </a:effectLst>
                <a:latin typeface="黑体" pitchFamily="2" charset="-122"/>
                <a:ea typeface="黑体" pitchFamily="2" charset="-122"/>
              </a:rPr>
              <a:t>   </a:t>
            </a:r>
            <a:r>
              <a:rPr lang="zh-CN" altLang="en-US" b="1" smtClean="0">
                <a:solidFill>
                  <a:srgbClr val="0000CC"/>
                </a:solidFill>
                <a:effectLst>
                  <a:outerShdw blurRad="38100" dist="38100" dir="2700000" algn="tl">
                    <a:srgbClr val="C0C0C0"/>
                  </a:outerShdw>
                </a:effectLst>
                <a:latin typeface="黑体" pitchFamily="2" charset="-122"/>
                <a:ea typeface="黑体" pitchFamily="2" charset="-122"/>
              </a:rPr>
              <a:t>离子晶体依靠正、负离子间的</a:t>
            </a:r>
            <a:r>
              <a:rPr lang="zh-CN" altLang="en-US" b="1" smtClean="0">
                <a:solidFill>
                  <a:schemeClr val="accent1"/>
                </a:solidFill>
                <a:effectLst>
                  <a:outerShdw blurRad="38100" dist="38100" dir="2700000" algn="tl">
                    <a:srgbClr val="C0C0C0"/>
                  </a:outerShdw>
                </a:effectLst>
                <a:latin typeface="黑体" pitchFamily="2" charset="-122"/>
                <a:ea typeface="黑体" pitchFamily="2" charset="-122"/>
              </a:rPr>
              <a:t>静电引力（离子键）</a:t>
            </a:r>
            <a:r>
              <a:rPr lang="zh-CN" altLang="en-US" b="1" smtClean="0">
                <a:solidFill>
                  <a:srgbClr val="0000CC"/>
                </a:solidFill>
                <a:effectLst>
                  <a:outerShdw blurRad="38100" dist="38100" dir="2700000" algn="tl">
                    <a:srgbClr val="C0C0C0"/>
                  </a:outerShdw>
                </a:effectLst>
                <a:latin typeface="黑体" pitchFamily="2" charset="-122"/>
                <a:ea typeface="黑体" pitchFamily="2" charset="-122"/>
              </a:rPr>
              <a:t>相互吸引而成。</a:t>
            </a:r>
          </a:p>
          <a:p>
            <a:pPr algn="just" eaLnBrk="1" hangingPunct="1">
              <a:defRPr/>
            </a:pPr>
            <a:endParaRPr lang="en-US" altLang="zh-CN" b="1" smtClean="0">
              <a:effectLst>
                <a:outerShdw blurRad="38100" dist="38100" dir="2700000" algn="tl">
                  <a:srgbClr val="C0C0C0"/>
                </a:outerShdw>
              </a:effectLst>
              <a:latin typeface="黑体" pitchFamily="2" charset="-122"/>
              <a:ea typeface="黑体" pitchFamily="2" charset="-122"/>
            </a:endParaRPr>
          </a:p>
        </p:txBody>
      </p:sp>
      <p:pic>
        <p:nvPicPr>
          <p:cNvPr id="740356" name="Picture 4" descr="NaCljingbao"/>
          <p:cNvPicPr>
            <a:picLocks noGrp="1" noChangeAspect="1" noChangeArrowheads="1"/>
          </p:cNvPicPr>
          <p:nvPr>
            <p:ph type="clipArt" sz="half" idx="4294967295"/>
          </p:nvPr>
        </p:nvPicPr>
        <p:blipFill>
          <a:blip r:embed="rId2"/>
          <a:srcRect/>
          <a:stretch>
            <a:fillRect/>
          </a:stretch>
        </p:blipFill>
        <p:spPr>
          <a:xfrm>
            <a:off x="3708400" y="2852738"/>
            <a:ext cx="4679950" cy="3694112"/>
          </a:xfrm>
        </p:spPr>
      </p:pic>
      <p:sp>
        <p:nvSpPr>
          <p:cNvPr id="740357" name="Rectangle 5"/>
          <p:cNvSpPr>
            <a:spLocks noChangeArrowheads="1"/>
          </p:cNvSpPr>
          <p:nvPr/>
        </p:nvSpPr>
        <p:spPr bwMode="auto">
          <a:xfrm>
            <a:off x="755650" y="3068638"/>
            <a:ext cx="2689225" cy="585787"/>
          </a:xfrm>
          <a:prstGeom prst="rect">
            <a:avLst/>
          </a:prstGeom>
          <a:noFill/>
          <a:ln w="9525">
            <a:noFill/>
            <a:miter lim="800000"/>
            <a:headEnd/>
            <a:tailEnd/>
          </a:ln>
        </p:spPr>
        <p:txBody>
          <a:bodyPr wrap="none">
            <a:spAutoFit/>
          </a:bodyPr>
          <a:lstStyle/>
          <a:p>
            <a:pPr>
              <a:lnSpc>
                <a:spcPct val="90000"/>
              </a:lnSpc>
              <a:spcBef>
                <a:spcPct val="20000"/>
              </a:spcBef>
              <a:buClr>
                <a:schemeClr val="folHlink"/>
              </a:buClr>
              <a:buSzPct val="60000"/>
              <a:buFont typeface="Wingdings" pitchFamily="2" charset="2"/>
              <a:buChar char="n"/>
            </a:pPr>
            <a:r>
              <a:rPr kumimoji="1" lang="en-US" altLang="zh-CN" sz="3600" b="1">
                <a:latin typeface="仿宋_GB2312"/>
                <a:ea typeface="仿宋_GB2312"/>
                <a:cs typeface="仿宋_GB2312"/>
              </a:rPr>
              <a:t>NaCl</a:t>
            </a:r>
            <a:r>
              <a:rPr kumimoji="1" lang="zh-CN" altLang="en-US" sz="3600" b="1">
                <a:latin typeface="仿宋_GB2312"/>
                <a:ea typeface="仿宋_GB2312"/>
                <a:cs typeface="仿宋_GB2312"/>
              </a:rPr>
              <a:t>型晶胞</a:t>
            </a:r>
          </a:p>
        </p:txBody>
      </p:sp>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40354">
                                            <p:txEl>
                                              <p:charRg st="4294967295" end="4294967295"/>
                                            </p:txEl>
                                          </p:spTgt>
                                        </p:tgtEl>
                                        <p:attrNameLst>
                                          <p:attrName>style.visibility</p:attrName>
                                        </p:attrNameLst>
                                      </p:cBhvr>
                                      <p:to>
                                        <p:strVal val="visible"/>
                                      </p:to>
                                    </p:set>
                                    <p:animEffect transition="in" filter="dissolve">
                                      <p:cBhvr>
                                        <p:cTn id="7" dur="500"/>
                                        <p:tgtEl>
                                          <p:spTgt spid="740354">
                                            <p:txEl>
                                              <p:charRg st="4294967295" end="4294967295"/>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40355">
                                            <p:txEl>
                                              <p:pRg st="0" end="0"/>
                                            </p:txEl>
                                          </p:spTgt>
                                        </p:tgtEl>
                                        <p:attrNameLst>
                                          <p:attrName>style.visibility</p:attrName>
                                        </p:attrNameLst>
                                      </p:cBhvr>
                                      <p:to>
                                        <p:strVal val="visible"/>
                                      </p:to>
                                    </p:set>
                                    <p:animEffect transition="in" filter="dissolve">
                                      <p:cBhvr>
                                        <p:cTn id="12" dur="500"/>
                                        <p:tgtEl>
                                          <p:spTgt spid="74035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40356"/>
                                        </p:tgtEl>
                                        <p:attrNameLst>
                                          <p:attrName>style.visibility</p:attrName>
                                        </p:attrNameLst>
                                      </p:cBhvr>
                                      <p:to>
                                        <p:strVal val="visible"/>
                                      </p:to>
                                    </p:set>
                                    <p:animEffect transition="in" filter="dissolve">
                                      <p:cBhvr>
                                        <p:cTn id="17" dur="500"/>
                                        <p:tgtEl>
                                          <p:spTgt spid="74035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7403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0354" grpId="0"/>
      <p:bldP spid="740355" grpId="0" build="p"/>
      <p:bldP spid="740357" grpId="0" autoUpdateAnimBg="0"/>
    </p:bldLst>
  </p:timing>
</p:sld>
</file>

<file path=ppt/slides/slide1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1378" name="Rectangle 2"/>
          <p:cNvSpPr>
            <a:spLocks noGrp="1" noChangeArrowheads="1"/>
          </p:cNvSpPr>
          <p:nvPr>
            <p:ph type="body" sz="half" idx="4294967295"/>
          </p:nvPr>
        </p:nvSpPr>
        <p:spPr>
          <a:xfrm>
            <a:off x="250825" y="260350"/>
            <a:ext cx="8569325" cy="1916113"/>
          </a:xfrm>
          <a:solidFill>
            <a:schemeClr val="bg1"/>
          </a:solidFill>
        </p:spPr>
        <p:txBody>
          <a:bodyPr/>
          <a:lstStyle/>
          <a:p>
            <a:pPr eaLnBrk="1" hangingPunct="1">
              <a:buFont typeface="Wingdings" pitchFamily="2" charset="2"/>
              <a:buNone/>
            </a:pPr>
            <a:r>
              <a:rPr lang="zh-CN" altLang="en-US" b="1" smtClean="0">
                <a:solidFill>
                  <a:srgbClr val="00FF99"/>
                </a:solidFill>
                <a:latin typeface="黑体" pitchFamily="49" charset="-122"/>
                <a:ea typeface="黑体" pitchFamily="49" charset="-122"/>
              </a:rPr>
              <a:t>特点</a:t>
            </a:r>
            <a:r>
              <a:rPr lang="zh-CN" altLang="en-US" b="1" smtClean="0">
                <a:latin typeface="黑体" pitchFamily="49" charset="-122"/>
                <a:ea typeface="黑体" pitchFamily="49" charset="-122"/>
              </a:rPr>
              <a:t> </a:t>
            </a:r>
            <a:r>
              <a:rPr lang="zh-CN" altLang="en-US" b="1" smtClean="0">
                <a:latin typeface="仿宋_GB2312"/>
                <a:ea typeface="仿宋_GB2312"/>
                <a:cs typeface="仿宋_GB2312"/>
              </a:rPr>
              <a:t>  </a:t>
            </a:r>
            <a:r>
              <a:rPr lang="zh-CN" altLang="en-US" b="1" smtClean="0">
                <a:solidFill>
                  <a:srgbClr val="0000CC"/>
                </a:solidFill>
                <a:latin typeface="黑体" pitchFamily="49" charset="-122"/>
                <a:ea typeface="黑体" pitchFamily="49" charset="-122"/>
              </a:rPr>
              <a:t>由于离子键</a:t>
            </a:r>
            <a:r>
              <a:rPr lang="zh-CN" altLang="en-US" b="1" smtClean="0">
                <a:solidFill>
                  <a:srgbClr val="D60093"/>
                </a:solidFill>
                <a:latin typeface="黑体" pitchFamily="49" charset="-122"/>
                <a:ea typeface="黑体" pitchFamily="49" charset="-122"/>
              </a:rPr>
              <a:t>没有方向性和饱和性</a:t>
            </a:r>
            <a:r>
              <a:rPr lang="zh-CN" altLang="en-US" b="1" smtClean="0">
                <a:solidFill>
                  <a:srgbClr val="0000CC"/>
                </a:solidFill>
                <a:latin typeface="黑体" pitchFamily="49" charset="-122"/>
                <a:ea typeface="黑体" pitchFamily="49" charset="-122"/>
              </a:rPr>
              <a:t>，所以离子晶体中离子的堆积形式与金属晶体相似，也采取</a:t>
            </a:r>
            <a:r>
              <a:rPr lang="zh-CN" altLang="en-US" b="1" smtClean="0">
                <a:solidFill>
                  <a:srgbClr val="D60093"/>
                </a:solidFill>
                <a:latin typeface="黑体" pitchFamily="49" charset="-122"/>
                <a:ea typeface="黑体" pitchFamily="49" charset="-122"/>
              </a:rPr>
              <a:t>负离子最紧密堆积方式。</a:t>
            </a:r>
          </a:p>
        </p:txBody>
      </p:sp>
      <p:pic>
        <p:nvPicPr>
          <p:cNvPr id="741379" name="Picture 3" descr="a32"/>
          <p:cNvPicPr>
            <a:picLocks noGrp="1" noChangeAspect="1" noChangeArrowheads="1"/>
          </p:cNvPicPr>
          <p:nvPr>
            <p:ph sz="half" idx="4294967295"/>
          </p:nvPr>
        </p:nvPicPr>
        <p:blipFill>
          <a:blip r:embed="rId2"/>
          <a:srcRect/>
          <a:stretch>
            <a:fillRect/>
          </a:stretch>
        </p:blipFill>
        <p:spPr>
          <a:xfrm>
            <a:off x="1692275" y="2205038"/>
            <a:ext cx="5114925" cy="4314825"/>
          </a:xfrm>
        </p:spPr>
      </p:pic>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41378">
                                            <p:txEl>
                                              <p:pRg st="0" end="0"/>
                                            </p:txEl>
                                          </p:spTgt>
                                        </p:tgtEl>
                                        <p:attrNameLst>
                                          <p:attrName>style.visibility</p:attrName>
                                        </p:attrNameLst>
                                      </p:cBhvr>
                                      <p:to>
                                        <p:strVal val="visible"/>
                                      </p:to>
                                    </p:set>
                                    <p:animEffect transition="in" filter="dissolve">
                                      <p:cBhvr>
                                        <p:cTn id="7" dur="500"/>
                                        <p:tgtEl>
                                          <p:spTgt spid="74137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41379"/>
                                        </p:tgtEl>
                                        <p:attrNameLst>
                                          <p:attrName>style.visibility</p:attrName>
                                        </p:attrNameLst>
                                      </p:cBhvr>
                                      <p:to>
                                        <p:strVal val="visible"/>
                                      </p:to>
                                    </p:set>
                                    <p:animEffect transition="in" filter="dissolve">
                                      <p:cBhvr>
                                        <p:cTn id="12" dur="500"/>
                                        <p:tgtEl>
                                          <p:spTgt spid="741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1378" grpId="0" build="p"/>
    </p:bldLst>
  </p:timing>
</p:sld>
</file>

<file path=ppt/slides/slide1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2402" name="Rectangle 2"/>
          <p:cNvSpPr>
            <a:spLocks noGrp="1" noChangeArrowheads="1"/>
          </p:cNvSpPr>
          <p:nvPr>
            <p:ph type="title" idx="4294967295"/>
          </p:nvPr>
        </p:nvSpPr>
        <p:spPr>
          <a:xfrm>
            <a:off x="468313" y="476250"/>
            <a:ext cx="5040312" cy="1008063"/>
          </a:xfrm>
        </p:spPr>
        <p:txBody>
          <a:bodyPr anchorCtr="1"/>
          <a:lstStyle/>
          <a:p>
            <a:pPr algn="just" eaLnBrk="1" hangingPunct="1"/>
            <a:r>
              <a:rPr lang="en-US" altLang="zh-CN" sz="4800" b="1" smtClean="0">
                <a:solidFill>
                  <a:srgbClr val="0000CC"/>
                </a:solidFill>
                <a:latin typeface="黑体" pitchFamily="49" charset="-122"/>
                <a:ea typeface="黑体" pitchFamily="49" charset="-122"/>
              </a:rPr>
              <a:t>  </a:t>
            </a:r>
            <a:r>
              <a:rPr lang="zh-CN" altLang="en-US" sz="4800" b="1" smtClean="0">
                <a:solidFill>
                  <a:srgbClr val="0000CC"/>
                </a:solidFill>
                <a:latin typeface="黑体" pitchFamily="49" charset="-122"/>
                <a:ea typeface="黑体" pitchFamily="49" charset="-122"/>
              </a:rPr>
              <a:t>特   性</a:t>
            </a:r>
          </a:p>
        </p:txBody>
      </p:sp>
      <p:sp>
        <p:nvSpPr>
          <p:cNvPr id="742403" name="Rectangle 3"/>
          <p:cNvSpPr>
            <a:spLocks noGrp="1" noChangeArrowheads="1"/>
          </p:cNvSpPr>
          <p:nvPr>
            <p:ph type="body" sz="half" idx="4294967295"/>
          </p:nvPr>
        </p:nvSpPr>
        <p:spPr>
          <a:xfrm>
            <a:off x="228600" y="2017713"/>
            <a:ext cx="4800600" cy="4114800"/>
          </a:xfrm>
        </p:spPr>
        <p:txBody>
          <a:bodyPr/>
          <a:lstStyle/>
          <a:p>
            <a:pPr algn="just" eaLnBrk="1" hangingPunct="1">
              <a:buFont typeface="Wingdings" pitchFamily="2" charset="2"/>
              <a:buNone/>
              <a:defRPr/>
            </a:pPr>
            <a:r>
              <a:rPr lang="en-US" altLang="zh-CN" b="1" smtClean="0">
                <a:solidFill>
                  <a:schemeClr val="folHlink"/>
                </a:solidFill>
                <a:effectLst>
                  <a:outerShdw blurRad="38100" dist="38100" dir="2700000" algn="tl">
                    <a:srgbClr val="C0C0C0"/>
                  </a:outerShdw>
                </a:effectLst>
                <a:latin typeface="仿宋_GB2312" pitchFamily="49" charset="-122"/>
                <a:ea typeface="仿宋_GB2312" pitchFamily="49" charset="-122"/>
              </a:rPr>
              <a:t> </a:t>
            </a:r>
            <a:r>
              <a:rPr lang="zh-CN" altLang="en-US" b="1" smtClean="0">
                <a:solidFill>
                  <a:srgbClr val="0000CC"/>
                </a:solidFill>
                <a:latin typeface="黑体" pitchFamily="2" charset="-122"/>
                <a:ea typeface="黑体" pitchFamily="2" charset="-122"/>
              </a:rPr>
              <a:t>离子晶体一般表现为</a:t>
            </a:r>
          </a:p>
          <a:p>
            <a:pPr algn="just" eaLnBrk="1" hangingPunct="1">
              <a:buFont typeface="Wingdings" pitchFamily="2" charset="2"/>
              <a:buNone/>
              <a:defRPr/>
            </a:pPr>
            <a:r>
              <a:rPr lang="zh-CN" altLang="en-US" b="1" smtClean="0">
                <a:solidFill>
                  <a:schemeClr val="hlink"/>
                </a:solidFill>
                <a:latin typeface="黑体" pitchFamily="2" charset="-122"/>
                <a:ea typeface="黑体" pitchFamily="2" charset="-122"/>
              </a:rPr>
              <a:t>    硬度较大，</a:t>
            </a:r>
          </a:p>
          <a:p>
            <a:pPr algn="just" eaLnBrk="1" hangingPunct="1">
              <a:buFont typeface="Wingdings" pitchFamily="2" charset="2"/>
              <a:buNone/>
              <a:defRPr/>
            </a:pPr>
            <a:r>
              <a:rPr lang="zh-CN" altLang="en-US" b="1" smtClean="0">
                <a:solidFill>
                  <a:schemeClr val="hlink"/>
                </a:solidFill>
                <a:latin typeface="黑体" pitchFamily="2" charset="-122"/>
                <a:ea typeface="黑体" pitchFamily="2" charset="-122"/>
              </a:rPr>
              <a:t>    熔点较高，</a:t>
            </a:r>
          </a:p>
          <a:p>
            <a:pPr algn="just" eaLnBrk="1" hangingPunct="1">
              <a:buFont typeface="Wingdings" pitchFamily="2" charset="2"/>
              <a:buNone/>
              <a:defRPr/>
            </a:pPr>
            <a:r>
              <a:rPr lang="zh-CN" altLang="en-US" b="1" smtClean="0">
                <a:solidFill>
                  <a:schemeClr val="hlink"/>
                </a:solidFill>
                <a:latin typeface="黑体" pitchFamily="2" charset="-122"/>
                <a:ea typeface="黑体" pitchFamily="2" charset="-122"/>
              </a:rPr>
              <a:t>    挥发度较低。</a:t>
            </a:r>
          </a:p>
          <a:p>
            <a:pPr algn="just" eaLnBrk="1" hangingPunct="1">
              <a:buFont typeface="Wingdings" pitchFamily="2" charset="2"/>
              <a:buNone/>
              <a:defRPr/>
            </a:pPr>
            <a:r>
              <a:rPr lang="zh-CN" altLang="en-US" b="1" smtClean="0">
                <a:solidFill>
                  <a:schemeClr val="folHlink"/>
                </a:solidFill>
                <a:latin typeface="黑体" pitchFamily="2" charset="-122"/>
                <a:ea typeface="黑体" pitchFamily="2" charset="-122"/>
              </a:rPr>
              <a:t>  </a:t>
            </a:r>
            <a:r>
              <a:rPr lang="zh-CN" altLang="en-US" b="1" smtClean="0">
                <a:solidFill>
                  <a:srgbClr val="0000CC"/>
                </a:solidFill>
                <a:latin typeface="黑体" pitchFamily="2" charset="-122"/>
                <a:ea typeface="黑体" pitchFamily="2" charset="-122"/>
              </a:rPr>
              <a:t>离子晶体比较稳定，</a:t>
            </a:r>
          </a:p>
          <a:p>
            <a:pPr algn="just" eaLnBrk="1" hangingPunct="1">
              <a:buFont typeface="Wingdings" pitchFamily="2" charset="2"/>
              <a:buNone/>
              <a:defRPr/>
            </a:pPr>
            <a:r>
              <a:rPr lang="zh-CN" altLang="en-US" b="1" smtClean="0">
                <a:solidFill>
                  <a:srgbClr val="0000CC"/>
                </a:solidFill>
                <a:latin typeface="黑体" pitchFamily="2" charset="-122"/>
                <a:ea typeface="黑体" pitchFamily="2" charset="-122"/>
              </a:rPr>
              <a:t>晶格能比较大，如下表</a:t>
            </a:r>
          </a:p>
          <a:p>
            <a:pPr algn="just" eaLnBrk="1" hangingPunct="1">
              <a:buFont typeface="Wingdings" pitchFamily="2" charset="2"/>
              <a:buNone/>
              <a:defRPr/>
            </a:pPr>
            <a:r>
              <a:rPr lang="zh-CN" altLang="en-US" b="1" smtClean="0">
                <a:solidFill>
                  <a:srgbClr val="0000CC"/>
                </a:solidFill>
                <a:latin typeface="黑体" pitchFamily="2" charset="-122"/>
                <a:ea typeface="黑体" pitchFamily="2" charset="-122"/>
              </a:rPr>
              <a:t>所示。</a:t>
            </a:r>
          </a:p>
        </p:txBody>
      </p:sp>
      <p:pic>
        <p:nvPicPr>
          <p:cNvPr id="742404" name="Picture 4" descr="ocorund002p4"/>
          <p:cNvPicPr>
            <a:picLocks noGrp="1" noChangeAspect="1" noChangeArrowheads="1"/>
          </p:cNvPicPr>
          <p:nvPr>
            <p:ph type="clipArt" sz="half" idx="4294967295"/>
          </p:nvPr>
        </p:nvPicPr>
        <p:blipFill>
          <a:blip r:embed="rId2"/>
          <a:srcRect/>
          <a:stretch>
            <a:fillRect/>
          </a:stretch>
        </p:blipFill>
        <p:spPr>
          <a:xfrm>
            <a:off x="4652963" y="2476500"/>
            <a:ext cx="4033837" cy="2890838"/>
          </a:xfrm>
        </p:spPr>
      </p:pic>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42402"/>
                                        </p:tgtEl>
                                        <p:attrNameLst>
                                          <p:attrName>style.visibility</p:attrName>
                                        </p:attrNameLst>
                                      </p:cBhvr>
                                      <p:to>
                                        <p:strVal val="visible"/>
                                      </p:to>
                                    </p:set>
                                    <p:animEffect transition="in" filter="dissolve">
                                      <p:cBhvr>
                                        <p:cTn id="7" dur="500"/>
                                        <p:tgtEl>
                                          <p:spTgt spid="74240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42403">
                                            <p:txEl>
                                              <p:pRg st="0" end="0"/>
                                            </p:txEl>
                                          </p:spTgt>
                                        </p:tgtEl>
                                        <p:attrNameLst>
                                          <p:attrName>style.visibility</p:attrName>
                                        </p:attrNameLst>
                                      </p:cBhvr>
                                      <p:to>
                                        <p:strVal val="visible"/>
                                      </p:to>
                                    </p:set>
                                    <p:animEffect transition="in" filter="dissolve">
                                      <p:cBhvr>
                                        <p:cTn id="12" dur="500"/>
                                        <p:tgtEl>
                                          <p:spTgt spid="74240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42403">
                                            <p:txEl>
                                              <p:pRg st="1" end="1"/>
                                            </p:txEl>
                                          </p:spTgt>
                                        </p:tgtEl>
                                        <p:attrNameLst>
                                          <p:attrName>style.visibility</p:attrName>
                                        </p:attrNameLst>
                                      </p:cBhvr>
                                      <p:to>
                                        <p:strVal val="visible"/>
                                      </p:to>
                                    </p:set>
                                    <p:animEffect transition="in" filter="dissolve">
                                      <p:cBhvr>
                                        <p:cTn id="17" dur="500"/>
                                        <p:tgtEl>
                                          <p:spTgt spid="74240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42403">
                                            <p:txEl>
                                              <p:pRg st="2" end="2"/>
                                            </p:txEl>
                                          </p:spTgt>
                                        </p:tgtEl>
                                        <p:attrNameLst>
                                          <p:attrName>style.visibility</p:attrName>
                                        </p:attrNameLst>
                                      </p:cBhvr>
                                      <p:to>
                                        <p:strVal val="visible"/>
                                      </p:to>
                                    </p:set>
                                    <p:animEffect transition="in" filter="dissolve">
                                      <p:cBhvr>
                                        <p:cTn id="22" dur="500"/>
                                        <p:tgtEl>
                                          <p:spTgt spid="74240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42403">
                                            <p:txEl>
                                              <p:pRg st="3" end="3"/>
                                            </p:txEl>
                                          </p:spTgt>
                                        </p:tgtEl>
                                        <p:attrNameLst>
                                          <p:attrName>style.visibility</p:attrName>
                                        </p:attrNameLst>
                                      </p:cBhvr>
                                      <p:to>
                                        <p:strVal val="visible"/>
                                      </p:to>
                                    </p:set>
                                    <p:animEffect transition="in" filter="dissolve">
                                      <p:cBhvr>
                                        <p:cTn id="27" dur="500"/>
                                        <p:tgtEl>
                                          <p:spTgt spid="74240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742403">
                                            <p:txEl>
                                              <p:pRg st="4" end="4"/>
                                            </p:txEl>
                                          </p:spTgt>
                                        </p:tgtEl>
                                        <p:attrNameLst>
                                          <p:attrName>style.visibility</p:attrName>
                                        </p:attrNameLst>
                                      </p:cBhvr>
                                      <p:to>
                                        <p:strVal val="visible"/>
                                      </p:to>
                                    </p:set>
                                    <p:animEffect transition="in" filter="dissolve">
                                      <p:cBhvr>
                                        <p:cTn id="32" dur="500"/>
                                        <p:tgtEl>
                                          <p:spTgt spid="74240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742403">
                                            <p:txEl>
                                              <p:pRg st="5" end="5"/>
                                            </p:txEl>
                                          </p:spTgt>
                                        </p:tgtEl>
                                        <p:attrNameLst>
                                          <p:attrName>style.visibility</p:attrName>
                                        </p:attrNameLst>
                                      </p:cBhvr>
                                      <p:to>
                                        <p:strVal val="visible"/>
                                      </p:to>
                                    </p:set>
                                    <p:animEffect transition="in" filter="dissolve">
                                      <p:cBhvr>
                                        <p:cTn id="37" dur="500"/>
                                        <p:tgtEl>
                                          <p:spTgt spid="74240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742403">
                                            <p:txEl>
                                              <p:pRg st="6" end="6"/>
                                            </p:txEl>
                                          </p:spTgt>
                                        </p:tgtEl>
                                        <p:attrNameLst>
                                          <p:attrName>style.visibility</p:attrName>
                                        </p:attrNameLst>
                                      </p:cBhvr>
                                      <p:to>
                                        <p:strVal val="visible"/>
                                      </p:to>
                                    </p:set>
                                    <p:animEffect transition="in" filter="dissolve">
                                      <p:cBhvr>
                                        <p:cTn id="42" dur="500"/>
                                        <p:tgtEl>
                                          <p:spTgt spid="74240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742404"/>
                                        </p:tgtEl>
                                        <p:attrNameLst>
                                          <p:attrName>style.visibility</p:attrName>
                                        </p:attrNameLst>
                                      </p:cBhvr>
                                      <p:to>
                                        <p:strVal val="visible"/>
                                      </p:to>
                                    </p:set>
                                    <p:animEffect transition="in" filter="dissolve">
                                      <p:cBhvr>
                                        <p:cTn id="47" dur="500"/>
                                        <p:tgtEl>
                                          <p:spTgt spid="7424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2402" grpId="0"/>
      <p:bldP spid="742403" grpId="0" build="p"/>
    </p:bldLst>
  </p:timing>
</p:sld>
</file>

<file path=ppt/slides/slide1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3426" name="Rectangle 2"/>
          <p:cNvSpPr>
            <a:spLocks noGrp="1" noChangeArrowheads="1"/>
          </p:cNvSpPr>
          <p:nvPr>
            <p:ph type="title" idx="4294967295"/>
          </p:nvPr>
        </p:nvSpPr>
        <p:spPr>
          <a:xfrm>
            <a:off x="381000" y="381000"/>
            <a:ext cx="7772400" cy="1143000"/>
          </a:xfrm>
        </p:spPr>
        <p:txBody>
          <a:bodyPr anchorCtr="1"/>
          <a:lstStyle/>
          <a:p>
            <a:pPr eaLnBrk="1" hangingPunct="1"/>
            <a:r>
              <a:rPr lang="zh-CN" altLang="en-US" sz="4000" b="1" smtClean="0">
                <a:solidFill>
                  <a:srgbClr val="0000CC"/>
                </a:solidFill>
                <a:latin typeface="黑体" pitchFamily="49" charset="-122"/>
                <a:ea typeface="黑体" pitchFamily="49" charset="-122"/>
              </a:rPr>
              <a:t>碱土金属氧化物正、负离子间的距离、晶格能、熔点及硬度</a:t>
            </a:r>
            <a:endParaRPr lang="zh-CN" altLang="en-US" sz="6000" b="1" smtClean="0">
              <a:solidFill>
                <a:srgbClr val="0000CC"/>
              </a:solidFill>
              <a:latin typeface="黑体" pitchFamily="49" charset="-122"/>
              <a:ea typeface="黑体" pitchFamily="49" charset="-122"/>
            </a:endParaRPr>
          </a:p>
        </p:txBody>
      </p:sp>
      <p:sp>
        <p:nvSpPr>
          <p:cNvPr id="743427" name="Rectangle 3"/>
          <p:cNvSpPr>
            <a:spLocks noGrp="1" noChangeArrowheads="1"/>
          </p:cNvSpPr>
          <p:nvPr>
            <p:ph type="body" idx="4294967295"/>
          </p:nvPr>
        </p:nvSpPr>
        <p:spPr>
          <a:xfrm>
            <a:off x="0" y="1981200"/>
            <a:ext cx="9144000" cy="4876800"/>
          </a:xfrm>
        </p:spPr>
        <p:txBody>
          <a:bodyPr/>
          <a:lstStyle/>
          <a:p>
            <a:pPr eaLnBrk="1" hangingPunct="1">
              <a:buFont typeface="Wingdings" pitchFamily="2" charset="2"/>
              <a:buNone/>
              <a:defRPr/>
            </a:pPr>
            <a:r>
              <a:rPr lang="en-US" altLang="zh-CN" sz="2800" b="1" smtClean="0">
                <a:effectLst>
                  <a:outerShdw blurRad="38100" dist="38100" dir="2700000" algn="tl">
                    <a:srgbClr val="C0C0C0"/>
                  </a:outerShdw>
                </a:effectLst>
                <a:latin typeface="仿宋_GB2312" pitchFamily="49" charset="-122"/>
                <a:ea typeface="仿宋_GB2312" pitchFamily="49" charset="-122"/>
              </a:rPr>
              <a:t> </a:t>
            </a:r>
            <a:r>
              <a:rPr lang="zh-CN" altLang="en-US" sz="2800" b="1" smtClean="0">
                <a:solidFill>
                  <a:srgbClr val="0000CC"/>
                </a:solidFill>
                <a:latin typeface="仿宋_GB2312" pitchFamily="49" charset="-122"/>
                <a:ea typeface="仿宋_GB2312" pitchFamily="49" charset="-122"/>
              </a:rPr>
              <a:t>化合物 正负离子间   晶格能    熔点     硬度</a:t>
            </a:r>
          </a:p>
          <a:p>
            <a:pPr eaLnBrk="1" hangingPunct="1">
              <a:buFont typeface="Wingdings" pitchFamily="2" charset="2"/>
              <a:buNone/>
              <a:defRPr/>
            </a:pPr>
            <a:r>
              <a:rPr lang="zh-CN" altLang="en-US" sz="2800" b="1" smtClean="0">
                <a:solidFill>
                  <a:srgbClr val="0000CC"/>
                </a:solidFill>
                <a:latin typeface="仿宋_GB2312" pitchFamily="49" charset="-122"/>
                <a:ea typeface="仿宋_GB2312" pitchFamily="49" charset="-122"/>
              </a:rPr>
              <a:t>        的距离</a:t>
            </a:r>
            <a:r>
              <a:rPr lang="en-US" altLang="zh-CN" sz="2800" b="1" smtClean="0">
                <a:solidFill>
                  <a:srgbClr val="0000CC"/>
                </a:solidFill>
                <a:latin typeface="仿宋_GB2312" pitchFamily="49" charset="-122"/>
                <a:ea typeface="仿宋_GB2312" pitchFamily="49" charset="-122"/>
              </a:rPr>
              <a:t>/nm	/KJ.mol-1	 /℃	</a:t>
            </a:r>
            <a:r>
              <a:rPr lang="zh-CN" altLang="en-US" sz="2800" b="1" smtClean="0">
                <a:solidFill>
                  <a:srgbClr val="0000CC"/>
                </a:solidFill>
                <a:latin typeface="仿宋_GB2312" pitchFamily="49" charset="-122"/>
                <a:ea typeface="仿宋_GB2312" pitchFamily="49" charset="-122"/>
              </a:rPr>
              <a:t>（金刚石</a:t>
            </a:r>
            <a:r>
              <a:rPr lang="en-US" altLang="zh-CN" sz="2800" b="1" smtClean="0">
                <a:solidFill>
                  <a:srgbClr val="0000CC"/>
                </a:solidFill>
                <a:latin typeface="仿宋_GB2312" pitchFamily="49" charset="-122"/>
                <a:ea typeface="仿宋_GB2312" pitchFamily="49" charset="-122"/>
              </a:rPr>
              <a:t>=10</a:t>
            </a:r>
            <a:r>
              <a:rPr lang="zh-CN" altLang="en-US" sz="2800" b="1" smtClean="0">
                <a:solidFill>
                  <a:srgbClr val="0000CC"/>
                </a:solidFill>
                <a:latin typeface="仿宋_GB2312" pitchFamily="49" charset="-122"/>
                <a:ea typeface="仿宋_GB2312" pitchFamily="49" charset="-122"/>
              </a:rPr>
              <a:t>）</a:t>
            </a:r>
            <a:r>
              <a:rPr lang="zh-CN" altLang="en-US" b="1" smtClean="0">
                <a:latin typeface="仿宋_GB2312" pitchFamily="49" charset="-122"/>
                <a:ea typeface="仿宋_GB2312" pitchFamily="49" charset="-122"/>
              </a:rPr>
              <a:t>	</a:t>
            </a:r>
          </a:p>
          <a:p>
            <a:pPr eaLnBrk="1" hangingPunct="1">
              <a:buFont typeface="Wingdings" pitchFamily="2" charset="2"/>
              <a:buNone/>
              <a:defRPr/>
            </a:pPr>
            <a:r>
              <a:rPr lang="zh-CN" altLang="en-US" b="1" smtClean="0">
                <a:latin typeface="仿宋_GB2312" pitchFamily="49" charset="-122"/>
                <a:ea typeface="仿宋_GB2312" pitchFamily="49" charset="-122"/>
              </a:rPr>
              <a:t>  </a:t>
            </a:r>
            <a:r>
              <a:rPr lang="en-US" altLang="zh-CN" b="1" smtClean="0">
                <a:latin typeface="仿宋_GB2312" pitchFamily="49" charset="-122"/>
                <a:ea typeface="仿宋_GB2312" pitchFamily="49" charset="-122"/>
              </a:rPr>
              <a:t>MgO	0.210	-3932.96	 2852  5.5-6.5</a:t>
            </a:r>
          </a:p>
          <a:p>
            <a:pPr eaLnBrk="1" hangingPunct="1">
              <a:buFont typeface="Wingdings" pitchFamily="2" charset="2"/>
              <a:buNone/>
              <a:defRPr/>
            </a:pPr>
            <a:r>
              <a:rPr lang="en-US" altLang="zh-CN" b="1" smtClean="0">
                <a:latin typeface="仿宋_GB2312" pitchFamily="49" charset="-122"/>
                <a:ea typeface="仿宋_GB2312" pitchFamily="49" charset="-122"/>
              </a:rPr>
              <a:t>  CaO	0.240	-3522.93	 2614     4.5</a:t>
            </a:r>
          </a:p>
          <a:p>
            <a:pPr eaLnBrk="1" hangingPunct="1">
              <a:buFont typeface="Wingdings" pitchFamily="2" charset="2"/>
              <a:buNone/>
              <a:defRPr/>
            </a:pPr>
            <a:r>
              <a:rPr lang="en-US" altLang="zh-CN" b="1" smtClean="0">
                <a:latin typeface="仿宋_GB2312" pitchFamily="49" charset="-122"/>
                <a:ea typeface="仿宋_GB2312" pitchFamily="49" charset="-122"/>
              </a:rPr>
              <a:t>  SrO	0.258	-3309.54	 2420     3.8 </a:t>
            </a:r>
          </a:p>
          <a:p>
            <a:pPr eaLnBrk="1" hangingPunct="1">
              <a:buFont typeface="Wingdings" pitchFamily="2" charset="2"/>
              <a:buNone/>
              <a:defRPr/>
            </a:pPr>
            <a:r>
              <a:rPr lang="en-US" altLang="zh-CN" b="1" smtClean="0">
                <a:latin typeface="仿宋_GB2312" pitchFamily="49" charset="-122"/>
                <a:ea typeface="仿宋_GB2312" pitchFamily="49" charset="-122"/>
              </a:rPr>
              <a:t>  Ba</a:t>
            </a:r>
            <a:r>
              <a:rPr lang="en-US" altLang="zh-CN" sz="3600" b="1" smtClean="0">
                <a:latin typeface="仿宋_GB2312" pitchFamily="49" charset="-122"/>
                <a:ea typeface="仿宋_GB2312" pitchFamily="49" charset="-122"/>
              </a:rPr>
              <a:t>0</a:t>
            </a:r>
            <a:r>
              <a:rPr lang="en-US" altLang="zh-CN" b="1" smtClean="0">
                <a:latin typeface="仿宋_GB2312" pitchFamily="49" charset="-122"/>
                <a:ea typeface="仿宋_GB2312" pitchFamily="49" charset="-122"/>
              </a:rPr>
              <a:t>	0.277	-3125.45	 1918     3.3	</a:t>
            </a:r>
          </a:p>
        </p:txBody>
      </p:sp>
      <p:sp>
        <p:nvSpPr>
          <p:cNvPr id="199683" name="Line 4"/>
          <p:cNvSpPr>
            <a:spLocks noChangeShapeType="1"/>
          </p:cNvSpPr>
          <p:nvPr/>
        </p:nvSpPr>
        <p:spPr bwMode="auto">
          <a:xfrm>
            <a:off x="0" y="1828800"/>
            <a:ext cx="9144000" cy="0"/>
          </a:xfrm>
          <a:prstGeom prst="line">
            <a:avLst/>
          </a:prstGeom>
          <a:noFill/>
          <a:ln w="9525">
            <a:solidFill>
              <a:schemeClr val="tx1"/>
            </a:solidFill>
            <a:round/>
            <a:headEnd/>
            <a:tailEnd/>
          </a:ln>
        </p:spPr>
        <p:txBody>
          <a:bodyPr wrap="none" anchor="ctr"/>
          <a:lstStyle/>
          <a:p>
            <a:endParaRPr lang="zh-CN" altLang="en-US"/>
          </a:p>
        </p:txBody>
      </p:sp>
      <p:sp>
        <p:nvSpPr>
          <p:cNvPr id="199684" name="Line 5"/>
          <p:cNvSpPr>
            <a:spLocks noChangeShapeType="1"/>
          </p:cNvSpPr>
          <p:nvPr/>
        </p:nvSpPr>
        <p:spPr bwMode="auto">
          <a:xfrm>
            <a:off x="0" y="3048000"/>
            <a:ext cx="9144000" cy="0"/>
          </a:xfrm>
          <a:prstGeom prst="line">
            <a:avLst/>
          </a:prstGeom>
          <a:noFill/>
          <a:ln w="9525">
            <a:solidFill>
              <a:schemeClr val="tx1"/>
            </a:solidFill>
            <a:round/>
            <a:headEnd/>
            <a:tailEnd/>
          </a:ln>
        </p:spPr>
        <p:txBody>
          <a:bodyPr wrap="none" anchor="ctr"/>
          <a:lstStyle/>
          <a:p>
            <a:endParaRPr lang="zh-CN" altLang="en-US"/>
          </a:p>
        </p:txBody>
      </p:sp>
      <p:sp>
        <p:nvSpPr>
          <p:cNvPr id="199685" name="Line 6"/>
          <p:cNvSpPr>
            <a:spLocks noChangeShapeType="1"/>
          </p:cNvSpPr>
          <p:nvPr/>
        </p:nvSpPr>
        <p:spPr bwMode="auto">
          <a:xfrm>
            <a:off x="0" y="5943600"/>
            <a:ext cx="9144000" cy="0"/>
          </a:xfrm>
          <a:prstGeom prst="line">
            <a:avLst/>
          </a:prstGeom>
          <a:noFill/>
          <a:ln w="9525">
            <a:solidFill>
              <a:schemeClr val="tx1"/>
            </a:solidFill>
            <a:round/>
            <a:headEnd/>
            <a:tailEnd/>
          </a:ln>
        </p:spPr>
        <p:txBody>
          <a:bodyPr wrap="none" anchor="ctr"/>
          <a:lstStyle/>
          <a:p>
            <a:endParaRPr lang="zh-CN" altLang="en-US"/>
          </a:p>
        </p:txBody>
      </p:sp>
      <p:sp>
        <p:nvSpPr>
          <p:cNvPr id="199686" name="AutoShape 7">
            <a:hlinkClick r:id="rId2" action="ppaction://hlinksldjump" highlightClick="1"/>
          </p:cNvPr>
          <p:cNvSpPr>
            <a:spLocks noChangeArrowheads="1"/>
          </p:cNvSpPr>
          <p:nvPr/>
        </p:nvSpPr>
        <p:spPr bwMode="auto">
          <a:xfrm>
            <a:off x="7848600" y="6248400"/>
            <a:ext cx="381000" cy="381000"/>
          </a:xfrm>
          <a:prstGeom prst="actionButtonReturn">
            <a:avLst/>
          </a:prstGeom>
          <a:solidFill>
            <a:schemeClr val="accent1"/>
          </a:solidFill>
          <a:ln w="9525">
            <a:solidFill>
              <a:schemeClr val="tx1"/>
            </a:solidFill>
            <a:miter lim="800000"/>
            <a:headEnd/>
            <a:tailEnd/>
          </a:ln>
        </p:spPr>
        <p:txBody>
          <a:bodyPr wrap="none" anchor="ctr"/>
          <a:lstStyle/>
          <a:p>
            <a:endParaRPr lang="zh-CN" altLang="en-US" sz="1800">
              <a:solidFill>
                <a:schemeClr val="tx1"/>
              </a:solidFill>
              <a:latin typeface="Verdana" pitchFamily="34" charset="0"/>
            </a:endParaRPr>
          </a:p>
        </p:txBody>
      </p:sp>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43426"/>
                                        </p:tgtEl>
                                        <p:attrNameLst>
                                          <p:attrName>style.visibility</p:attrName>
                                        </p:attrNameLst>
                                      </p:cBhvr>
                                      <p:to>
                                        <p:strVal val="visible"/>
                                      </p:to>
                                    </p:set>
                                    <p:animEffect transition="in" filter="dissolve">
                                      <p:cBhvr>
                                        <p:cTn id="7" dur="500"/>
                                        <p:tgtEl>
                                          <p:spTgt spid="74342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43427">
                                            <p:txEl>
                                              <p:pRg st="0" end="0"/>
                                            </p:txEl>
                                          </p:spTgt>
                                        </p:tgtEl>
                                        <p:attrNameLst>
                                          <p:attrName>style.visibility</p:attrName>
                                        </p:attrNameLst>
                                      </p:cBhvr>
                                      <p:to>
                                        <p:strVal val="visible"/>
                                      </p:to>
                                    </p:set>
                                    <p:animEffect transition="in" filter="dissolve">
                                      <p:cBhvr>
                                        <p:cTn id="12" dur="500"/>
                                        <p:tgtEl>
                                          <p:spTgt spid="74342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43427">
                                            <p:txEl>
                                              <p:pRg st="1" end="1"/>
                                            </p:txEl>
                                          </p:spTgt>
                                        </p:tgtEl>
                                        <p:attrNameLst>
                                          <p:attrName>style.visibility</p:attrName>
                                        </p:attrNameLst>
                                      </p:cBhvr>
                                      <p:to>
                                        <p:strVal val="visible"/>
                                      </p:to>
                                    </p:set>
                                    <p:animEffect transition="in" filter="dissolve">
                                      <p:cBhvr>
                                        <p:cTn id="17" dur="500"/>
                                        <p:tgtEl>
                                          <p:spTgt spid="74342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43427">
                                            <p:txEl>
                                              <p:pRg st="2" end="2"/>
                                            </p:txEl>
                                          </p:spTgt>
                                        </p:tgtEl>
                                        <p:attrNameLst>
                                          <p:attrName>style.visibility</p:attrName>
                                        </p:attrNameLst>
                                      </p:cBhvr>
                                      <p:to>
                                        <p:strVal val="visible"/>
                                      </p:to>
                                    </p:set>
                                    <p:animEffect transition="in" filter="dissolve">
                                      <p:cBhvr>
                                        <p:cTn id="22" dur="500"/>
                                        <p:tgtEl>
                                          <p:spTgt spid="74342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43427">
                                            <p:txEl>
                                              <p:pRg st="3" end="3"/>
                                            </p:txEl>
                                          </p:spTgt>
                                        </p:tgtEl>
                                        <p:attrNameLst>
                                          <p:attrName>style.visibility</p:attrName>
                                        </p:attrNameLst>
                                      </p:cBhvr>
                                      <p:to>
                                        <p:strVal val="visible"/>
                                      </p:to>
                                    </p:set>
                                    <p:animEffect transition="in" filter="dissolve">
                                      <p:cBhvr>
                                        <p:cTn id="27" dur="500"/>
                                        <p:tgtEl>
                                          <p:spTgt spid="743427">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743427">
                                            <p:txEl>
                                              <p:pRg st="4" end="4"/>
                                            </p:txEl>
                                          </p:spTgt>
                                        </p:tgtEl>
                                        <p:attrNameLst>
                                          <p:attrName>style.visibility</p:attrName>
                                        </p:attrNameLst>
                                      </p:cBhvr>
                                      <p:to>
                                        <p:strVal val="visible"/>
                                      </p:to>
                                    </p:set>
                                    <p:animEffect transition="in" filter="dissolve">
                                      <p:cBhvr>
                                        <p:cTn id="32" dur="500"/>
                                        <p:tgtEl>
                                          <p:spTgt spid="743427">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743427">
                                            <p:txEl>
                                              <p:pRg st="5" end="5"/>
                                            </p:txEl>
                                          </p:spTgt>
                                        </p:tgtEl>
                                        <p:attrNameLst>
                                          <p:attrName>style.visibility</p:attrName>
                                        </p:attrNameLst>
                                      </p:cBhvr>
                                      <p:to>
                                        <p:strVal val="visible"/>
                                      </p:to>
                                    </p:set>
                                    <p:animEffect transition="in" filter="dissolve">
                                      <p:cBhvr>
                                        <p:cTn id="37" dur="500"/>
                                        <p:tgtEl>
                                          <p:spTgt spid="74342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3426" grpId="0"/>
      <p:bldP spid="743427" grpId="0" build="p"/>
    </p:bldLst>
  </p:timing>
</p:sld>
</file>

<file path=ppt/slides/slide1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4450" name="Rectangle 2"/>
          <p:cNvSpPr>
            <a:spLocks noGrp="1" noChangeArrowheads="1"/>
          </p:cNvSpPr>
          <p:nvPr>
            <p:ph type="title" idx="4294967295"/>
          </p:nvPr>
        </p:nvSpPr>
        <p:spPr>
          <a:xfrm>
            <a:off x="468313" y="476250"/>
            <a:ext cx="8229600" cy="1011238"/>
          </a:xfrm>
        </p:spPr>
        <p:txBody>
          <a:bodyPr anchorCtr="1"/>
          <a:lstStyle/>
          <a:p>
            <a:pPr algn="just" eaLnBrk="1" hangingPunct="1"/>
            <a:r>
              <a:rPr lang="en-US" altLang="zh-CN" sz="4800" b="1" smtClean="0">
                <a:solidFill>
                  <a:srgbClr val="0000CC"/>
                </a:solidFill>
                <a:latin typeface="黑体" pitchFamily="49" charset="-122"/>
                <a:ea typeface="黑体" pitchFamily="49" charset="-122"/>
              </a:rPr>
              <a:t>2</a:t>
            </a:r>
            <a:r>
              <a:rPr lang="zh-CN" altLang="en-US" sz="4800" b="1" smtClean="0">
                <a:solidFill>
                  <a:srgbClr val="0000CC"/>
                </a:solidFill>
                <a:latin typeface="黑体" pitchFamily="49" charset="-122"/>
                <a:ea typeface="黑体" pitchFamily="49" charset="-122"/>
              </a:rPr>
              <a:t>．分子晶体</a:t>
            </a:r>
            <a:endParaRPr lang="zh-CN" altLang="en-US" sz="5400" b="1" smtClean="0">
              <a:solidFill>
                <a:srgbClr val="0000CC"/>
              </a:solidFill>
              <a:latin typeface="黑体" pitchFamily="49" charset="-122"/>
              <a:ea typeface="黑体" pitchFamily="49" charset="-122"/>
            </a:endParaRPr>
          </a:p>
        </p:txBody>
      </p:sp>
      <p:sp>
        <p:nvSpPr>
          <p:cNvPr id="744451" name="Rectangle 3"/>
          <p:cNvSpPr>
            <a:spLocks noGrp="1" noChangeArrowheads="1"/>
          </p:cNvSpPr>
          <p:nvPr>
            <p:ph type="body" sz="half" idx="4294967295"/>
          </p:nvPr>
        </p:nvSpPr>
        <p:spPr>
          <a:xfrm>
            <a:off x="179388" y="2276475"/>
            <a:ext cx="4303712" cy="2836863"/>
          </a:xfrm>
        </p:spPr>
        <p:txBody>
          <a:bodyPr/>
          <a:lstStyle/>
          <a:p>
            <a:pPr algn="just" eaLnBrk="1" hangingPunct="1">
              <a:buFont typeface="Wingdings" pitchFamily="2" charset="2"/>
              <a:buNone/>
              <a:defRPr/>
            </a:pPr>
            <a:r>
              <a:rPr lang="en-US" altLang="zh-CN" sz="3600" b="1" smtClean="0">
                <a:solidFill>
                  <a:srgbClr val="0000CC"/>
                </a:solidFill>
                <a:effectLst>
                  <a:outerShdw blurRad="38100" dist="38100" dir="2700000" algn="tl">
                    <a:srgbClr val="C0C0C0"/>
                  </a:outerShdw>
                </a:effectLst>
                <a:latin typeface="仿宋_GB2312" pitchFamily="49" charset="-122"/>
                <a:ea typeface="仿宋_GB2312" pitchFamily="49" charset="-122"/>
              </a:rPr>
              <a:t>    </a:t>
            </a:r>
            <a:r>
              <a:rPr lang="zh-CN" altLang="en-US" sz="3600" b="1" smtClean="0">
                <a:solidFill>
                  <a:srgbClr val="0000CC"/>
                </a:solidFill>
                <a:latin typeface="黑体" pitchFamily="2" charset="-122"/>
                <a:ea typeface="黑体" pitchFamily="2" charset="-122"/>
              </a:rPr>
              <a:t>依靠较弱的</a:t>
            </a:r>
            <a:r>
              <a:rPr lang="zh-CN" altLang="en-US" sz="3600" b="1" smtClean="0">
                <a:solidFill>
                  <a:srgbClr val="D60093"/>
                </a:solidFill>
                <a:latin typeface="黑体" pitchFamily="2" charset="-122"/>
                <a:ea typeface="黑体" pitchFamily="2" charset="-122"/>
              </a:rPr>
              <a:t>范德华力</a:t>
            </a:r>
            <a:r>
              <a:rPr lang="zh-CN" altLang="en-US" sz="3600" b="1" smtClean="0">
                <a:solidFill>
                  <a:srgbClr val="0000CC"/>
                </a:solidFill>
                <a:latin typeface="黑体" pitchFamily="2" charset="-122"/>
                <a:ea typeface="黑体" pitchFamily="2" charset="-122"/>
              </a:rPr>
              <a:t>，中性分子相互吸引，排列在晶格结点上而构成的。</a:t>
            </a:r>
          </a:p>
        </p:txBody>
      </p:sp>
      <p:pic>
        <p:nvPicPr>
          <p:cNvPr id="744452" name="Picture 4" descr="CO2晶体"/>
          <p:cNvPicPr>
            <a:picLocks noGrp="1" noChangeAspect="1" noChangeArrowheads="1"/>
          </p:cNvPicPr>
          <p:nvPr>
            <p:ph type="clipArt" sz="half" idx="4294967295"/>
          </p:nvPr>
        </p:nvPicPr>
        <p:blipFill>
          <a:blip r:embed="rId2"/>
          <a:srcRect/>
          <a:stretch>
            <a:fillRect/>
          </a:stretch>
        </p:blipFill>
        <p:spPr>
          <a:xfrm>
            <a:off x="4933950" y="2090738"/>
            <a:ext cx="3468688" cy="3065462"/>
          </a:xfrm>
        </p:spPr>
      </p:pic>
      <p:sp>
        <p:nvSpPr>
          <p:cNvPr id="744453" name="Rectangle 5"/>
          <p:cNvSpPr>
            <a:spLocks noChangeArrowheads="1"/>
          </p:cNvSpPr>
          <p:nvPr/>
        </p:nvSpPr>
        <p:spPr bwMode="auto">
          <a:xfrm>
            <a:off x="1116013" y="5876925"/>
            <a:ext cx="7318375" cy="641350"/>
          </a:xfrm>
          <a:prstGeom prst="rect">
            <a:avLst/>
          </a:prstGeom>
          <a:noFill/>
          <a:ln w="9525">
            <a:noFill/>
            <a:miter lim="800000"/>
            <a:headEnd/>
            <a:tailEnd/>
          </a:ln>
        </p:spPr>
        <p:txBody>
          <a:bodyPr wrap="none">
            <a:spAutoFit/>
          </a:bodyPr>
          <a:lstStyle/>
          <a:p>
            <a:pPr>
              <a:lnSpc>
                <a:spcPct val="90000"/>
              </a:lnSpc>
              <a:spcBef>
                <a:spcPct val="20000"/>
              </a:spcBef>
              <a:buClr>
                <a:schemeClr val="folHlink"/>
              </a:buClr>
              <a:buSzPct val="60000"/>
              <a:buFont typeface="Wingdings" pitchFamily="2" charset="2"/>
              <a:buNone/>
            </a:pPr>
            <a:r>
              <a:rPr kumimoji="1" lang="zh-CN" altLang="en-US" sz="4000" b="1">
                <a:latin typeface="黑体" pitchFamily="49" charset="-122"/>
                <a:ea typeface="黑体" pitchFamily="49" charset="-122"/>
              </a:rPr>
              <a:t>分子晶体</a:t>
            </a:r>
            <a:r>
              <a:rPr kumimoji="1" lang="zh-CN" altLang="en-US" sz="4000" b="1">
                <a:solidFill>
                  <a:srgbClr val="D60093"/>
                </a:solidFill>
                <a:latin typeface="黑体" pitchFamily="49" charset="-122"/>
                <a:ea typeface="黑体" pitchFamily="49" charset="-122"/>
              </a:rPr>
              <a:t>没有方向性和饱和性。</a:t>
            </a:r>
          </a:p>
        </p:txBody>
      </p:sp>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44450"/>
                                        </p:tgtEl>
                                        <p:attrNameLst>
                                          <p:attrName>style.visibility</p:attrName>
                                        </p:attrNameLst>
                                      </p:cBhvr>
                                      <p:to>
                                        <p:strVal val="visible"/>
                                      </p:to>
                                    </p:set>
                                    <p:animEffect transition="in" filter="dissolve">
                                      <p:cBhvr>
                                        <p:cTn id="7" dur="500"/>
                                        <p:tgtEl>
                                          <p:spTgt spid="7444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44451">
                                            <p:txEl>
                                              <p:pRg st="0" end="0"/>
                                            </p:txEl>
                                          </p:spTgt>
                                        </p:tgtEl>
                                        <p:attrNameLst>
                                          <p:attrName>style.visibility</p:attrName>
                                        </p:attrNameLst>
                                      </p:cBhvr>
                                      <p:to>
                                        <p:strVal val="visible"/>
                                      </p:to>
                                    </p:set>
                                    <p:animEffect transition="in" filter="dissolve">
                                      <p:cBhvr>
                                        <p:cTn id="12" dur="500"/>
                                        <p:tgtEl>
                                          <p:spTgt spid="74445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44452"/>
                                        </p:tgtEl>
                                        <p:attrNameLst>
                                          <p:attrName>style.visibility</p:attrName>
                                        </p:attrNameLst>
                                      </p:cBhvr>
                                      <p:to>
                                        <p:strVal val="visible"/>
                                      </p:to>
                                    </p:set>
                                    <p:animEffect transition="in" filter="dissolve">
                                      <p:cBhvr>
                                        <p:cTn id="17" dur="500"/>
                                        <p:tgtEl>
                                          <p:spTgt spid="744452"/>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744453"/>
                                        </p:tgtEl>
                                        <p:attrNameLst>
                                          <p:attrName>style.visibility</p:attrName>
                                        </p:attrNameLst>
                                      </p:cBhvr>
                                      <p:to>
                                        <p:strVal val="visible"/>
                                      </p:to>
                                    </p:set>
                                    <p:animEffect transition="in" filter="slide(fromBottom)">
                                      <p:cBhvr>
                                        <p:cTn id="22" dur="500"/>
                                        <p:tgtEl>
                                          <p:spTgt spid="7444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4450" grpId="0"/>
      <p:bldP spid="744451" grpId="0" build="p"/>
      <p:bldP spid="744453" grpId="0" autoUpdateAnimBg="0"/>
    </p:bldLst>
  </p:timing>
</p:sld>
</file>

<file path=ppt/slides/slide1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5474" name="Rectangle 2"/>
          <p:cNvSpPr>
            <a:spLocks noGrp="1" noChangeArrowheads="1"/>
          </p:cNvSpPr>
          <p:nvPr>
            <p:ph type="title" idx="4294967295"/>
          </p:nvPr>
        </p:nvSpPr>
        <p:spPr>
          <a:xfrm>
            <a:off x="457200" y="457200"/>
            <a:ext cx="7186613" cy="955675"/>
          </a:xfrm>
        </p:spPr>
        <p:txBody>
          <a:bodyPr anchorCtr="1"/>
          <a:lstStyle/>
          <a:p>
            <a:pPr algn="just" eaLnBrk="1" hangingPunct="1">
              <a:defRPr/>
            </a:pPr>
            <a:r>
              <a:rPr lang="zh-CN" altLang="en-US" sz="4800" b="1" smtClean="0">
                <a:solidFill>
                  <a:srgbClr val="0000CC"/>
                </a:solidFill>
                <a:effectLst>
                  <a:outerShdw blurRad="38100" dist="38100" dir="2700000" algn="tl">
                    <a:srgbClr val="C0C0C0"/>
                  </a:outerShdw>
                </a:effectLst>
                <a:latin typeface="仿宋_GB2312" pitchFamily="49" charset="-122"/>
                <a:ea typeface="仿宋_GB2312" pitchFamily="49" charset="-122"/>
              </a:rPr>
              <a:t>分子晶体的特性</a:t>
            </a:r>
          </a:p>
        </p:txBody>
      </p:sp>
      <p:sp>
        <p:nvSpPr>
          <p:cNvPr id="745475" name="Rectangle 3"/>
          <p:cNvSpPr>
            <a:spLocks noGrp="1" noChangeArrowheads="1"/>
          </p:cNvSpPr>
          <p:nvPr>
            <p:ph type="body" sz="half" idx="4294967295"/>
          </p:nvPr>
        </p:nvSpPr>
        <p:spPr>
          <a:xfrm>
            <a:off x="604838" y="1743075"/>
            <a:ext cx="4025900" cy="4800600"/>
          </a:xfrm>
        </p:spPr>
        <p:txBody>
          <a:bodyPr/>
          <a:lstStyle/>
          <a:p>
            <a:pPr eaLnBrk="1" hangingPunct="1">
              <a:lnSpc>
                <a:spcPct val="90000"/>
              </a:lnSpc>
              <a:buFont typeface="Wingdings" pitchFamily="2" charset="2"/>
              <a:buNone/>
              <a:defRPr/>
            </a:pPr>
            <a:r>
              <a:rPr lang="en-US" altLang="zh-CN" sz="3600" b="1" smtClean="0">
                <a:effectLst>
                  <a:outerShdw blurRad="38100" dist="38100" dir="2700000" algn="tl">
                    <a:srgbClr val="C0C0C0"/>
                  </a:outerShdw>
                </a:effectLst>
                <a:latin typeface="仿宋_GB2312" pitchFamily="49" charset="-122"/>
                <a:ea typeface="仿宋_GB2312" pitchFamily="49" charset="-122"/>
              </a:rPr>
              <a:t>  </a:t>
            </a:r>
            <a:r>
              <a:rPr lang="zh-CN" altLang="en-US" b="1" smtClean="0">
                <a:solidFill>
                  <a:srgbClr val="0000CC"/>
                </a:solidFill>
                <a:latin typeface="黑体" pitchFamily="2" charset="-122"/>
                <a:ea typeface="黑体" pitchFamily="2" charset="-122"/>
              </a:rPr>
              <a:t>分子晶体中分子间</a:t>
            </a:r>
          </a:p>
          <a:p>
            <a:pPr eaLnBrk="1" hangingPunct="1">
              <a:lnSpc>
                <a:spcPct val="90000"/>
              </a:lnSpc>
              <a:buFont typeface="Wingdings" pitchFamily="2" charset="2"/>
              <a:buNone/>
              <a:defRPr/>
            </a:pPr>
            <a:r>
              <a:rPr lang="zh-CN" altLang="en-US" b="1" smtClean="0">
                <a:solidFill>
                  <a:srgbClr val="0000CC"/>
                </a:solidFill>
                <a:latin typeface="黑体" pitchFamily="2" charset="-122"/>
                <a:ea typeface="黑体" pitchFamily="2" charset="-122"/>
              </a:rPr>
              <a:t>的引力很弱，只要供</a:t>
            </a:r>
          </a:p>
          <a:p>
            <a:pPr eaLnBrk="1" hangingPunct="1">
              <a:lnSpc>
                <a:spcPct val="90000"/>
              </a:lnSpc>
              <a:buFont typeface="Wingdings" pitchFamily="2" charset="2"/>
              <a:buNone/>
              <a:defRPr/>
            </a:pPr>
            <a:r>
              <a:rPr lang="zh-CN" altLang="en-US" b="1" smtClean="0">
                <a:solidFill>
                  <a:srgbClr val="0000CC"/>
                </a:solidFill>
                <a:latin typeface="黑体" pitchFamily="2" charset="-122"/>
                <a:ea typeface="黑体" pitchFamily="2" charset="-122"/>
              </a:rPr>
              <a:t>给较少的能量，晶体</a:t>
            </a:r>
          </a:p>
          <a:p>
            <a:pPr eaLnBrk="1" hangingPunct="1">
              <a:lnSpc>
                <a:spcPct val="90000"/>
              </a:lnSpc>
              <a:buFont typeface="Wingdings" pitchFamily="2" charset="2"/>
              <a:buNone/>
              <a:defRPr/>
            </a:pPr>
            <a:r>
              <a:rPr lang="zh-CN" altLang="en-US" b="1" smtClean="0">
                <a:solidFill>
                  <a:srgbClr val="0000CC"/>
                </a:solidFill>
                <a:latin typeface="黑体" pitchFamily="2" charset="-122"/>
                <a:ea typeface="黑体" pitchFamily="2" charset="-122"/>
              </a:rPr>
              <a:t>就会被破坏。</a:t>
            </a:r>
          </a:p>
          <a:p>
            <a:pPr eaLnBrk="1" hangingPunct="1">
              <a:lnSpc>
                <a:spcPct val="90000"/>
              </a:lnSpc>
              <a:buFont typeface="Wingdings" pitchFamily="2" charset="2"/>
              <a:buNone/>
              <a:defRPr/>
            </a:pPr>
            <a:r>
              <a:rPr lang="zh-CN" altLang="en-US" b="1" smtClean="0">
                <a:solidFill>
                  <a:srgbClr val="0000CC"/>
                </a:solidFill>
                <a:latin typeface="黑体" pitchFamily="2" charset="-122"/>
                <a:ea typeface="黑体" pitchFamily="2" charset="-122"/>
              </a:rPr>
              <a:t>所以分子晶体的</a:t>
            </a:r>
          </a:p>
          <a:p>
            <a:pPr eaLnBrk="1" hangingPunct="1">
              <a:lnSpc>
                <a:spcPct val="90000"/>
              </a:lnSpc>
              <a:buFont typeface="Wingdings" pitchFamily="2" charset="2"/>
              <a:buNone/>
              <a:defRPr/>
            </a:pPr>
            <a:r>
              <a:rPr lang="zh-CN" altLang="en-US" b="1" smtClean="0">
                <a:solidFill>
                  <a:srgbClr val="00FF99"/>
                </a:solidFill>
                <a:latin typeface="黑体" pitchFamily="2" charset="-122"/>
                <a:ea typeface="黑体" pitchFamily="2" charset="-122"/>
              </a:rPr>
              <a:t>硬度较小，</a:t>
            </a:r>
          </a:p>
          <a:p>
            <a:pPr eaLnBrk="1" hangingPunct="1">
              <a:lnSpc>
                <a:spcPct val="90000"/>
              </a:lnSpc>
              <a:buFont typeface="Wingdings" pitchFamily="2" charset="2"/>
              <a:buNone/>
              <a:defRPr/>
            </a:pPr>
            <a:r>
              <a:rPr lang="zh-CN" altLang="en-US" b="1" smtClean="0">
                <a:solidFill>
                  <a:srgbClr val="00FF99"/>
                </a:solidFill>
                <a:latin typeface="黑体" pitchFamily="2" charset="-122"/>
                <a:ea typeface="黑体" pitchFamily="2" charset="-122"/>
              </a:rPr>
              <a:t>熔点低，</a:t>
            </a:r>
          </a:p>
          <a:p>
            <a:pPr eaLnBrk="1" hangingPunct="1">
              <a:lnSpc>
                <a:spcPct val="90000"/>
              </a:lnSpc>
              <a:buFont typeface="Wingdings" pitchFamily="2" charset="2"/>
              <a:buNone/>
              <a:defRPr/>
            </a:pPr>
            <a:r>
              <a:rPr lang="zh-CN" altLang="en-US" b="1" smtClean="0">
                <a:solidFill>
                  <a:srgbClr val="00FF99"/>
                </a:solidFill>
                <a:latin typeface="黑体" pitchFamily="2" charset="-122"/>
                <a:ea typeface="黑体" pitchFamily="2" charset="-122"/>
              </a:rPr>
              <a:t>挥发性大，</a:t>
            </a:r>
          </a:p>
          <a:p>
            <a:pPr eaLnBrk="1" hangingPunct="1">
              <a:lnSpc>
                <a:spcPct val="90000"/>
              </a:lnSpc>
              <a:buFont typeface="Wingdings" pitchFamily="2" charset="2"/>
              <a:buNone/>
              <a:defRPr/>
            </a:pPr>
            <a:r>
              <a:rPr lang="zh-CN" altLang="en-US" b="1" smtClean="0">
                <a:solidFill>
                  <a:srgbClr val="00FF99"/>
                </a:solidFill>
                <a:latin typeface="黑体" pitchFamily="2" charset="-122"/>
                <a:ea typeface="黑体" pitchFamily="2" charset="-122"/>
              </a:rPr>
              <a:t>不导电。</a:t>
            </a:r>
          </a:p>
        </p:txBody>
      </p:sp>
      <p:pic>
        <p:nvPicPr>
          <p:cNvPr id="745481" name="Picture 9" descr="xin_5530306041434906455614"/>
          <p:cNvPicPr>
            <a:picLocks noChangeAspect="1" noChangeArrowheads="1"/>
          </p:cNvPicPr>
          <p:nvPr/>
        </p:nvPicPr>
        <p:blipFill>
          <a:blip r:embed="rId2"/>
          <a:srcRect/>
          <a:stretch>
            <a:fillRect/>
          </a:stretch>
        </p:blipFill>
        <p:spPr bwMode="auto">
          <a:xfrm>
            <a:off x="4427538" y="115888"/>
            <a:ext cx="4716462" cy="4716462"/>
          </a:xfrm>
          <a:prstGeom prst="rect">
            <a:avLst/>
          </a:prstGeom>
          <a:noFill/>
          <a:ln w="9525">
            <a:noFill/>
            <a:miter lim="800000"/>
            <a:headEnd/>
            <a:tailEnd/>
          </a:ln>
        </p:spPr>
      </p:pic>
      <p:pic>
        <p:nvPicPr>
          <p:cNvPr id="745482" name="Picture 10" descr="200922012533761_2"/>
          <p:cNvPicPr>
            <a:picLocks noChangeAspect="1" noChangeArrowheads="1"/>
          </p:cNvPicPr>
          <p:nvPr/>
        </p:nvPicPr>
        <p:blipFill>
          <a:blip r:embed="rId3"/>
          <a:srcRect/>
          <a:stretch>
            <a:fillRect/>
          </a:stretch>
        </p:blipFill>
        <p:spPr bwMode="auto">
          <a:xfrm>
            <a:off x="179388" y="549275"/>
            <a:ext cx="3305175" cy="3816350"/>
          </a:xfrm>
          <a:prstGeom prst="rect">
            <a:avLst/>
          </a:prstGeom>
          <a:noFill/>
          <a:ln w="9525">
            <a:noFill/>
            <a:miter lim="800000"/>
            <a:headEnd/>
            <a:tailEnd/>
          </a:ln>
        </p:spPr>
      </p:pic>
      <p:pic>
        <p:nvPicPr>
          <p:cNvPr id="745483" name="Picture 11" descr="200901011645056175"/>
          <p:cNvPicPr>
            <a:picLocks noChangeAspect="1" noChangeArrowheads="1"/>
          </p:cNvPicPr>
          <p:nvPr/>
        </p:nvPicPr>
        <p:blipFill>
          <a:blip r:embed="rId4"/>
          <a:srcRect/>
          <a:stretch>
            <a:fillRect/>
          </a:stretch>
        </p:blipFill>
        <p:spPr bwMode="auto">
          <a:xfrm>
            <a:off x="1547813" y="2776538"/>
            <a:ext cx="4464050" cy="4081462"/>
          </a:xfrm>
          <a:prstGeom prst="rect">
            <a:avLst/>
          </a:prstGeom>
          <a:noFill/>
          <a:ln w="9525">
            <a:noFill/>
            <a:miter lim="800000"/>
            <a:headEnd/>
            <a:tailEnd/>
          </a:ln>
        </p:spPr>
      </p:pic>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45474"/>
                                        </p:tgtEl>
                                        <p:attrNameLst>
                                          <p:attrName>style.visibility</p:attrName>
                                        </p:attrNameLst>
                                      </p:cBhvr>
                                      <p:to>
                                        <p:strVal val="visible"/>
                                      </p:to>
                                    </p:set>
                                    <p:animEffect transition="in" filter="dissolve">
                                      <p:cBhvr>
                                        <p:cTn id="7" dur="500"/>
                                        <p:tgtEl>
                                          <p:spTgt spid="74547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45475">
                                            <p:txEl>
                                              <p:pRg st="0" end="0"/>
                                            </p:txEl>
                                          </p:spTgt>
                                        </p:tgtEl>
                                        <p:attrNameLst>
                                          <p:attrName>style.visibility</p:attrName>
                                        </p:attrNameLst>
                                      </p:cBhvr>
                                      <p:to>
                                        <p:strVal val="visible"/>
                                      </p:to>
                                    </p:set>
                                    <p:animEffect transition="in" filter="dissolve">
                                      <p:cBhvr>
                                        <p:cTn id="12" dur="500"/>
                                        <p:tgtEl>
                                          <p:spTgt spid="74547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45475">
                                            <p:txEl>
                                              <p:pRg st="1" end="1"/>
                                            </p:txEl>
                                          </p:spTgt>
                                        </p:tgtEl>
                                        <p:attrNameLst>
                                          <p:attrName>style.visibility</p:attrName>
                                        </p:attrNameLst>
                                      </p:cBhvr>
                                      <p:to>
                                        <p:strVal val="visible"/>
                                      </p:to>
                                    </p:set>
                                    <p:animEffect transition="in" filter="dissolve">
                                      <p:cBhvr>
                                        <p:cTn id="17" dur="500"/>
                                        <p:tgtEl>
                                          <p:spTgt spid="74547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45475">
                                            <p:txEl>
                                              <p:pRg st="2" end="2"/>
                                            </p:txEl>
                                          </p:spTgt>
                                        </p:tgtEl>
                                        <p:attrNameLst>
                                          <p:attrName>style.visibility</p:attrName>
                                        </p:attrNameLst>
                                      </p:cBhvr>
                                      <p:to>
                                        <p:strVal val="visible"/>
                                      </p:to>
                                    </p:set>
                                    <p:animEffect transition="in" filter="dissolve">
                                      <p:cBhvr>
                                        <p:cTn id="22" dur="500"/>
                                        <p:tgtEl>
                                          <p:spTgt spid="74547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45475">
                                            <p:txEl>
                                              <p:pRg st="3" end="3"/>
                                            </p:txEl>
                                          </p:spTgt>
                                        </p:tgtEl>
                                        <p:attrNameLst>
                                          <p:attrName>style.visibility</p:attrName>
                                        </p:attrNameLst>
                                      </p:cBhvr>
                                      <p:to>
                                        <p:strVal val="visible"/>
                                      </p:to>
                                    </p:set>
                                    <p:animEffect transition="in" filter="dissolve">
                                      <p:cBhvr>
                                        <p:cTn id="27" dur="500"/>
                                        <p:tgtEl>
                                          <p:spTgt spid="74547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745475">
                                            <p:txEl>
                                              <p:pRg st="4" end="4"/>
                                            </p:txEl>
                                          </p:spTgt>
                                        </p:tgtEl>
                                        <p:attrNameLst>
                                          <p:attrName>style.visibility</p:attrName>
                                        </p:attrNameLst>
                                      </p:cBhvr>
                                      <p:to>
                                        <p:strVal val="visible"/>
                                      </p:to>
                                    </p:set>
                                    <p:animEffect transition="in" filter="dissolve">
                                      <p:cBhvr>
                                        <p:cTn id="32" dur="500"/>
                                        <p:tgtEl>
                                          <p:spTgt spid="74547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745475">
                                            <p:txEl>
                                              <p:pRg st="5" end="5"/>
                                            </p:txEl>
                                          </p:spTgt>
                                        </p:tgtEl>
                                        <p:attrNameLst>
                                          <p:attrName>style.visibility</p:attrName>
                                        </p:attrNameLst>
                                      </p:cBhvr>
                                      <p:to>
                                        <p:strVal val="visible"/>
                                      </p:to>
                                    </p:set>
                                    <p:animEffect transition="in" filter="dissolve">
                                      <p:cBhvr>
                                        <p:cTn id="37" dur="500"/>
                                        <p:tgtEl>
                                          <p:spTgt spid="745475">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745475">
                                            <p:txEl>
                                              <p:pRg st="6" end="6"/>
                                            </p:txEl>
                                          </p:spTgt>
                                        </p:tgtEl>
                                        <p:attrNameLst>
                                          <p:attrName>style.visibility</p:attrName>
                                        </p:attrNameLst>
                                      </p:cBhvr>
                                      <p:to>
                                        <p:strVal val="visible"/>
                                      </p:to>
                                    </p:set>
                                    <p:animEffect transition="in" filter="dissolve">
                                      <p:cBhvr>
                                        <p:cTn id="42" dur="500"/>
                                        <p:tgtEl>
                                          <p:spTgt spid="745475">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745475">
                                            <p:txEl>
                                              <p:pRg st="7" end="7"/>
                                            </p:txEl>
                                          </p:spTgt>
                                        </p:tgtEl>
                                        <p:attrNameLst>
                                          <p:attrName>style.visibility</p:attrName>
                                        </p:attrNameLst>
                                      </p:cBhvr>
                                      <p:to>
                                        <p:strVal val="visible"/>
                                      </p:to>
                                    </p:set>
                                    <p:animEffect transition="in" filter="dissolve">
                                      <p:cBhvr>
                                        <p:cTn id="47" dur="500"/>
                                        <p:tgtEl>
                                          <p:spTgt spid="745475">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745475">
                                            <p:txEl>
                                              <p:pRg st="8" end="8"/>
                                            </p:txEl>
                                          </p:spTgt>
                                        </p:tgtEl>
                                        <p:attrNameLst>
                                          <p:attrName>style.visibility</p:attrName>
                                        </p:attrNameLst>
                                      </p:cBhvr>
                                      <p:to>
                                        <p:strVal val="visible"/>
                                      </p:to>
                                    </p:set>
                                    <p:animEffect transition="in" filter="dissolve">
                                      <p:cBhvr>
                                        <p:cTn id="52" dur="500"/>
                                        <p:tgtEl>
                                          <p:spTgt spid="745475">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1" presetClass="entr" presetSubtype="0" fill="hold" nodeType="clickEffect">
                                  <p:stCondLst>
                                    <p:cond delay="0"/>
                                  </p:stCondLst>
                                  <p:iterate type="lt">
                                    <p:tmPct val="5000"/>
                                  </p:iterate>
                                  <p:childTnLst>
                                    <p:set>
                                      <p:cBhvr>
                                        <p:cTn id="56" dur="1" fill="hold">
                                          <p:stCondLst>
                                            <p:cond delay="0"/>
                                          </p:stCondLst>
                                        </p:cTn>
                                        <p:tgtEl>
                                          <p:spTgt spid="745482"/>
                                        </p:tgtEl>
                                        <p:attrNameLst>
                                          <p:attrName>style.visibility</p:attrName>
                                        </p:attrNameLst>
                                      </p:cBhvr>
                                      <p:to>
                                        <p:strVal val="visible"/>
                                      </p:to>
                                    </p:set>
                                    <p:anim calcmode="lin" valueType="num">
                                      <p:cBhvr>
                                        <p:cTn id="57" dur="1000" fill="hold"/>
                                        <p:tgtEl>
                                          <p:spTgt spid="745482"/>
                                        </p:tgtEl>
                                        <p:attrNameLst>
                                          <p:attrName>ppt_w</p:attrName>
                                        </p:attrNameLst>
                                      </p:cBhvr>
                                      <p:tavLst>
                                        <p:tav tm="0">
                                          <p:val>
                                            <p:fltVal val="0"/>
                                          </p:val>
                                        </p:tav>
                                        <p:tav tm="100000">
                                          <p:val>
                                            <p:strVal val="#ppt_w"/>
                                          </p:val>
                                        </p:tav>
                                      </p:tavLst>
                                    </p:anim>
                                    <p:anim calcmode="lin" valueType="num">
                                      <p:cBhvr>
                                        <p:cTn id="58" dur="1000" fill="hold"/>
                                        <p:tgtEl>
                                          <p:spTgt spid="745482"/>
                                        </p:tgtEl>
                                        <p:attrNameLst>
                                          <p:attrName>ppt_h</p:attrName>
                                        </p:attrNameLst>
                                      </p:cBhvr>
                                      <p:tavLst>
                                        <p:tav tm="0">
                                          <p:val>
                                            <p:fltVal val="0"/>
                                          </p:val>
                                        </p:tav>
                                        <p:tav tm="100000">
                                          <p:val>
                                            <p:strVal val="#ppt_h"/>
                                          </p:val>
                                        </p:tav>
                                      </p:tavLst>
                                    </p:anim>
                                    <p:anim calcmode="lin" valueType="num">
                                      <p:cBhvr>
                                        <p:cTn id="59" dur="1000" fill="hold"/>
                                        <p:tgtEl>
                                          <p:spTgt spid="745482"/>
                                        </p:tgtEl>
                                        <p:attrNameLst>
                                          <p:attrName>style.rotation</p:attrName>
                                        </p:attrNameLst>
                                      </p:cBhvr>
                                      <p:tavLst>
                                        <p:tav tm="0">
                                          <p:val>
                                            <p:fltVal val="90"/>
                                          </p:val>
                                        </p:tav>
                                        <p:tav tm="100000">
                                          <p:val>
                                            <p:fltVal val="0"/>
                                          </p:val>
                                        </p:tav>
                                      </p:tavLst>
                                    </p:anim>
                                    <p:animEffect transition="in" filter="fade">
                                      <p:cBhvr>
                                        <p:cTn id="60" dur="1000"/>
                                        <p:tgtEl>
                                          <p:spTgt spid="745482"/>
                                        </p:tgtEl>
                                      </p:cBhvr>
                                    </p:animEffect>
                                  </p:childTnLst>
                                </p:cTn>
                              </p:par>
                            </p:childTnLst>
                          </p:cTn>
                        </p:par>
                      </p:childTnLst>
                    </p:cTn>
                  </p:par>
                  <p:par>
                    <p:cTn id="61" fill="hold">
                      <p:stCondLst>
                        <p:cond delay="indefinite"/>
                      </p:stCondLst>
                      <p:childTnLst>
                        <p:par>
                          <p:cTn id="62" fill="hold">
                            <p:stCondLst>
                              <p:cond delay="0"/>
                            </p:stCondLst>
                            <p:childTnLst>
                              <p:par>
                                <p:cTn id="63" presetID="5" presetClass="entr" presetSubtype="10" fill="hold" nodeType="clickEffect">
                                  <p:stCondLst>
                                    <p:cond delay="0"/>
                                  </p:stCondLst>
                                  <p:childTnLst>
                                    <p:set>
                                      <p:cBhvr>
                                        <p:cTn id="64" dur="1" fill="hold">
                                          <p:stCondLst>
                                            <p:cond delay="0"/>
                                          </p:stCondLst>
                                        </p:cTn>
                                        <p:tgtEl>
                                          <p:spTgt spid="745481"/>
                                        </p:tgtEl>
                                        <p:attrNameLst>
                                          <p:attrName>style.visibility</p:attrName>
                                        </p:attrNameLst>
                                      </p:cBhvr>
                                      <p:to>
                                        <p:strVal val="visible"/>
                                      </p:to>
                                    </p:set>
                                    <p:animEffect transition="in" filter="checkerboard(across)">
                                      <p:cBhvr>
                                        <p:cTn id="65" dur="500"/>
                                        <p:tgtEl>
                                          <p:spTgt spid="745481"/>
                                        </p:tgtEl>
                                      </p:cBhvr>
                                    </p:animEffect>
                                  </p:childTnLst>
                                </p:cTn>
                              </p:par>
                            </p:childTnLst>
                          </p:cTn>
                        </p:par>
                      </p:childTnLst>
                    </p:cTn>
                  </p:par>
                  <p:par>
                    <p:cTn id="66" fill="hold">
                      <p:stCondLst>
                        <p:cond delay="indefinite"/>
                      </p:stCondLst>
                      <p:childTnLst>
                        <p:par>
                          <p:cTn id="67" fill="hold">
                            <p:stCondLst>
                              <p:cond delay="0"/>
                            </p:stCondLst>
                            <p:childTnLst>
                              <p:par>
                                <p:cTn id="68" presetID="5" presetClass="entr" presetSubtype="10" fill="hold" nodeType="clickEffect">
                                  <p:stCondLst>
                                    <p:cond delay="0"/>
                                  </p:stCondLst>
                                  <p:childTnLst>
                                    <p:set>
                                      <p:cBhvr>
                                        <p:cTn id="69" dur="1" fill="hold">
                                          <p:stCondLst>
                                            <p:cond delay="0"/>
                                          </p:stCondLst>
                                        </p:cTn>
                                        <p:tgtEl>
                                          <p:spTgt spid="745483"/>
                                        </p:tgtEl>
                                        <p:attrNameLst>
                                          <p:attrName>style.visibility</p:attrName>
                                        </p:attrNameLst>
                                      </p:cBhvr>
                                      <p:to>
                                        <p:strVal val="visible"/>
                                      </p:to>
                                    </p:set>
                                    <p:animEffect transition="in" filter="checkerboard(across)">
                                      <p:cBhvr>
                                        <p:cTn id="70" dur="500"/>
                                        <p:tgtEl>
                                          <p:spTgt spid="745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5474" grpId="0"/>
      <p:bldP spid="745475" grpId="0" build="p"/>
    </p:bldLst>
  </p:timing>
</p:sld>
</file>

<file path=ppt/slides/slide1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6498" name="Rectangle 2"/>
          <p:cNvSpPr>
            <a:spLocks noGrp="1" noChangeArrowheads="1"/>
          </p:cNvSpPr>
          <p:nvPr>
            <p:ph type="title" idx="4294967295"/>
          </p:nvPr>
        </p:nvSpPr>
        <p:spPr>
          <a:xfrm>
            <a:off x="323850" y="401638"/>
            <a:ext cx="7793038" cy="795337"/>
          </a:xfrm>
        </p:spPr>
        <p:txBody>
          <a:bodyPr anchorCtr="1"/>
          <a:lstStyle/>
          <a:p>
            <a:pPr algn="just" eaLnBrk="1" hangingPunct="1"/>
            <a:r>
              <a:rPr lang="en-US" altLang="zh-CN" b="1" smtClean="0">
                <a:solidFill>
                  <a:srgbClr val="0000CC"/>
                </a:solidFill>
                <a:latin typeface="黑体" pitchFamily="49" charset="-122"/>
                <a:ea typeface="黑体" pitchFamily="49" charset="-122"/>
              </a:rPr>
              <a:t>3</a:t>
            </a:r>
            <a:r>
              <a:rPr lang="zh-CN" altLang="en-US" b="1" smtClean="0">
                <a:solidFill>
                  <a:srgbClr val="0000CC"/>
                </a:solidFill>
                <a:latin typeface="黑体" pitchFamily="49" charset="-122"/>
                <a:ea typeface="黑体" pitchFamily="49" charset="-122"/>
              </a:rPr>
              <a:t>．原子晶体</a:t>
            </a:r>
            <a:endParaRPr lang="zh-CN" altLang="en-US" sz="4800" b="1" smtClean="0">
              <a:solidFill>
                <a:srgbClr val="0000CC"/>
              </a:solidFill>
              <a:latin typeface="黑体" pitchFamily="49" charset="-122"/>
              <a:ea typeface="黑体" pitchFamily="49" charset="-122"/>
            </a:endParaRPr>
          </a:p>
        </p:txBody>
      </p:sp>
      <p:sp>
        <p:nvSpPr>
          <p:cNvPr id="746499" name="Rectangle 3"/>
          <p:cNvSpPr>
            <a:spLocks noGrp="1" noChangeArrowheads="1"/>
          </p:cNvSpPr>
          <p:nvPr>
            <p:ph type="body" sz="half" idx="4294967295"/>
          </p:nvPr>
        </p:nvSpPr>
        <p:spPr>
          <a:xfrm>
            <a:off x="684213" y="1268413"/>
            <a:ext cx="8099425" cy="1892300"/>
          </a:xfrm>
        </p:spPr>
        <p:txBody>
          <a:bodyPr/>
          <a:lstStyle/>
          <a:p>
            <a:pPr algn="just" eaLnBrk="1" hangingPunct="1">
              <a:buFont typeface="Wingdings" pitchFamily="2" charset="2"/>
              <a:buNone/>
              <a:defRPr/>
            </a:pPr>
            <a:r>
              <a:rPr lang="en-US" altLang="zh-CN" sz="3600" smtClean="0">
                <a:effectLst>
                  <a:outerShdw blurRad="38100" dist="38100" dir="2700000" algn="tl">
                    <a:srgbClr val="C0C0C0"/>
                  </a:outerShdw>
                </a:effectLst>
                <a:latin typeface="仿宋_GB2312" pitchFamily="49" charset="-122"/>
                <a:ea typeface="仿宋_GB2312" pitchFamily="49" charset="-122"/>
              </a:rPr>
              <a:t>  </a:t>
            </a:r>
            <a:r>
              <a:rPr lang="zh-CN" altLang="en-US" smtClean="0">
                <a:solidFill>
                  <a:srgbClr val="D60093"/>
                </a:solidFill>
                <a:latin typeface="黑体" pitchFamily="2" charset="-122"/>
                <a:ea typeface="黑体" pitchFamily="2" charset="-122"/>
              </a:rPr>
              <a:t>原子晶体</a:t>
            </a:r>
            <a:r>
              <a:rPr lang="zh-CN" altLang="en-US" smtClean="0">
                <a:solidFill>
                  <a:srgbClr val="0000CC"/>
                </a:solidFill>
                <a:latin typeface="黑体" pitchFamily="2" charset="-122"/>
                <a:ea typeface="黑体" pitchFamily="2" charset="-122"/>
              </a:rPr>
              <a:t>亦称</a:t>
            </a:r>
            <a:r>
              <a:rPr lang="zh-CN" altLang="en-US" smtClean="0">
                <a:solidFill>
                  <a:srgbClr val="D60093"/>
                </a:solidFill>
                <a:latin typeface="黑体" pitchFamily="2" charset="-122"/>
                <a:ea typeface="黑体" pitchFamily="2" charset="-122"/>
              </a:rPr>
              <a:t>共价晶体</a:t>
            </a:r>
            <a:r>
              <a:rPr lang="zh-CN" altLang="en-US" smtClean="0">
                <a:latin typeface="黑体" pitchFamily="2" charset="-122"/>
                <a:ea typeface="黑体" pitchFamily="2" charset="-122"/>
              </a:rPr>
              <a:t>，</a:t>
            </a:r>
            <a:r>
              <a:rPr lang="zh-CN" altLang="en-US" smtClean="0">
                <a:solidFill>
                  <a:srgbClr val="0000CC"/>
                </a:solidFill>
                <a:latin typeface="黑体" pitchFamily="2" charset="-122"/>
                <a:ea typeface="黑体" pitchFamily="2" charset="-122"/>
              </a:rPr>
              <a:t>它是由中性原</a:t>
            </a:r>
          </a:p>
          <a:p>
            <a:pPr algn="just" eaLnBrk="1" hangingPunct="1">
              <a:buFont typeface="Wingdings" pitchFamily="2" charset="2"/>
              <a:buNone/>
              <a:defRPr/>
            </a:pPr>
            <a:r>
              <a:rPr lang="zh-CN" altLang="en-US" smtClean="0">
                <a:solidFill>
                  <a:srgbClr val="0000CC"/>
                </a:solidFill>
                <a:latin typeface="黑体" pitchFamily="2" charset="-122"/>
                <a:ea typeface="黑体" pitchFamily="2" charset="-122"/>
              </a:rPr>
              <a:t>子依靠</a:t>
            </a:r>
            <a:r>
              <a:rPr lang="zh-CN" altLang="en-US" smtClean="0">
                <a:solidFill>
                  <a:srgbClr val="D60093"/>
                </a:solidFill>
                <a:latin typeface="黑体" pitchFamily="2" charset="-122"/>
                <a:ea typeface="黑体" pitchFamily="2" charset="-122"/>
              </a:rPr>
              <a:t>共价键结合而成</a:t>
            </a:r>
            <a:r>
              <a:rPr lang="zh-CN" altLang="en-US" smtClean="0">
                <a:solidFill>
                  <a:srgbClr val="0000CC"/>
                </a:solidFill>
                <a:latin typeface="黑体" pitchFamily="2" charset="-122"/>
                <a:ea typeface="黑体" pitchFamily="2" charset="-122"/>
              </a:rPr>
              <a:t>，整个晶体是由</a:t>
            </a:r>
          </a:p>
          <a:p>
            <a:pPr algn="just" eaLnBrk="1" hangingPunct="1">
              <a:buFont typeface="Wingdings" pitchFamily="2" charset="2"/>
              <a:buNone/>
              <a:defRPr/>
            </a:pPr>
            <a:r>
              <a:rPr lang="zh-CN" altLang="en-US" smtClean="0">
                <a:solidFill>
                  <a:srgbClr val="0000CC"/>
                </a:solidFill>
                <a:ea typeface="黑体" pitchFamily="2" charset="-122"/>
              </a:rPr>
              <a:t>“</a:t>
            </a:r>
            <a:r>
              <a:rPr lang="zh-CN" altLang="en-US" smtClean="0">
                <a:solidFill>
                  <a:srgbClr val="0000CC"/>
                </a:solidFill>
                <a:latin typeface="黑体" pitchFamily="2" charset="-122"/>
                <a:ea typeface="黑体" pitchFamily="2" charset="-122"/>
              </a:rPr>
              <a:t>无限</a:t>
            </a:r>
            <a:r>
              <a:rPr lang="zh-CN" altLang="en-US" smtClean="0">
                <a:solidFill>
                  <a:srgbClr val="0000CC"/>
                </a:solidFill>
                <a:ea typeface="黑体" pitchFamily="2" charset="-122"/>
              </a:rPr>
              <a:t>”</a:t>
            </a:r>
            <a:r>
              <a:rPr lang="zh-CN" altLang="en-US" smtClean="0">
                <a:solidFill>
                  <a:srgbClr val="0000CC"/>
                </a:solidFill>
                <a:latin typeface="黑体" pitchFamily="2" charset="-122"/>
                <a:ea typeface="黑体" pitchFamily="2" charset="-122"/>
              </a:rPr>
              <a:t>数目的原子构成的大分子</a:t>
            </a:r>
            <a:r>
              <a:rPr lang="zh-CN" altLang="en-US" sz="3600" smtClean="0">
                <a:solidFill>
                  <a:srgbClr val="0000CC"/>
                </a:solidFill>
                <a:effectLst>
                  <a:outerShdw blurRad="38100" dist="38100" dir="2700000" algn="tl">
                    <a:srgbClr val="C0C0C0"/>
                  </a:outerShdw>
                </a:effectLst>
                <a:latin typeface="仿宋_GB2312" pitchFamily="49" charset="-122"/>
                <a:ea typeface="仿宋_GB2312" pitchFamily="49" charset="-122"/>
              </a:rPr>
              <a:t>。</a:t>
            </a:r>
          </a:p>
        </p:txBody>
      </p:sp>
      <p:pic>
        <p:nvPicPr>
          <p:cNvPr id="746500" name="Picture 4" descr="a30"/>
          <p:cNvPicPr>
            <a:picLocks noGrp="1" noChangeAspect="1" noChangeArrowheads="1"/>
          </p:cNvPicPr>
          <p:nvPr>
            <p:ph type="clipArt" sz="half" idx="4294967295"/>
          </p:nvPr>
        </p:nvPicPr>
        <p:blipFill>
          <a:blip r:embed="rId2"/>
          <a:srcRect/>
          <a:stretch>
            <a:fillRect/>
          </a:stretch>
        </p:blipFill>
        <p:spPr>
          <a:xfrm>
            <a:off x="2627313" y="3357563"/>
            <a:ext cx="3962400" cy="3200400"/>
          </a:xfrm>
        </p:spPr>
      </p:pic>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46498">
                                            <p:txEl>
                                              <p:charRg st="4294967295" end="4294967295"/>
                                            </p:txEl>
                                          </p:spTgt>
                                        </p:tgtEl>
                                        <p:attrNameLst>
                                          <p:attrName>style.visibility</p:attrName>
                                        </p:attrNameLst>
                                      </p:cBhvr>
                                      <p:to>
                                        <p:strVal val="visible"/>
                                      </p:to>
                                    </p:set>
                                    <p:animEffect transition="in" filter="dissolve">
                                      <p:cBhvr>
                                        <p:cTn id="7" dur="500"/>
                                        <p:tgtEl>
                                          <p:spTgt spid="746498">
                                            <p:txEl>
                                              <p:charRg st="4294967295" end="4294967295"/>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46499">
                                            <p:txEl>
                                              <p:pRg st="0" end="0"/>
                                            </p:txEl>
                                          </p:spTgt>
                                        </p:tgtEl>
                                        <p:attrNameLst>
                                          <p:attrName>style.visibility</p:attrName>
                                        </p:attrNameLst>
                                      </p:cBhvr>
                                      <p:to>
                                        <p:strVal val="visible"/>
                                      </p:to>
                                    </p:set>
                                    <p:animEffect transition="in" filter="dissolve">
                                      <p:cBhvr>
                                        <p:cTn id="12" dur="500"/>
                                        <p:tgtEl>
                                          <p:spTgt spid="74649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46499">
                                            <p:txEl>
                                              <p:pRg st="1" end="1"/>
                                            </p:txEl>
                                          </p:spTgt>
                                        </p:tgtEl>
                                        <p:attrNameLst>
                                          <p:attrName>style.visibility</p:attrName>
                                        </p:attrNameLst>
                                      </p:cBhvr>
                                      <p:to>
                                        <p:strVal val="visible"/>
                                      </p:to>
                                    </p:set>
                                    <p:animEffect transition="in" filter="dissolve">
                                      <p:cBhvr>
                                        <p:cTn id="17" dur="500"/>
                                        <p:tgtEl>
                                          <p:spTgt spid="74649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46499">
                                            <p:txEl>
                                              <p:pRg st="2" end="2"/>
                                            </p:txEl>
                                          </p:spTgt>
                                        </p:tgtEl>
                                        <p:attrNameLst>
                                          <p:attrName>style.visibility</p:attrName>
                                        </p:attrNameLst>
                                      </p:cBhvr>
                                      <p:to>
                                        <p:strVal val="visible"/>
                                      </p:to>
                                    </p:set>
                                    <p:animEffect transition="in" filter="dissolve">
                                      <p:cBhvr>
                                        <p:cTn id="22" dur="500"/>
                                        <p:tgtEl>
                                          <p:spTgt spid="74649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46500"/>
                                        </p:tgtEl>
                                        <p:attrNameLst>
                                          <p:attrName>style.visibility</p:attrName>
                                        </p:attrNameLst>
                                      </p:cBhvr>
                                      <p:to>
                                        <p:strVal val="visible"/>
                                      </p:to>
                                    </p:set>
                                    <p:animEffect transition="in" filter="dissolve">
                                      <p:cBhvr>
                                        <p:cTn id="27" dur="500"/>
                                        <p:tgtEl>
                                          <p:spTgt spid="7465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6498" grpId="0"/>
      <p:bldP spid="746499" grpId="0" build="p"/>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1" name="Rectangle 16"/>
          <p:cNvSpPr>
            <a:spLocks noGrp="1" noChangeArrowheads="1"/>
          </p:cNvSpPr>
          <p:nvPr>
            <p:ph type="dt" sz="quarter" idx="12"/>
          </p:nvPr>
        </p:nvSpPr>
        <p:spPr>
          <a:noFill/>
        </p:spPr>
        <p:txBody>
          <a:bodyPr/>
          <a:lstStyle/>
          <a:p>
            <a:fld id="{9DFCB879-134E-41A4-9CF6-155EC87B79B6}" type="datetime1">
              <a:rPr lang="zh-CN" altLang="en-US" smtClean="0">
                <a:ea typeface="宋体" charset="-122"/>
              </a:rPr>
              <a:pPr/>
              <a:t>2018/10/18</a:t>
            </a:fld>
            <a:endParaRPr lang="en-US" altLang="zh-CN" smtClean="0">
              <a:ea typeface="宋体" charset="-122"/>
            </a:endParaRPr>
          </a:p>
        </p:txBody>
      </p:sp>
      <p:sp>
        <p:nvSpPr>
          <p:cNvPr id="35842" name="Text Box 2"/>
          <p:cNvSpPr txBox="1">
            <a:spLocks noChangeArrowheads="1"/>
          </p:cNvSpPr>
          <p:nvPr/>
        </p:nvSpPr>
        <p:spPr bwMode="auto">
          <a:xfrm>
            <a:off x="395288" y="549275"/>
            <a:ext cx="4537075" cy="701675"/>
          </a:xfrm>
          <a:prstGeom prst="rect">
            <a:avLst/>
          </a:prstGeom>
          <a:noFill/>
          <a:ln w="9525">
            <a:noFill/>
            <a:miter lim="800000"/>
            <a:headEnd/>
            <a:tailEnd/>
          </a:ln>
        </p:spPr>
        <p:txBody>
          <a:bodyPr>
            <a:spAutoFit/>
          </a:bodyPr>
          <a:lstStyle/>
          <a:p>
            <a:pPr>
              <a:spcBef>
                <a:spcPct val="50000"/>
              </a:spcBef>
            </a:pPr>
            <a:r>
              <a:rPr kumimoji="1" lang="en-US" altLang="zh-CN" sz="4000">
                <a:latin typeface="黑体" pitchFamily="49" charset="-122"/>
                <a:ea typeface="黑体" pitchFamily="49" charset="-122"/>
              </a:rPr>
              <a:t>1. </a:t>
            </a:r>
            <a:r>
              <a:rPr kumimoji="1" lang="zh-CN" altLang="en-US" sz="4000">
                <a:latin typeface="黑体" pitchFamily="49" charset="-122"/>
                <a:ea typeface="黑体" pitchFamily="49" charset="-122"/>
              </a:rPr>
              <a:t>色散力</a:t>
            </a:r>
          </a:p>
        </p:txBody>
      </p:sp>
      <p:sp>
        <p:nvSpPr>
          <p:cNvPr id="35843" name="Text Box 3"/>
          <p:cNvSpPr txBox="1">
            <a:spLocks noChangeArrowheads="1"/>
          </p:cNvSpPr>
          <p:nvPr/>
        </p:nvSpPr>
        <p:spPr bwMode="auto">
          <a:xfrm>
            <a:off x="323850" y="1628775"/>
            <a:ext cx="8424863" cy="1920875"/>
          </a:xfrm>
          <a:prstGeom prst="rect">
            <a:avLst/>
          </a:prstGeom>
          <a:noFill/>
          <a:ln w="9525">
            <a:noFill/>
            <a:miter lim="800000"/>
            <a:headEnd/>
            <a:tailEnd/>
          </a:ln>
        </p:spPr>
        <p:txBody>
          <a:bodyPr>
            <a:spAutoFit/>
          </a:bodyPr>
          <a:lstStyle/>
          <a:p>
            <a:pPr>
              <a:spcBef>
                <a:spcPct val="50000"/>
              </a:spcBef>
            </a:pPr>
            <a:r>
              <a:rPr kumimoji="1" lang="zh-CN" altLang="en-US" sz="4000">
                <a:solidFill>
                  <a:schemeClr val="tx1"/>
                </a:solidFill>
                <a:latin typeface="Tahoma" pitchFamily="34" charset="0"/>
              </a:rPr>
              <a:t>     </a:t>
            </a:r>
            <a:r>
              <a:rPr kumimoji="1" lang="zh-CN" altLang="en-US" sz="3200">
                <a:latin typeface="黑体" pitchFamily="49" charset="-122"/>
                <a:ea typeface="黑体" pitchFamily="49" charset="-122"/>
              </a:rPr>
              <a:t>色散力由</a:t>
            </a:r>
            <a:r>
              <a:rPr kumimoji="1" lang="zh-CN" altLang="en-US" sz="3200">
                <a:solidFill>
                  <a:srgbClr val="D60093"/>
                </a:solidFill>
                <a:latin typeface="黑体" pitchFamily="49" charset="-122"/>
                <a:ea typeface="黑体" pitchFamily="49" charset="-122"/>
              </a:rPr>
              <a:t>瞬时偶极</a:t>
            </a:r>
            <a:r>
              <a:rPr kumimoji="1" lang="zh-CN" altLang="en-US" sz="3200">
                <a:latin typeface="黑体" pitchFamily="49" charset="-122"/>
                <a:ea typeface="黑体" pitchFamily="49" charset="-122"/>
              </a:rPr>
              <a:t>产生，存在于</a:t>
            </a:r>
            <a:r>
              <a:rPr kumimoji="1" lang="zh-CN" altLang="en-US" sz="3200">
                <a:solidFill>
                  <a:srgbClr val="00CC99"/>
                </a:solidFill>
                <a:latin typeface="黑体" pitchFamily="49" charset="-122"/>
                <a:ea typeface="黑体" pitchFamily="49" charset="-122"/>
              </a:rPr>
              <a:t>任何分子之间</a:t>
            </a:r>
            <a:r>
              <a:rPr kumimoji="1" lang="zh-CN" altLang="en-US" sz="3200">
                <a:latin typeface="黑体" pitchFamily="49" charset="-122"/>
                <a:ea typeface="黑体" pitchFamily="49" charset="-122"/>
              </a:rPr>
              <a:t>。</a:t>
            </a:r>
          </a:p>
          <a:p>
            <a:pPr>
              <a:spcBef>
                <a:spcPct val="50000"/>
              </a:spcBef>
            </a:pPr>
            <a:r>
              <a:rPr kumimoji="1" lang="zh-CN" altLang="en-US" sz="3200">
                <a:latin typeface="黑体" pitchFamily="49" charset="-122"/>
                <a:ea typeface="黑体" pitchFamily="49" charset="-122"/>
              </a:rPr>
              <a:t>   色散力随着分子量的增大而增大</a:t>
            </a:r>
            <a:r>
              <a:rPr kumimoji="1" lang="zh-CN" altLang="en-US" sz="3200">
                <a:latin typeface="Tahoma" pitchFamily="34" charset="0"/>
              </a:rPr>
              <a:t>。</a:t>
            </a:r>
          </a:p>
        </p:txBody>
      </p:sp>
      <p:pic>
        <p:nvPicPr>
          <p:cNvPr id="297988" name="Picture 4"/>
          <p:cNvPicPr>
            <a:picLocks noChangeAspect="1" noChangeArrowheads="1"/>
          </p:cNvPicPr>
          <p:nvPr/>
        </p:nvPicPr>
        <p:blipFill>
          <a:blip r:embed="rId2"/>
          <a:srcRect/>
          <a:stretch>
            <a:fillRect/>
          </a:stretch>
        </p:blipFill>
        <p:spPr bwMode="auto">
          <a:xfrm>
            <a:off x="6605588" y="981075"/>
            <a:ext cx="2449512" cy="5732463"/>
          </a:xfrm>
          <a:prstGeom prst="rect">
            <a:avLst/>
          </a:prstGeom>
          <a:noFill/>
          <a:ln w="9525">
            <a:noFill/>
            <a:miter lim="800000"/>
            <a:headEnd/>
            <a:tailEnd/>
          </a:ln>
        </p:spPr>
      </p:pic>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sz="1800"/>
          </a:p>
        </p:txBody>
      </p:sp>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pic>
        <p:nvPicPr>
          <p:cNvPr id="297986" name="Picture 2"/>
          <p:cNvPicPr>
            <a:picLocks noChangeAspect="1" noChangeArrowheads="1"/>
          </p:cNvPicPr>
          <p:nvPr/>
        </p:nvPicPr>
        <p:blipFill>
          <a:blip r:embed="rId3"/>
          <a:srcRect/>
          <a:stretch>
            <a:fillRect/>
          </a:stretch>
        </p:blipFill>
        <p:spPr bwMode="auto">
          <a:xfrm>
            <a:off x="454025" y="3514725"/>
            <a:ext cx="2952750" cy="3009900"/>
          </a:xfrm>
          <a:prstGeom prst="rect">
            <a:avLst/>
          </a:prstGeom>
          <a:noFill/>
          <a:ln w="9525">
            <a:noFill/>
            <a:miter lim="800000"/>
            <a:headEnd/>
            <a:tailEnd/>
          </a:ln>
        </p:spPr>
      </p:pic>
      <p:pic>
        <p:nvPicPr>
          <p:cNvPr id="297987" name="Picture 3"/>
          <p:cNvPicPr>
            <a:picLocks noChangeAspect="1" noChangeArrowheads="1"/>
          </p:cNvPicPr>
          <p:nvPr/>
        </p:nvPicPr>
        <p:blipFill>
          <a:blip r:embed="rId4"/>
          <a:srcRect/>
          <a:stretch>
            <a:fillRect/>
          </a:stretch>
        </p:blipFill>
        <p:spPr bwMode="auto">
          <a:xfrm>
            <a:off x="3276600" y="1628775"/>
            <a:ext cx="3535363" cy="49672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97986"/>
                                        </p:tgtEl>
                                        <p:attrNameLst>
                                          <p:attrName>style.visibility</p:attrName>
                                        </p:attrNameLst>
                                      </p:cBhvr>
                                      <p:to>
                                        <p:strVal val="visible"/>
                                      </p:to>
                                    </p:set>
                                    <p:animEffect transition="in" filter="fade">
                                      <p:cBhvr>
                                        <p:cTn id="7" dur="1000"/>
                                        <p:tgtEl>
                                          <p:spTgt spid="297986"/>
                                        </p:tgtEl>
                                      </p:cBhvr>
                                    </p:animEffect>
                                    <p:anim calcmode="lin" valueType="num">
                                      <p:cBhvr>
                                        <p:cTn id="8" dur="1000" fill="hold"/>
                                        <p:tgtEl>
                                          <p:spTgt spid="297986"/>
                                        </p:tgtEl>
                                        <p:attrNameLst>
                                          <p:attrName>ppt_x</p:attrName>
                                        </p:attrNameLst>
                                      </p:cBhvr>
                                      <p:tavLst>
                                        <p:tav tm="0">
                                          <p:val>
                                            <p:strVal val="#ppt_x"/>
                                          </p:val>
                                        </p:tav>
                                        <p:tav tm="100000">
                                          <p:val>
                                            <p:strVal val="#ppt_x"/>
                                          </p:val>
                                        </p:tav>
                                      </p:tavLst>
                                    </p:anim>
                                    <p:anim calcmode="lin" valueType="num">
                                      <p:cBhvr>
                                        <p:cTn id="9" dur="1000" fill="hold"/>
                                        <p:tgtEl>
                                          <p:spTgt spid="29798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97988"/>
                                        </p:tgtEl>
                                        <p:attrNameLst>
                                          <p:attrName>style.visibility</p:attrName>
                                        </p:attrNameLst>
                                      </p:cBhvr>
                                      <p:to>
                                        <p:strVal val="visible"/>
                                      </p:to>
                                    </p:set>
                                    <p:animEffect transition="in" filter="fade">
                                      <p:cBhvr>
                                        <p:cTn id="14" dur="1000"/>
                                        <p:tgtEl>
                                          <p:spTgt spid="297988"/>
                                        </p:tgtEl>
                                      </p:cBhvr>
                                    </p:animEffect>
                                    <p:anim calcmode="lin" valueType="num">
                                      <p:cBhvr>
                                        <p:cTn id="15" dur="1000" fill="hold"/>
                                        <p:tgtEl>
                                          <p:spTgt spid="297988"/>
                                        </p:tgtEl>
                                        <p:attrNameLst>
                                          <p:attrName>ppt_x</p:attrName>
                                        </p:attrNameLst>
                                      </p:cBhvr>
                                      <p:tavLst>
                                        <p:tav tm="0">
                                          <p:val>
                                            <p:strVal val="#ppt_x"/>
                                          </p:val>
                                        </p:tav>
                                        <p:tav tm="100000">
                                          <p:val>
                                            <p:strVal val="#ppt_x"/>
                                          </p:val>
                                        </p:tav>
                                      </p:tavLst>
                                    </p:anim>
                                    <p:anim calcmode="lin" valueType="num">
                                      <p:cBhvr>
                                        <p:cTn id="16" dur="1000" fill="hold"/>
                                        <p:tgtEl>
                                          <p:spTgt spid="29798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97987"/>
                                        </p:tgtEl>
                                        <p:attrNameLst>
                                          <p:attrName>style.visibility</p:attrName>
                                        </p:attrNameLst>
                                      </p:cBhvr>
                                      <p:to>
                                        <p:strVal val="visible"/>
                                      </p:to>
                                    </p:set>
                                    <p:animEffect transition="in" filter="fade">
                                      <p:cBhvr>
                                        <p:cTn id="21" dur="1000"/>
                                        <p:tgtEl>
                                          <p:spTgt spid="297987"/>
                                        </p:tgtEl>
                                      </p:cBhvr>
                                    </p:animEffect>
                                    <p:anim calcmode="lin" valueType="num">
                                      <p:cBhvr>
                                        <p:cTn id="22" dur="1000" fill="hold"/>
                                        <p:tgtEl>
                                          <p:spTgt spid="297987"/>
                                        </p:tgtEl>
                                        <p:attrNameLst>
                                          <p:attrName>ppt_x</p:attrName>
                                        </p:attrNameLst>
                                      </p:cBhvr>
                                      <p:tavLst>
                                        <p:tav tm="0">
                                          <p:val>
                                            <p:strVal val="#ppt_x"/>
                                          </p:val>
                                        </p:tav>
                                        <p:tav tm="100000">
                                          <p:val>
                                            <p:strVal val="#ppt_x"/>
                                          </p:val>
                                        </p:tav>
                                      </p:tavLst>
                                    </p:anim>
                                    <p:anim calcmode="lin" valueType="num">
                                      <p:cBhvr>
                                        <p:cTn id="23" dur="1000" fill="hold"/>
                                        <p:tgtEl>
                                          <p:spTgt spid="2979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7522" name="Rectangle 2"/>
          <p:cNvSpPr>
            <a:spLocks noGrp="1" noChangeArrowheads="1"/>
          </p:cNvSpPr>
          <p:nvPr>
            <p:ph type="body" sz="half" idx="4294967295"/>
          </p:nvPr>
        </p:nvSpPr>
        <p:spPr>
          <a:xfrm>
            <a:off x="1258888" y="404813"/>
            <a:ext cx="7634287" cy="2303462"/>
          </a:xfrm>
        </p:spPr>
        <p:txBody>
          <a:bodyPr/>
          <a:lstStyle/>
          <a:p>
            <a:pPr eaLnBrk="1" hangingPunct="1">
              <a:lnSpc>
                <a:spcPct val="90000"/>
              </a:lnSpc>
              <a:buFont typeface="Wingdings" pitchFamily="2" charset="2"/>
              <a:buNone/>
            </a:pPr>
            <a:r>
              <a:rPr lang="zh-CN" altLang="en-US" b="1" smtClean="0">
                <a:solidFill>
                  <a:srgbClr val="0000CC"/>
                </a:solidFill>
                <a:latin typeface="黑体" pitchFamily="49" charset="-122"/>
                <a:ea typeface="黑体" pitchFamily="49" charset="-122"/>
              </a:rPr>
              <a:t>典型的共价晶体：</a:t>
            </a:r>
          </a:p>
          <a:p>
            <a:pPr eaLnBrk="1" hangingPunct="1">
              <a:lnSpc>
                <a:spcPct val="90000"/>
              </a:lnSpc>
              <a:buFont typeface="Wingdings" pitchFamily="2" charset="2"/>
              <a:buNone/>
            </a:pPr>
            <a:r>
              <a:rPr lang="zh-CN" altLang="en-US" b="1" smtClean="0">
                <a:solidFill>
                  <a:srgbClr val="00FF99"/>
                </a:solidFill>
                <a:latin typeface="黑体" pitchFamily="49" charset="-122"/>
                <a:ea typeface="黑体" pitchFamily="49" charset="-122"/>
              </a:rPr>
              <a:t>   金刚石</a:t>
            </a:r>
            <a:r>
              <a:rPr lang="zh-CN" altLang="en-US" b="1" smtClean="0">
                <a:solidFill>
                  <a:schemeClr val="hlink"/>
                </a:solidFill>
                <a:latin typeface="黑体" pitchFamily="49" charset="-122"/>
                <a:ea typeface="黑体" pitchFamily="49" charset="-122"/>
              </a:rPr>
              <a:t>（</a:t>
            </a:r>
            <a:r>
              <a:rPr lang="en-US" altLang="zh-CN" b="1" smtClean="0">
                <a:solidFill>
                  <a:schemeClr val="hlink"/>
                </a:solidFill>
                <a:latin typeface="黑体" pitchFamily="49" charset="-122"/>
                <a:ea typeface="黑体" pitchFamily="49" charset="-122"/>
              </a:rPr>
              <a:t>C</a:t>
            </a:r>
            <a:r>
              <a:rPr lang="zh-CN" altLang="en-US" b="1" smtClean="0">
                <a:solidFill>
                  <a:schemeClr val="hlink"/>
                </a:solidFill>
                <a:latin typeface="黑体" pitchFamily="49" charset="-122"/>
                <a:ea typeface="黑体" pitchFamily="49" charset="-122"/>
              </a:rPr>
              <a:t>）</a:t>
            </a:r>
          </a:p>
          <a:p>
            <a:pPr eaLnBrk="1" hangingPunct="1">
              <a:lnSpc>
                <a:spcPct val="90000"/>
              </a:lnSpc>
              <a:buFont typeface="Wingdings" pitchFamily="2" charset="2"/>
              <a:buNone/>
            </a:pPr>
            <a:r>
              <a:rPr lang="zh-CN" altLang="en-US" b="1" smtClean="0">
                <a:solidFill>
                  <a:srgbClr val="00FF99"/>
                </a:solidFill>
                <a:latin typeface="黑体" pitchFamily="49" charset="-122"/>
                <a:ea typeface="黑体" pitchFamily="49" charset="-122"/>
              </a:rPr>
              <a:t>             金刚砂</a:t>
            </a:r>
            <a:r>
              <a:rPr lang="zh-CN" altLang="en-US" b="1" smtClean="0">
                <a:solidFill>
                  <a:schemeClr val="hlink"/>
                </a:solidFill>
                <a:latin typeface="黑体" pitchFamily="49" charset="-122"/>
                <a:ea typeface="黑体" pitchFamily="49" charset="-122"/>
              </a:rPr>
              <a:t>（</a:t>
            </a:r>
            <a:r>
              <a:rPr lang="en-US" altLang="zh-CN" b="1" smtClean="0">
                <a:solidFill>
                  <a:schemeClr val="hlink"/>
                </a:solidFill>
                <a:latin typeface="黑体" pitchFamily="49" charset="-122"/>
                <a:ea typeface="黑体" pitchFamily="49" charset="-122"/>
              </a:rPr>
              <a:t>SiC</a:t>
            </a:r>
            <a:r>
              <a:rPr lang="zh-CN" altLang="en-US" b="1" smtClean="0">
                <a:solidFill>
                  <a:schemeClr val="hlink"/>
                </a:solidFill>
                <a:latin typeface="黑体" pitchFamily="49" charset="-122"/>
                <a:ea typeface="黑体" pitchFamily="49" charset="-122"/>
              </a:rPr>
              <a:t>）</a:t>
            </a:r>
          </a:p>
          <a:p>
            <a:pPr eaLnBrk="1" hangingPunct="1">
              <a:lnSpc>
                <a:spcPct val="90000"/>
              </a:lnSpc>
              <a:buFont typeface="Wingdings" pitchFamily="2" charset="2"/>
              <a:buNone/>
            </a:pPr>
            <a:r>
              <a:rPr lang="zh-CN" altLang="en-US" b="1" smtClean="0">
                <a:solidFill>
                  <a:srgbClr val="00FF99"/>
                </a:solidFill>
                <a:latin typeface="黑体" pitchFamily="49" charset="-122"/>
                <a:ea typeface="黑体" pitchFamily="49" charset="-122"/>
              </a:rPr>
              <a:t>                       石英</a:t>
            </a:r>
            <a:r>
              <a:rPr lang="zh-CN" altLang="en-US" b="1" smtClean="0">
                <a:solidFill>
                  <a:schemeClr val="hlink"/>
                </a:solidFill>
                <a:latin typeface="黑体" pitchFamily="49" charset="-122"/>
                <a:ea typeface="黑体" pitchFamily="49" charset="-122"/>
              </a:rPr>
              <a:t>（</a:t>
            </a:r>
            <a:r>
              <a:rPr lang="en-US" altLang="zh-CN" b="1" smtClean="0">
                <a:solidFill>
                  <a:schemeClr val="hlink"/>
                </a:solidFill>
                <a:latin typeface="黑体" pitchFamily="49" charset="-122"/>
                <a:ea typeface="黑体" pitchFamily="49" charset="-122"/>
              </a:rPr>
              <a:t>SiO</a:t>
            </a:r>
            <a:r>
              <a:rPr lang="en-US" altLang="zh-CN" b="1" baseline="-25000" smtClean="0">
                <a:solidFill>
                  <a:schemeClr val="hlink"/>
                </a:solidFill>
                <a:latin typeface="黑体" pitchFamily="49" charset="-122"/>
                <a:ea typeface="黑体" pitchFamily="49" charset="-122"/>
              </a:rPr>
              <a:t>2</a:t>
            </a:r>
            <a:r>
              <a:rPr lang="zh-CN" altLang="en-US" b="1" smtClean="0">
                <a:solidFill>
                  <a:schemeClr val="hlink"/>
                </a:solidFill>
                <a:latin typeface="黑体" pitchFamily="49" charset="-122"/>
                <a:ea typeface="黑体" pitchFamily="49" charset="-122"/>
              </a:rPr>
              <a:t>）</a:t>
            </a:r>
          </a:p>
        </p:txBody>
      </p:sp>
      <p:pic>
        <p:nvPicPr>
          <p:cNvPr id="747523" name="Picture 3" descr="W020071211318065555443"/>
          <p:cNvPicPr>
            <a:picLocks noChangeAspect="1" noChangeArrowheads="1"/>
          </p:cNvPicPr>
          <p:nvPr/>
        </p:nvPicPr>
        <p:blipFill>
          <a:blip r:embed="rId2"/>
          <a:srcRect/>
          <a:stretch>
            <a:fillRect/>
          </a:stretch>
        </p:blipFill>
        <p:spPr bwMode="auto">
          <a:xfrm>
            <a:off x="0" y="1628775"/>
            <a:ext cx="3635375" cy="2435225"/>
          </a:xfrm>
          <a:prstGeom prst="rect">
            <a:avLst/>
          </a:prstGeom>
          <a:noFill/>
          <a:ln w="9525">
            <a:noFill/>
            <a:miter lim="800000"/>
            <a:headEnd/>
            <a:tailEnd/>
          </a:ln>
        </p:spPr>
      </p:pic>
      <p:pic>
        <p:nvPicPr>
          <p:cNvPr id="747524" name="Picture 4" descr="00501380"/>
          <p:cNvPicPr>
            <a:picLocks noChangeAspect="1" noChangeArrowheads="1"/>
          </p:cNvPicPr>
          <p:nvPr/>
        </p:nvPicPr>
        <p:blipFill>
          <a:blip r:embed="rId3"/>
          <a:srcRect/>
          <a:stretch>
            <a:fillRect/>
          </a:stretch>
        </p:blipFill>
        <p:spPr bwMode="auto">
          <a:xfrm>
            <a:off x="0" y="4000500"/>
            <a:ext cx="2857500" cy="2857500"/>
          </a:xfrm>
          <a:prstGeom prst="rect">
            <a:avLst/>
          </a:prstGeom>
          <a:noFill/>
          <a:ln w="9525">
            <a:noFill/>
            <a:miter lim="800000"/>
            <a:headEnd/>
            <a:tailEnd/>
          </a:ln>
        </p:spPr>
      </p:pic>
      <p:pic>
        <p:nvPicPr>
          <p:cNvPr id="747525" name="Picture 5" descr="2008%5C3%5C31%5C93536394"/>
          <p:cNvPicPr>
            <a:picLocks noChangeAspect="1" noChangeArrowheads="1"/>
          </p:cNvPicPr>
          <p:nvPr/>
        </p:nvPicPr>
        <p:blipFill>
          <a:blip r:embed="rId4"/>
          <a:srcRect/>
          <a:stretch>
            <a:fillRect/>
          </a:stretch>
        </p:blipFill>
        <p:spPr bwMode="auto">
          <a:xfrm>
            <a:off x="2916238" y="2060575"/>
            <a:ext cx="3095625" cy="1938338"/>
          </a:xfrm>
          <a:prstGeom prst="rect">
            <a:avLst/>
          </a:prstGeom>
          <a:noFill/>
          <a:ln w="9525">
            <a:noFill/>
            <a:miter lim="800000"/>
            <a:headEnd/>
            <a:tailEnd/>
          </a:ln>
        </p:spPr>
      </p:pic>
      <p:pic>
        <p:nvPicPr>
          <p:cNvPr id="747526" name="Picture 6" descr="9_200703091237212"/>
          <p:cNvPicPr>
            <a:picLocks noChangeAspect="1" noChangeArrowheads="1"/>
          </p:cNvPicPr>
          <p:nvPr/>
        </p:nvPicPr>
        <p:blipFill>
          <a:blip r:embed="rId5"/>
          <a:srcRect/>
          <a:stretch>
            <a:fillRect/>
          </a:stretch>
        </p:blipFill>
        <p:spPr bwMode="auto">
          <a:xfrm>
            <a:off x="2339975" y="3644900"/>
            <a:ext cx="2736850" cy="2054225"/>
          </a:xfrm>
          <a:prstGeom prst="rect">
            <a:avLst/>
          </a:prstGeom>
          <a:noFill/>
          <a:ln w="9525">
            <a:noFill/>
            <a:miter lim="800000"/>
            <a:headEnd/>
            <a:tailEnd/>
          </a:ln>
        </p:spPr>
      </p:pic>
      <p:pic>
        <p:nvPicPr>
          <p:cNvPr id="747527" name="Picture 7" descr="144798875_414004"/>
          <p:cNvPicPr>
            <a:picLocks noChangeAspect="1" noChangeArrowheads="1"/>
          </p:cNvPicPr>
          <p:nvPr/>
        </p:nvPicPr>
        <p:blipFill>
          <a:blip r:embed="rId6"/>
          <a:srcRect/>
          <a:stretch>
            <a:fillRect/>
          </a:stretch>
        </p:blipFill>
        <p:spPr bwMode="auto">
          <a:xfrm>
            <a:off x="3851275" y="5076825"/>
            <a:ext cx="2374900" cy="1781175"/>
          </a:xfrm>
          <a:prstGeom prst="rect">
            <a:avLst/>
          </a:prstGeom>
          <a:noFill/>
          <a:ln w="9525">
            <a:noFill/>
            <a:miter lim="800000"/>
            <a:headEnd/>
            <a:tailEnd/>
          </a:ln>
        </p:spPr>
      </p:pic>
      <p:pic>
        <p:nvPicPr>
          <p:cNvPr id="747528" name="Picture 8" descr="55a628d169be9e2b9b502780"/>
          <p:cNvPicPr>
            <a:picLocks noChangeAspect="1" noChangeArrowheads="1"/>
          </p:cNvPicPr>
          <p:nvPr/>
        </p:nvPicPr>
        <p:blipFill>
          <a:blip r:embed="rId7"/>
          <a:srcRect/>
          <a:stretch>
            <a:fillRect/>
          </a:stretch>
        </p:blipFill>
        <p:spPr bwMode="auto">
          <a:xfrm>
            <a:off x="6959600" y="2492375"/>
            <a:ext cx="2184400" cy="2808288"/>
          </a:xfrm>
          <a:prstGeom prst="rect">
            <a:avLst/>
          </a:prstGeom>
          <a:noFill/>
          <a:ln w="9525">
            <a:noFill/>
            <a:miter lim="800000"/>
            <a:headEnd/>
            <a:tailEnd/>
          </a:ln>
        </p:spPr>
      </p:pic>
      <p:pic>
        <p:nvPicPr>
          <p:cNvPr id="747529" name="Picture 9" descr="无标题"/>
          <p:cNvPicPr>
            <a:picLocks noChangeAspect="1" noChangeArrowheads="1"/>
          </p:cNvPicPr>
          <p:nvPr/>
        </p:nvPicPr>
        <p:blipFill>
          <a:blip r:embed="rId8"/>
          <a:srcRect/>
          <a:stretch>
            <a:fillRect/>
          </a:stretch>
        </p:blipFill>
        <p:spPr bwMode="auto">
          <a:xfrm>
            <a:off x="6443663" y="4960938"/>
            <a:ext cx="2528887" cy="1897062"/>
          </a:xfrm>
          <a:prstGeom prst="rect">
            <a:avLst/>
          </a:prstGeom>
          <a:noFill/>
          <a:ln w="9525">
            <a:noFill/>
            <a:miter lim="800000"/>
            <a:headEnd/>
            <a:tailEnd/>
          </a:ln>
        </p:spPr>
      </p:pic>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47522">
                                            <p:txEl>
                                              <p:pRg st="0" end="0"/>
                                            </p:txEl>
                                          </p:spTgt>
                                        </p:tgtEl>
                                        <p:attrNameLst>
                                          <p:attrName>style.visibility</p:attrName>
                                        </p:attrNameLst>
                                      </p:cBhvr>
                                      <p:to>
                                        <p:strVal val="visible"/>
                                      </p:to>
                                    </p:set>
                                    <p:animEffect transition="in" filter="dissolve">
                                      <p:cBhvr>
                                        <p:cTn id="7" dur="500"/>
                                        <p:tgtEl>
                                          <p:spTgt spid="7475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47522">
                                            <p:txEl>
                                              <p:pRg st="1" end="1"/>
                                            </p:txEl>
                                          </p:spTgt>
                                        </p:tgtEl>
                                        <p:attrNameLst>
                                          <p:attrName>style.visibility</p:attrName>
                                        </p:attrNameLst>
                                      </p:cBhvr>
                                      <p:to>
                                        <p:strVal val="visible"/>
                                      </p:to>
                                    </p:set>
                                    <p:animEffect transition="in" filter="dissolve">
                                      <p:cBhvr>
                                        <p:cTn id="12" dur="500"/>
                                        <p:tgtEl>
                                          <p:spTgt spid="7475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47522">
                                            <p:txEl>
                                              <p:pRg st="2" end="2"/>
                                            </p:txEl>
                                          </p:spTgt>
                                        </p:tgtEl>
                                        <p:attrNameLst>
                                          <p:attrName>style.visibility</p:attrName>
                                        </p:attrNameLst>
                                      </p:cBhvr>
                                      <p:to>
                                        <p:strVal val="visible"/>
                                      </p:to>
                                    </p:set>
                                    <p:animEffect transition="in" filter="dissolve">
                                      <p:cBhvr>
                                        <p:cTn id="17" dur="500"/>
                                        <p:tgtEl>
                                          <p:spTgt spid="74752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47522">
                                            <p:txEl>
                                              <p:pRg st="3" end="3"/>
                                            </p:txEl>
                                          </p:spTgt>
                                        </p:tgtEl>
                                        <p:attrNameLst>
                                          <p:attrName>style.visibility</p:attrName>
                                        </p:attrNameLst>
                                      </p:cBhvr>
                                      <p:to>
                                        <p:strVal val="visible"/>
                                      </p:to>
                                    </p:set>
                                    <p:animEffect transition="in" filter="dissolve">
                                      <p:cBhvr>
                                        <p:cTn id="22" dur="500"/>
                                        <p:tgtEl>
                                          <p:spTgt spid="74752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nodeType="clickEffect">
                                  <p:stCondLst>
                                    <p:cond delay="0"/>
                                  </p:stCondLst>
                                  <p:childTnLst>
                                    <p:set>
                                      <p:cBhvr>
                                        <p:cTn id="26" dur="1" fill="hold">
                                          <p:stCondLst>
                                            <p:cond delay="0"/>
                                          </p:stCondLst>
                                        </p:cTn>
                                        <p:tgtEl>
                                          <p:spTgt spid="747523"/>
                                        </p:tgtEl>
                                        <p:attrNameLst>
                                          <p:attrName>style.visibility</p:attrName>
                                        </p:attrNameLst>
                                      </p:cBhvr>
                                      <p:to>
                                        <p:strVal val="visible"/>
                                      </p:to>
                                    </p:set>
                                    <p:animEffect transition="in" filter="diamond(in)">
                                      <p:cBhvr>
                                        <p:cTn id="27" dur="2000"/>
                                        <p:tgtEl>
                                          <p:spTgt spid="747523"/>
                                        </p:tgtEl>
                                      </p:cBhvr>
                                    </p:animEffect>
                                  </p:childTnLst>
                                </p:cTn>
                              </p:par>
                            </p:childTnLst>
                          </p:cTn>
                        </p:par>
                      </p:childTnLst>
                    </p:cTn>
                  </p:par>
                  <p:par>
                    <p:cTn id="28" fill="hold">
                      <p:stCondLst>
                        <p:cond delay="indefinite"/>
                      </p:stCondLst>
                      <p:childTnLst>
                        <p:par>
                          <p:cTn id="29" fill="hold">
                            <p:stCondLst>
                              <p:cond delay="0"/>
                            </p:stCondLst>
                            <p:childTnLst>
                              <p:par>
                                <p:cTn id="30" presetID="8" presetClass="entr" presetSubtype="16" fill="hold" nodeType="clickEffect">
                                  <p:stCondLst>
                                    <p:cond delay="0"/>
                                  </p:stCondLst>
                                  <p:childTnLst>
                                    <p:set>
                                      <p:cBhvr>
                                        <p:cTn id="31" dur="1" fill="hold">
                                          <p:stCondLst>
                                            <p:cond delay="0"/>
                                          </p:stCondLst>
                                        </p:cTn>
                                        <p:tgtEl>
                                          <p:spTgt spid="747524"/>
                                        </p:tgtEl>
                                        <p:attrNameLst>
                                          <p:attrName>style.visibility</p:attrName>
                                        </p:attrNameLst>
                                      </p:cBhvr>
                                      <p:to>
                                        <p:strVal val="visible"/>
                                      </p:to>
                                    </p:set>
                                    <p:animEffect transition="in" filter="diamond(in)">
                                      <p:cBhvr>
                                        <p:cTn id="32" dur="2000"/>
                                        <p:tgtEl>
                                          <p:spTgt spid="747524"/>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747525"/>
                                        </p:tgtEl>
                                        <p:attrNameLst>
                                          <p:attrName>style.visibility</p:attrName>
                                        </p:attrNameLst>
                                      </p:cBhvr>
                                      <p:to>
                                        <p:strVal val="visible"/>
                                      </p:to>
                                    </p:set>
                                    <p:animEffect transition="in" filter="dissolve">
                                      <p:cBhvr>
                                        <p:cTn id="37" dur="500"/>
                                        <p:tgtEl>
                                          <p:spTgt spid="747525"/>
                                        </p:tgtEl>
                                      </p:cBhvr>
                                    </p:animEffect>
                                  </p:childTnLst>
                                </p:cTn>
                              </p:par>
                            </p:childTnLst>
                          </p:cTn>
                        </p:par>
                      </p:childTnLst>
                    </p:cTn>
                  </p:par>
                  <p:par>
                    <p:cTn id="38" fill="hold">
                      <p:stCondLst>
                        <p:cond delay="indefinite"/>
                      </p:stCondLst>
                      <p:childTnLst>
                        <p:par>
                          <p:cTn id="39" fill="hold">
                            <p:stCondLst>
                              <p:cond delay="0"/>
                            </p:stCondLst>
                            <p:childTnLst>
                              <p:par>
                                <p:cTn id="40" presetID="29" presetClass="entr" presetSubtype="0" fill="hold" nodeType="clickEffect">
                                  <p:stCondLst>
                                    <p:cond delay="0"/>
                                  </p:stCondLst>
                                  <p:childTnLst>
                                    <p:set>
                                      <p:cBhvr>
                                        <p:cTn id="41" dur="1" fill="hold">
                                          <p:stCondLst>
                                            <p:cond delay="0"/>
                                          </p:stCondLst>
                                        </p:cTn>
                                        <p:tgtEl>
                                          <p:spTgt spid="747526"/>
                                        </p:tgtEl>
                                        <p:attrNameLst>
                                          <p:attrName>style.visibility</p:attrName>
                                        </p:attrNameLst>
                                      </p:cBhvr>
                                      <p:to>
                                        <p:strVal val="visible"/>
                                      </p:to>
                                    </p:set>
                                    <p:anim calcmode="lin" valueType="num">
                                      <p:cBhvr>
                                        <p:cTn id="42" dur="1000" fill="hold"/>
                                        <p:tgtEl>
                                          <p:spTgt spid="747526"/>
                                        </p:tgtEl>
                                        <p:attrNameLst>
                                          <p:attrName>ppt_x</p:attrName>
                                        </p:attrNameLst>
                                      </p:cBhvr>
                                      <p:tavLst>
                                        <p:tav tm="0">
                                          <p:val>
                                            <p:strVal val="#ppt_x-.2"/>
                                          </p:val>
                                        </p:tav>
                                        <p:tav tm="100000">
                                          <p:val>
                                            <p:strVal val="#ppt_x"/>
                                          </p:val>
                                        </p:tav>
                                      </p:tavLst>
                                    </p:anim>
                                    <p:anim calcmode="lin" valueType="num">
                                      <p:cBhvr>
                                        <p:cTn id="43" dur="1000" fill="hold"/>
                                        <p:tgtEl>
                                          <p:spTgt spid="747526"/>
                                        </p:tgtEl>
                                        <p:attrNameLst>
                                          <p:attrName>ppt_y</p:attrName>
                                        </p:attrNameLst>
                                      </p:cBhvr>
                                      <p:tavLst>
                                        <p:tav tm="0">
                                          <p:val>
                                            <p:strVal val="#ppt_y"/>
                                          </p:val>
                                        </p:tav>
                                        <p:tav tm="100000">
                                          <p:val>
                                            <p:strVal val="#ppt_y"/>
                                          </p:val>
                                        </p:tav>
                                      </p:tavLst>
                                    </p:anim>
                                    <p:animEffect transition="in" filter="wipe(right)" prLst="gradientSize: 0.1">
                                      <p:cBhvr>
                                        <p:cTn id="44" dur="1000"/>
                                        <p:tgtEl>
                                          <p:spTgt spid="747526"/>
                                        </p:tgtEl>
                                      </p:cBhvr>
                                    </p:animEffect>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nodeType="clickEffect">
                                  <p:stCondLst>
                                    <p:cond delay="0"/>
                                  </p:stCondLst>
                                  <p:iterate type="lt">
                                    <p:tmPct val="5000"/>
                                  </p:iterate>
                                  <p:childTnLst>
                                    <p:set>
                                      <p:cBhvr>
                                        <p:cTn id="48" dur="1" fill="hold">
                                          <p:stCondLst>
                                            <p:cond delay="0"/>
                                          </p:stCondLst>
                                        </p:cTn>
                                        <p:tgtEl>
                                          <p:spTgt spid="747527"/>
                                        </p:tgtEl>
                                        <p:attrNameLst>
                                          <p:attrName>style.visibility</p:attrName>
                                        </p:attrNameLst>
                                      </p:cBhvr>
                                      <p:to>
                                        <p:strVal val="visible"/>
                                      </p:to>
                                    </p:set>
                                    <p:anim calcmode="lin" valueType="num">
                                      <p:cBhvr>
                                        <p:cTn id="49" dur="1000" fill="hold"/>
                                        <p:tgtEl>
                                          <p:spTgt spid="747527"/>
                                        </p:tgtEl>
                                        <p:attrNameLst>
                                          <p:attrName>ppt_w</p:attrName>
                                        </p:attrNameLst>
                                      </p:cBhvr>
                                      <p:tavLst>
                                        <p:tav tm="0">
                                          <p:val>
                                            <p:fltVal val="0"/>
                                          </p:val>
                                        </p:tav>
                                        <p:tav tm="100000">
                                          <p:val>
                                            <p:strVal val="#ppt_w"/>
                                          </p:val>
                                        </p:tav>
                                      </p:tavLst>
                                    </p:anim>
                                    <p:anim calcmode="lin" valueType="num">
                                      <p:cBhvr>
                                        <p:cTn id="50" dur="1000" fill="hold"/>
                                        <p:tgtEl>
                                          <p:spTgt spid="747527"/>
                                        </p:tgtEl>
                                        <p:attrNameLst>
                                          <p:attrName>ppt_h</p:attrName>
                                        </p:attrNameLst>
                                      </p:cBhvr>
                                      <p:tavLst>
                                        <p:tav tm="0">
                                          <p:val>
                                            <p:fltVal val="0"/>
                                          </p:val>
                                        </p:tav>
                                        <p:tav tm="100000">
                                          <p:val>
                                            <p:strVal val="#ppt_h"/>
                                          </p:val>
                                        </p:tav>
                                      </p:tavLst>
                                    </p:anim>
                                    <p:anim calcmode="lin" valueType="num">
                                      <p:cBhvr>
                                        <p:cTn id="51" dur="1000" fill="hold"/>
                                        <p:tgtEl>
                                          <p:spTgt spid="747527"/>
                                        </p:tgtEl>
                                        <p:attrNameLst>
                                          <p:attrName>style.rotation</p:attrName>
                                        </p:attrNameLst>
                                      </p:cBhvr>
                                      <p:tavLst>
                                        <p:tav tm="0">
                                          <p:val>
                                            <p:fltVal val="90"/>
                                          </p:val>
                                        </p:tav>
                                        <p:tav tm="100000">
                                          <p:val>
                                            <p:fltVal val="0"/>
                                          </p:val>
                                        </p:tav>
                                      </p:tavLst>
                                    </p:anim>
                                    <p:animEffect transition="in" filter="fade">
                                      <p:cBhvr>
                                        <p:cTn id="52" dur="1000"/>
                                        <p:tgtEl>
                                          <p:spTgt spid="747527"/>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0" fill="hold" nodeType="clickEffect">
                                  <p:stCondLst>
                                    <p:cond delay="0"/>
                                  </p:stCondLst>
                                  <p:childTnLst>
                                    <p:set>
                                      <p:cBhvr>
                                        <p:cTn id="56" dur="1" fill="hold">
                                          <p:stCondLst>
                                            <p:cond delay="0"/>
                                          </p:stCondLst>
                                        </p:cTn>
                                        <p:tgtEl>
                                          <p:spTgt spid="747528"/>
                                        </p:tgtEl>
                                        <p:attrNameLst>
                                          <p:attrName>style.visibility</p:attrName>
                                        </p:attrNameLst>
                                      </p:cBhvr>
                                      <p:to>
                                        <p:strVal val="visible"/>
                                      </p:to>
                                    </p:set>
                                    <p:anim calcmode="lin" valueType="num">
                                      <p:cBhvr>
                                        <p:cTn id="57" dur="500" fill="hold"/>
                                        <p:tgtEl>
                                          <p:spTgt spid="747528"/>
                                        </p:tgtEl>
                                        <p:attrNameLst>
                                          <p:attrName>ppt_w</p:attrName>
                                        </p:attrNameLst>
                                      </p:cBhvr>
                                      <p:tavLst>
                                        <p:tav tm="0">
                                          <p:val>
                                            <p:fltVal val="0"/>
                                          </p:val>
                                        </p:tav>
                                        <p:tav tm="100000">
                                          <p:val>
                                            <p:strVal val="#ppt_w"/>
                                          </p:val>
                                        </p:tav>
                                      </p:tavLst>
                                    </p:anim>
                                    <p:anim calcmode="lin" valueType="num">
                                      <p:cBhvr>
                                        <p:cTn id="58" dur="500" fill="hold"/>
                                        <p:tgtEl>
                                          <p:spTgt spid="747528"/>
                                        </p:tgtEl>
                                        <p:attrNameLst>
                                          <p:attrName>ppt_h</p:attrName>
                                        </p:attrNameLst>
                                      </p:cBhvr>
                                      <p:tavLst>
                                        <p:tav tm="0">
                                          <p:val>
                                            <p:fltVal val="0"/>
                                          </p:val>
                                        </p:tav>
                                        <p:tav tm="100000">
                                          <p:val>
                                            <p:strVal val="#ppt_h"/>
                                          </p:val>
                                        </p:tav>
                                      </p:tavLst>
                                    </p:anim>
                                    <p:animEffect transition="in" filter="fade">
                                      <p:cBhvr>
                                        <p:cTn id="59" dur="500"/>
                                        <p:tgtEl>
                                          <p:spTgt spid="747528"/>
                                        </p:tgtEl>
                                      </p:cBhvr>
                                    </p:animEffect>
                                  </p:childTnLst>
                                </p:cTn>
                              </p:par>
                            </p:childTnLst>
                          </p:cTn>
                        </p:par>
                      </p:childTnLst>
                    </p:cTn>
                  </p:par>
                  <p:par>
                    <p:cTn id="60" fill="hold">
                      <p:stCondLst>
                        <p:cond delay="indefinite"/>
                      </p:stCondLst>
                      <p:childTnLst>
                        <p:par>
                          <p:cTn id="61" fill="hold">
                            <p:stCondLst>
                              <p:cond delay="0"/>
                            </p:stCondLst>
                            <p:childTnLst>
                              <p:par>
                                <p:cTn id="62" presetID="20" presetClass="entr" presetSubtype="0" fill="hold" nodeType="clickEffect">
                                  <p:stCondLst>
                                    <p:cond delay="0"/>
                                  </p:stCondLst>
                                  <p:childTnLst>
                                    <p:set>
                                      <p:cBhvr>
                                        <p:cTn id="63" dur="1" fill="hold">
                                          <p:stCondLst>
                                            <p:cond delay="0"/>
                                          </p:stCondLst>
                                        </p:cTn>
                                        <p:tgtEl>
                                          <p:spTgt spid="747529"/>
                                        </p:tgtEl>
                                        <p:attrNameLst>
                                          <p:attrName>style.visibility</p:attrName>
                                        </p:attrNameLst>
                                      </p:cBhvr>
                                      <p:to>
                                        <p:strVal val="visible"/>
                                      </p:to>
                                    </p:set>
                                    <p:animEffect transition="in" filter="wedge">
                                      <p:cBhvr>
                                        <p:cTn id="64" dur="2000"/>
                                        <p:tgtEl>
                                          <p:spTgt spid="7475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22"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6" name="Rectangle 2"/>
          <p:cNvSpPr>
            <a:spLocks noGrp="1" noChangeArrowheads="1"/>
          </p:cNvSpPr>
          <p:nvPr>
            <p:ph type="title" idx="4294967295"/>
          </p:nvPr>
        </p:nvSpPr>
        <p:spPr>
          <a:xfrm>
            <a:off x="323850" y="125413"/>
            <a:ext cx="7543800" cy="1431925"/>
          </a:xfrm>
        </p:spPr>
        <p:txBody>
          <a:bodyPr anchorCtr="1"/>
          <a:lstStyle/>
          <a:p>
            <a:pPr eaLnBrk="1" hangingPunct="1">
              <a:defRPr/>
            </a:pPr>
            <a:r>
              <a:rPr lang="zh-CN" altLang="en-US" smtClean="0">
                <a:solidFill>
                  <a:srgbClr val="0000CC"/>
                </a:solidFill>
                <a:effectLst>
                  <a:outerShdw blurRad="38100" dist="38100" dir="2700000" algn="tl">
                    <a:srgbClr val="C0C0C0"/>
                  </a:outerShdw>
                </a:effectLst>
              </a:rPr>
              <a:t>如何区分钻石的品质</a:t>
            </a:r>
          </a:p>
        </p:txBody>
      </p:sp>
      <p:sp>
        <p:nvSpPr>
          <p:cNvPr id="748547" name="Rectangle 3"/>
          <p:cNvSpPr>
            <a:spLocks noGrp="1" noChangeArrowheads="1"/>
          </p:cNvSpPr>
          <p:nvPr>
            <p:ph type="body" idx="4294967295"/>
          </p:nvPr>
        </p:nvSpPr>
        <p:spPr>
          <a:xfrm>
            <a:off x="539750" y="1268413"/>
            <a:ext cx="8351838" cy="5400675"/>
          </a:xfrm>
        </p:spPr>
        <p:txBody>
          <a:bodyPr/>
          <a:lstStyle/>
          <a:p>
            <a:pPr eaLnBrk="1" hangingPunct="1">
              <a:lnSpc>
                <a:spcPct val="90000"/>
              </a:lnSpc>
              <a:defRPr/>
            </a:pPr>
            <a:r>
              <a:rPr lang="zh-CN" altLang="en-US" sz="2800" smtClean="0">
                <a:solidFill>
                  <a:srgbClr val="0000CC"/>
                </a:solidFill>
                <a:effectLst>
                  <a:outerShdw blurRad="38100" dist="38100" dir="2700000" algn="tl">
                    <a:srgbClr val="C0C0C0"/>
                  </a:outerShdw>
                </a:effectLst>
                <a:ea typeface="黑体" pitchFamily="2" charset="-122"/>
              </a:rPr>
              <a:t>大小</a:t>
            </a:r>
          </a:p>
          <a:p>
            <a:pPr eaLnBrk="1" hangingPunct="1">
              <a:lnSpc>
                <a:spcPct val="90000"/>
              </a:lnSpc>
              <a:buFont typeface="Wingdings" pitchFamily="2" charset="2"/>
              <a:buNone/>
              <a:defRPr/>
            </a:pPr>
            <a:r>
              <a:rPr lang="zh-CN" altLang="en-US" sz="2800" smtClean="0">
                <a:effectLst>
                  <a:outerShdw blurRad="38100" dist="38100" dir="2700000" algn="tl">
                    <a:srgbClr val="C0C0C0"/>
                  </a:outerShdw>
                </a:effectLst>
              </a:rPr>
              <a:t>    </a:t>
            </a:r>
            <a:r>
              <a:rPr lang="en-US" altLang="zh-CN" sz="2400" smtClean="0">
                <a:solidFill>
                  <a:srgbClr val="3333CC"/>
                </a:solidFill>
                <a:effectLst>
                  <a:outerShdw blurRad="38100" dist="38100" dir="2700000" algn="tl">
                    <a:srgbClr val="C0C0C0"/>
                  </a:outerShdw>
                </a:effectLst>
              </a:rPr>
              <a:t>1g=5</a:t>
            </a:r>
            <a:r>
              <a:rPr lang="zh-CN" altLang="en-US" sz="2400" smtClean="0">
                <a:solidFill>
                  <a:srgbClr val="3333CC"/>
                </a:solidFill>
                <a:effectLst>
                  <a:outerShdw blurRad="38100" dist="38100" dir="2700000" algn="tl">
                    <a:srgbClr val="C0C0C0"/>
                  </a:outerShdw>
                </a:effectLst>
              </a:rPr>
              <a:t>克拉  或者  </a:t>
            </a:r>
            <a:r>
              <a:rPr lang="en-US" altLang="zh-CN" sz="2400" smtClean="0">
                <a:solidFill>
                  <a:srgbClr val="3333CC"/>
                </a:solidFill>
                <a:effectLst>
                  <a:outerShdw blurRad="38100" dist="38100" dir="2700000" algn="tl">
                    <a:srgbClr val="C0C0C0"/>
                  </a:outerShdw>
                </a:effectLst>
              </a:rPr>
              <a:t>1</a:t>
            </a:r>
            <a:r>
              <a:rPr lang="zh-CN" altLang="en-US" sz="2400" smtClean="0">
                <a:solidFill>
                  <a:srgbClr val="3333CC"/>
                </a:solidFill>
                <a:effectLst>
                  <a:outerShdw blurRad="38100" dist="38100" dir="2700000" algn="tl">
                    <a:srgbClr val="C0C0C0"/>
                  </a:outerShdw>
                </a:effectLst>
              </a:rPr>
              <a:t>克拉</a:t>
            </a:r>
            <a:r>
              <a:rPr lang="en-US" altLang="zh-CN" sz="2400" smtClean="0">
                <a:solidFill>
                  <a:srgbClr val="3333CC"/>
                </a:solidFill>
                <a:effectLst>
                  <a:outerShdw blurRad="38100" dist="38100" dir="2700000" algn="tl">
                    <a:srgbClr val="C0C0C0"/>
                  </a:outerShdw>
                </a:effectLst>
              </a:rPr>
              <a:t>=0.2g=100</a:t>
            </a:r>
            <a:r>
              <a:rPr lang="zh-CN" altLang="en-US" sz="2400" smtClean="0">
                <a:solidFill>
                  <a:srgbClr val="3333CC"/>
                </a:solidFill>
                <a:effectLst>
                  <a:outerShdw blurRad="38100" dist="38100" dir="2700000" algn="tl">
                    <a:srgbClr val="C0C0C0"/>
                  </a:outerShdw>
                </a:effectLst>
              </a:rPr>
              <a:t>分，</a:t>
            </a:r>
            <a:r>
              <a:rPr lang="en-US" altLang="zh-CN" sz="2400" smtClean="0">
                <a:solidFill>
                  <a:srgbClr val="3333CC"/>
                </a:solidFill>
                <a:effectLst>
                  <a:outerShdw blurRad="38100" dist="38100" dir="2700000" algn="tl">
                    <a:srgbClr val="C0C0C0"/>
                  </a:outerShdw>
                </a:effectLst>
              </a:rPr>
              <a:t>20</a:t>
            </a:r>
            <a:r>
              <a:rPr lang="zh-CN" altLang="en-US" sz="2400" smtClean="0">
                <a:solidFill>
                  <a:srgbClr val="3333CC"/>
                </a:solidFill>
                <a:effectLst>
                  <a:outerShdw blurRad="38100" dist="38100" dir="2700000" algn="tl">
                    <a:srgbClr val="C0C0C0"/>
                  </a:outerShdw>
                </a:effectLst>
              </a:rPr>
              <a:t>分以上才有证书</a:t>
            </a:r>
          </a:p>
          <a:p>
            <a:pPr eaLnBrk="1" hangingPunct="1">
              <a:lnSpc>
                <a:spcPct val="90000"/>
              </a:lnSpc>
              <a:defRPr/>
            </a:pPr>
            <a:r>
              <a:rPr lang="zh-CN" altLang="en-US" sz="2800" smtClean="0">
                <a:solidFill>
                  <a:srgbClr val="0000CC"/>
                </a:solidFill>
                <a:effectLst>
                  <a:outerShdw blurRad="38100" dist="38100" dir="2700000" algn="tl">
                    <a:srgbClr val="C0C0C0"/>
                  </a:outerShdw>
                </a:effectLst>
                <a:ea typeface="黑体" pitchFamily="2" charset="-122"/>
              </a:rPr>
              <a:t>色度</a:t>
            </a:r>
          </a:p>
          <a:p>
            <a:pPr eaLnBrk="1" hangingPunct="1">
              <a:lnSpc>
                <a:spcPct val="90000"/>
              </a:lnSpc>
              <a:buFont typeface="Wingdings" pitchFamily="2" charset="2"/>
              <a:buNone/>
              <a:defRPr/>
            </a:pPr>
            <a:r>
              <a:rPr lang="zh-CN" altLang="en-US" sz="2800" smtClean="0">
                <a:effectLst>
                  <a:outerShdw blurRad="38100" dist="38100" dir="2700000" algn="tl">
                    <a:srgbClr val="C0C0C0"/>
                  </a:outerShdw>
                </a:effectLst>
              </a:rPr>
              <a:t>    </a:t>
            </a:r>
            <a:r>
              <a:rPr lang="en-US" altLang="zh-CN" sz="2400" smtClean="0">
                <a:solidFill>
                  <a:srgbClr val="3333CC"/>
                </a:solidFill>
                <a:effectLst>
                  <a:outerShdw blurRad="38100" dist="38100" dir="2700000" algn="tl">
                    <a:srgbClr val="C0C0C0"/>
                  </a:outerShdw>
                </a:effectLst>
              </a:rPr>
              <a:t>D-N 12</a:t>
            </a:r>
            <a:r>
              <a:rPr lang="zh-CN" altLang="en-US" sz="2400" smtClean="0">
                <a:solidFill>
                  <a:srgbClr val="3333CC"/>
                </a:solidFill>
                <a:effectLst>
                  <a:outerShdw blurRad="38100" dist="38100" dir="2700000" algn="tl">
                    <a:srgbClr val="C0C0C0"/>
                  </a:outerShdw>
                </a:effectLst>
              </a:rPr>
              <a:t>个级别（从</a:t>
            </a:r>
            <a:r>
              <a:rPr lang="en-US" altLang="zh-CN" sz="2400" smtClean="0">
                <a:solidFill>
                  <a:srgbClr val="3333CC"/>
                </a:solidFill>
                <a:effectLst>
                  <a:outerShdw blurRad="38100" dist="38100" dir="2700000" algn="tl">
                    <a:srgbClr val="C0C0C0"/>
                  </a:outerShdw>
                </a:effectLst>
              </a:rPr>
              <a:t>100%</a:t>
            </a:r>
            <a:r>
              <a:rPr lang="zh-CN" altLang="en-US" sz="2400" smtClean="0">
                <a:solidFill>
                  <a:srgbClr val="3333CC"/>
                </a:solidFill>
                <a:effectLst>
                  <a:outerShdw blurRad="38100" dist="38100" dir="2700000" algn="tl">
                    <a:srgbClr val="C0C0C0"/>
                  </a:outerShdw>
                </a:effectLst>
              </a:rPr>
              <a:t>依次降低一个百分数，</a:t>
            </a:r>
            <a:r>
              <a:rPr lang="en-US" altLang="zh-CN" sz="2400" smtClean="0">
                <a:solidFill>
                  <a:srgbClr val="3333CC"/>
                </a:solidFill>
                <a:effectLst>
                  <a:outerShdw blurRad="38100" dist="38100" dir="2700000" algn="tl">
                    <a:srgbClr val="C0C0C0"/>
                  </a:outerShdw>
                </a:effectLst>
              </a:rPr>
              <a:t>N</a:t>
            </a:r>
            <a:r>
              <a:rPr lang="zh-CN" altLang="en-US" sz="2400" smtClean="0">
                <a:solidFill>
                  <a:srgbClr val="3333CC"/>
                </a:solidFill>
                <a:effectLst>
                  <a:outerShdw blurRad="38100" dist="38100" dir="2700000" algn="tl">
                    <a:srgbClr val="C0C0C0"/>
                  </a:outerShdw>
                </a:effectLst>
              </a:rPr>
              <a:t>级为</a:t>
            </a:r>
            <a:r>
              <a:rPr lang="en-US" altLang="zh-CN" sz="2400" smtClean="0">
                <a:solidFill>
                  <a:srgbClr val="3333CC"/>
                </a:solidFill>
                <a:effectLst>
                  <a:outerShdw blurRad="38100" dist="38100" dir="2700000" algn="tl">
                    <a:srgbClr val="C0C0C0"/>
                  </a:outerShdw>
                </a:effectLst>
              </a:rPr>
              <a:t>90%</a:t>
            </a:r>
            <a:r>
              <a:rPr lang="zh-CN" altLang="en-US" sz="2400" smtClean="0">
                <a:solidFill>
                  <a:srgbClr val="3333CC"/>
                </a:solidFill>
                <a:effectLst>
                  <a:outerShdw blurRad="38100" dist="38100" dir="2700000" algn="tl">
                    <a:srgbClr val="C0C0C0"/>
                  </a:outerShdw>
                </a:effectLst>
              </a:rPr>
              <a:t>），一般与白金配选择</a:t>
            </a:r>
            <a:r>
              <a:rPr lang="en-US" altLang="zh-CN" sz="2400" smtClean="0">
                <a:solidFill>
                  <a:srgbClr val="3333CC"/>
                </a:solidFill>
                <a:effectLst>
                  <a:outerShdw blurRad="38100" dist="38100" dir="2700000" algn="tl">
                    <a:srgbClr val="C0C0C0"/>
                  </a:outerShdw>
                </a:effectLst>
              </a:rPr>
              <a:t>G-H</a:t>
            </a:r>
            <a:r>
              <a:rPr lang="zh-CN" altLang="en-US" sz="2400" smtClean="0">
                <a:solidFill>
                  <a:srgbClr val="3333CC"/>
                </a:solidFill>
                <a:effectLst>
                  <a:outerShdw blurRad="38100" dist="38100" dir="2700000" algn="tl">
                    <a:srgbClr val="C0C0C0"/>
                  </a:outerShdw>
                </a:effectLst>
              </a:rPr>
              <a:t>级别的较经济实惠，而且无搭配缺陷。</a:t>
            </a:r>
            <a:r>
              <a:rPr lang="zh-CN" altLang="en-US" sz="2400" smtClean="0">
                <a:effectLst>
                  <a:outerShdw blurRad="38100" dist="38100" dir="2700000" algn="tl">
                    <a:srgbClr val="C0C0C0"/>
                  </a:outerShdw>
                </a:effectLst>
              </a:rPr>
              <a:t>  </a:t>
            </a:r>
          </a:p>
          <a:p>
            <a:pPr eaLnBrk="1" hangingPunct="1">
              <a:lnSpc>
                <a:spcPct val="90000"/>
              </a:lnSpc>
              <a:defRPr/>
            </a:pPr>
            <a:r>
              <a:rPr lang="zh-CN" altLang="en-US" sz="2800" smtClean="0">
                <a:solidFill>
                  <a:srgbClr val="0000CC"/>
                </a:solidFill>
                <a:effectLst>
                  <a:outerShdw blurRad="38100" dist="38100" dir="2700000" algn="tl">
                    <a:srgbClr val="C0C0C0"/>
                  </a:outerShdw>
                </a:effectLst>
                <a:ea typeface="黑体" pitchFamily="2" charset="-122"/>
              </a:rPr>
              <a:t>纯度</a:t>
            </a:r>
          </a:p>
          <a:p>
            <a:pPr eaLnBrk="1" hangingPunct="1">
              <a:lnSpc>
                <a:spcPct val="90000"/>
              </a:lnSpc>
              <a:buFont typeface="Wingdings" pitchFamily="2" charset="2"/>
              <a:buNone/>
              <a:defRPr/>
            </a:pPr>
            <a:r>
              <a:rPr lang="zh-CN" altLang="en-US" sz="2800" smtClean="0">
                <a:effectLst>
                  <a:outerShdw blurRad="38100" dist="38100" dir="2700000" algn="tl">
                    <a:srgbClr val="C0C0C0"/>
                  </a:outerShdw>
                </a:effectLst>
                <a:ea typeface="黑体" pitchFamily="2" charset="-122"/>
              </a:rPr>
              <a:t>    </a:t>
            </a:r>
            <a:r>
              <a:rPr lang="en-US" altLang="zh-CN" sz="2400" smtClean="0">
                <a:solidFill>
                  <a:srgbClr val="3333CC"/>
                </a:solidFill>
                <a:effectLst>
                  <a:outerShdw blurRad="38100" dist="38100" dir="2700000" algn="tl">
                    <a:srgbClr val="C0C0C0"/>
                  </a:outerShdw>
                </a:effectLst>
              </a:rPr>
              <a:t>IF</a:t>
            </a:r>
            <a:r>
              <a:rPr lang="zh-CN" altLang="en-US" sz="2400" smtClean="0">
                <a:solidFill>
                  <a:srgbClr val="3333CC"/>
                </a:solidFill>
                <a:effectLst>
                  <a:outerShdw blurRad="38100" dist="38100" dir="2700000" algn="tl">
                    <a:srgbClr val="C0C0C0"/>
                  </a:outerShdw>
                </a:effectLst>
              </a:rPr>
              <a:t>（也有称</a:t>
            </a:r>
            <a:r>
              <a:rPr lang="en-US" altLang="zh-CN" sz="2400" smtClean="0">
                <a:solidFill>
                  <a:srgbClr val="3333CC"/>
                </a:solidFill>
                <a:effectLst>
                  <a:outerShdw blurRad="38100" dist="38100" dir="2700000" algn="tl">
                    <a:srgbClr val="C0C0C0"/>
                  </a:outerShdw>
                </a:effectLst>
              </a:rPr>
              <a:t>LC</a:t>
            </a:r>
            <a:r>
              <a:rPr lang="zh-CN" altLang="en-US" sz="2400" smtClean="0">
                <a:solidFill>
                  <a:srgbClr val="3333CC"/>
                </a:solidFill>
                <a:effectLst>
                  <a:outerShdw blurRad="38100" dist="38100" dir="2700000" algn="tl">
                    <a:srgbClr val="C0C0C0"/>
                  </a:outerShdw>
                </a:effectLst>
              </a:rPr>
              <a:t>，镜下无瑕级</a:t>
            </a:r>
            <a:r>
              <a:rPr lang="en-US" altLang="zh-CN" sz="2400" smtClean="0">
                <a:solidFill>
                  <a:srgbClr val="3333CC"/>
                </a:solidFill>
                <a:effectLst>
                  <a:outerShdw blurRad="38100" dist="38100" dir="2700000" algn="tl">
                    <a:srgbClr val="C0C0C0"/>
                  </a:outerShdw>
                </a:effectLst>
              </a:rPr>
              <a:t>)</a:t>
            </a:r>
            <a:r>
              <a:rPr lang="zh-CN" altLang="en-US" sz="2400" smtClean="0">
                <a:solidFill>
                  <a:srgbClr val="3333CC"/>
                </a:solidFill>
                <a:effectLst>
                  <a:outerShdw blurRad="38100" dist="38100" dir="2700000" algn="tl">
                    <a:srgbClr val="C0C0C0"/>
                  </a:outerShdw>
                </a:effectLst>
              </a:rPr>
              <a:t>、</a:t>
            </a:r>
            <a:r>
              <a:rPr lang="en-US" altLang="zh-CN" sz="2400" smtClean="0">
                <a:solidFill>
                  <a:srgbClr val="3333CC"/>
                </a:solidFill>
                <a:effectLst>
                  <a:outerShdw blurRad="38100" dist="38100" dir="2700000" algn="tl">
                    <a:srgbClr val="C0C0C0"/>
                  </a:outerShdw>
                </a:effectLst>
              </a:rPr>
              <a:t>VVS1</a:t>
            </a:r>
            <a:r>
              <a:rPr lang="zh-CN" altLang="en-US" sz="2400" smtClean="0">
                <a:solidFill>
                  <a:srgbClr val="3333CC"/>
                </a:solidFill>
                <a:effectLst>
                  <a:outerShdw blurRad="38100" dist="38100" dir="2700000" algn="tl">
                    <a:srgbClr val="C0C0C0"/>
                  </a:outerShdw>
                </a:effectLst>
              </a:rPr>
              <a:t>、</a:t>
            </a:r>
            <a:r>
              <a:rPr lang="en-US" altLang="zh-CN" sz="2400" smtClean="0">
                <a:solidFill>
                  <a:srgbClr val="3333CC"/>
                </a:solidFill>
                <a:effectLst>
                  <a:outerShdw blurRad="38100" dist="38100" dir="2700000" algn="tl">
                    <a:srgbClr val="C0C0C0"/>
                  </a:outerShdw>
                </a:effectLst>
              </a:rPr>
              <a:t>VVS2</a:t>
            </a:r>
            <a:r>
              <a:rPr lang="zh-CN" altLang="en-US" sz="2400" smtClean="0">
                <a:solidFill>
                  <a:srgbClr val="3333CC"/>
                </a:solidFill>
                <a:effectLst>
                  <a:outerShdw blurRad="38100" dist="38100" dir="2700000" algn="tl">
                    <a:srgbClr val="C0C0C0"/>
                  </a:outerShdw>
                </a:effectLst>
              </a:rPr>
              <a:t>、</a:t>
            </a:r>
            <a:r>
              <a:rPr lang="en-US" altLang="zh-CN" sz="2400" smtClean="0">
                <a:solidFill>
                  <a:srgbClr val="3333CC"/>
                </a:solidFill>
                <a:effectLst>
                  <a:outerShdw blurRad="38100" dist="38100" dir="2700000" algn="tl">
                    <a:srgbClr val="C0C0C0"/>
                  </a:outerShdw>
                </a:effectLst>
              </a:rPr>
              <a:t>VS1</a:t>
            </a:r>
            <a:r>
              <a:rPr lang="zh-CN" altLang="en-US" sz="2400" smtClean="0">
                <a:solidFill>
                  <a:srgbClr val="3333CC"/>
                </a:solidFill>
                <a:effectLst>
                  <a:outerShdw blurRad="38100" dist="38100" dir="2700000" algn="tl">
                    <a:srgbClr val="C0C0C0"/>
                  </a:outerShdw>
                </a:effectLst>
              </a:rPr>
              <a:t>、</a:t>
            </a:r>
            <a:r>
              <a:rPr lang="en-US" altLang="zh-CN" sz="2400" smtClean="0">
                <a:solidFill>
                  <a:srgbClr val="3333CC"/>
                </a:solidFill>
                <a:effectLst>
                  <a:outerShdw blurRad="38100" dist="38100" dir="2700000" algn="tl">
                    <a:srgbClr val="C0C0C0"/>
                  </a:outerShdw>
                </a:effectLst>
              </a:rPr>
              <a:t>VS2</a:t>
            </a:r>
            <a:r>
              <a:rPr lang="zh-CN" altLang="en-US" sz="2400" smtClean="0">
                <a:solidFill>
                  <a:srgbClr val="3333CC"/>
                </a:solidFill>
                <a:effectLst>
                  <a:outerShdw blurRad="38100" dist="38100" dir="2700000" algn="tl">
                    <a:srgbClr val="C0C0C0"/>
                  </a:outerShdw>
                </a:effectLst>
              </a:rPr>
              <a:t>、</a:t>
            </a:r>
            <a:r>
              <a:rPr lang="en-US" altLang="zh-CN" sz="2400" smtClean="0">
                <a:solidFill>
                  <a:srgbClr val="3333CC"/>
                </a:solidFill>
                <a:effectLst>
                  <a:outerShdw blurRad="38100" dist="38100" dir="2700000" algn="tl">
                    <a:srgbClr val="C0C0C0"/>
                  </a:outerShdw>
                </a:effectLst>
              </a:rPr>
              <a:t>SI1</a:t>
            </a:r>
            <a:r>
              <a:rPr lang="zh-CN" altLang="en-US" sz="2400" smtClean="0">
                <a:solidFill>
                  <a:srgbClr val="3333CC"/>
                </a:solidFill>
                <a:effectLst>
                  <a:outerShdw blurRad="38100" dist="38100" dir="2700000" algn="tl">
                    <a:srgbClr val="C0C0C0"/>
                  </a:outerShdw>
                </a:effectLst>
              </a:rPr>
              <a:t>、</a:t>
            </a:r>
            <a:r>
              <a:rPr lang="en-US" altLang="zh-CN" sz="2400" smtClean="0">
                <a:solidFill>
                  <a:srgbClr val="3333CC"/>
                </a:solidFill>
                <a:effectLst>
                  <a:outerShdw blurRad="38100" dist="38100" dir="2700000" algn="tl">
                    <a:srgbClr val="C0C0C0"/>
                  </a:outerShdw>
                </a:effectLst>
              </a:rPr>
              <a:t>SI2</a:t>
            </a:r>
            <a:r>
              <a:rPr lang="zh-CN" altLang="en-US" sz="2400" smtClean="0">
                <a:solidFill>
                  <a:srgbClr val="3333CC"/>
                </a:solidFill>
                <a:effectLst>
                  <a:outerShdw blurRad="38100" dist="38100" dir="2700000" algn="tl">
                    <a:srgbClr val="C0C0C0"/>
                  </a:outerShdw>
                </a:effectLst>
              </a:rPr>
              <a:t>、</a:t>
            </a:r>
            <a:r>
              <a:rPr lang="en-US" altLang="zh-CN" sz="2400" smtClean="0">
                <a:solidFill>
                  <a:srgbClr val="3333CC"/>
                </a:solidFill>
                <a:effectLst>
                  <a:outerShdw blurRad="38100" dist="38100" dir="2700000" algn="tl">
                    <a:srgbClr val="C0C0C0"/>
                  </a:outerShdw>
                </a:effectLst>
              </a:rPr>
              <a:t>I</a:t>
            </a:r>
            <a:r>
              <a:rPr lang="zh-CN" altLang="en-US" sz="2400" smtClean="0">
                <a:solidFill>
                  <a:srgbClr val="3333CC"/>
                </a:solidFill>
                <a:effectLst>
                  <a:outerShdw blurRad="38100" dist="38100" dir="2700000" algn="tl">
                    <a:srgbClr val="C0C0C0"/>
                  </a:outerShdw>
                </a:effectLst>
              </a:rPr>
              <a:t>八个等级，其中</a:t>
            </a:r>
            <a:r>
              <a:rPr lang="en-US" altLang="zh-CN" sz="2400" smtClean="0">
                <a:solidFill>
                  <a:srgbClr val="3333CC"/>
                </a:solidFill>
                <a:effectLst>
                  <a:outerShdw blurRad="38100" dist="38100" dir="2700000" algn="tl">
                    <a:srgbClr val="C0C0C0"/>
                  </a:outerShdw>
                </a:effectLst>
              </a:rPr>
              <a:t>IF</a:t>
            </a:r>
            <a:r>
              <a:rPr lang="zh-CN" altLang="en-US" sz="2400" smtClean="0">
                <a:solidFill>
                  <a:srgbClr val="3333CC"/>
                </a:solidFill>
                <a:effectLst>
                  <a:outerShdw blurRad="38100" dist="38100" dir="2700000" algn="tl">
                    <a:srgbClr val="C0C0C0"/>
                  </a:outerShdw>
                </a:effectLst>
              </a:rPr>
              <a:t>级最好，</a:t>
            </a:r>
            <a:r>
              <a:rPr lang="en-US" altLang="zh-CN" sz="2400" smtClean="0">
                <a:solidFill>
                  <a:srgbClr val="3333CC"/>
                </a:solidFill>
                <a:effectLst>
                  <a:outerShdw blurRad="38100" dist="38100" dir="2700000" algn="tl">
                    <a:srgbClr val="C0C0C0"/>
                  </a:outerShdw>
                </a:effectLst>
              </a:rPr>
              <a:t>I</a:t>
            </a:r>
            <a:r>
              <a:rPr lang="zh-CN" altLang="en-US" sz="2400" smtClean="0">
                <a:solidFill>
                  <a:srgbClr val="3333CC"/>
                </a:solidFill>
                <a:effectLst>
                  <a:outerShdw blurRad="38100" dist="38100" dir="2700000" algn="tl">
                    <a:srgbClr val="C0C0C0"/>
                  </a:outerShdw>
                </a:effectLst>
              </a:rPr>
              <a:t>级最差。 </a:t>
            </a:r>
            <a:endParaRPr lang="zh-CN" altLang="en-US" sz="2400" smtClean="0">
              <a:solidFill>
                <a:srgbClr val="3333CC"/>
              </a:solidFill>
              <a:effectLst>
                <a:outerShdw blurRad="38100" dist="38100" dir="2700000" algn="tl">
                  <a:srgbClr val="C0C0C0"/>
                </a:outerShdw>
              </a:effectLst>
              <a:ea typeface="黑体" pitchFamily="2" charset="-122"/>
            </a:endParaRPr>
          </a:p>
          <a:p>
            <a:pPr eaLnBrk="1" hangingPunct="1">
              <a:lnSpc>
                <a:spcPct val="90000"/>
              </a:lnSpc>
              <a:defRPr/>
            </a:pPr>
            <a:r>
              <a:rPr lang="zh-CN" altLang="en-US" sz="2800" smtClean="0">
                <a:solidFill>
                  <a:srgbClr val="3333CC"/>
                </a:solidFill>
                <a:effectLst>
                  <a:outerShdw blurRad="38100" dist="38100" dir="2700000" algn="tl">
                    <a:srgbClr val="C0C0C0"/>
                  </a:outerShdw>
                </a:effectLst>
                <a:ea typeface="黑体" pitchFamily="2" charset="-122"/>
              </a:rPr>
              <a:t>切工</a:t>
            </a:r>
          </a:p>
          <a:p>
            <a:pPr eaLnBrk="1" hangingPunct="1">
              <a:lnSpc>
                <a:spcPct val="90000"/>
              </a:lnSpc>
              <a:buFont typeface="Wingdings" pitchFamily="2" charset="2"/>
              <a:buNone/>
              <a:defRPr/>
            </a:pPr>
            <a:r>
              <a:rPr lang="zh-CN" altLang="en-US" sz="2800" smtClean="0">
                <a:effectLst>
                  <a:outerShdw blurRad="38100" dist="38100" dir="2700000" algn="tl">
                    <a:srgbClr val="C0C0C0"/>
                  </a:outerShdw>
                </a:effectLst>
              </a:rPr>
              <a:t>    </a:t>
            </a:r>
            <a:r>
              <a:rPr lang="zh-CN" altLang="en-US" sz="2400" smtClean="0">
                <a:solidFill>
                  <a:srgbClr val="3333CC"/>
                </a:solidFill>
                <a:effectLst>
                  <a:outerShdw blurRad="38100" dist="38100" dir="2700000" algn="tl">
                    <a:srgbClr val="C0C0C0"/>
                  </a:outerShdw>
                </a:effectLst>
              </a:rPr>
              <a:t>对于切工而言，好的切工从外观上看会比较饱满，可以感觉钻石的颗粒更大些</a:t>
            </a:r>
            <a:r>
              <a:rPr lang="zh-CN" altLang="en-US" sz="2800" smtClean="0">
                <a:solidFill>
                  <a:srgbClr val="3333CC"/>
                </a:solidFill>
                <a:effectLst>
                  <a:outerShdw blurRad="38100" dist="38100" dir="2700000" algn="tl">
                    <a:srgbClr val="C0C0C0"/>
                  </a:outerShdw>
                </a:effectLst>
              </a:rPr>
              <a:t>  </a:t>
            </a:r>
          </a:p>
        </p:txBody>
      </p:sp>
      <p:pic>
        <p:nvPicPr>
          <p:cNvPr id="748548" name="Picture 4" descr="xin_5721104160934468244062"/>
          <p:cNvPicPr>
            <a:picLocks noChangeAspect="1" noChangeArrowheads="1"/>
          </p:cNvPicPr>
          <p:nvPr/>
        </p:nvPicPr>
        <p:blipFill>
          <a:blip r:embed="rId2"/>
          <a:srcRect/>
          <a:stretch>
            <a:fillRect/>
          </a:stretch>
        </p:blipFill>
        <p:spPr bwMode="auto">
          <a:xfrm>
            <a:off x="250825" y="2420938"/>
            <a:ext cx="2994025" cy="4205287"/>
          </a:xfrm>
          <a:prstGeom prst="rect">
            <a:avLst/>
          </a:prstGeom>
          <a:noFill/>
          <a:ln w="9525">
            <a:noFill/>
            <a:miter lim="800000"/>
            <a:headEnd/>
            <a:tailEnd/>
          </a:ln>
        </p:spPr>
      </p:pic>
      <p:sp>
        <p:nvSpPr>
          <p:cNvPr id="748549" name="Text Box 5"/>
          <p:cNvSpPr txBox="1">
            <a:spLocks noChangeArrowheads="1"/>
          </p:cNvSpPr>
          <p:nvPr/>
        </p:nvSpPr>
        <p:spPr bwMode="auto">
          <a:xfrm>
            <a:off x="539750" y="5734050"/>
            <a:ext cx="2952750" cy="519113"/>
          </a:xfrm>
          <a:prstGeom prst="rect">
            <a:avLst/>
          </a:prstGeom>
          <a:noFill/>
          <a:ln w="9525">
            <a:noFill/>
            <a:miter lim="800000"/>
            <a:headEnd/>
            <a:tailEnd/>
          </a:ln>
        </p:spPr>
        <p:txBody>
          <a:bodyPr>
            <a:spAutoFit/>
          </a:bodyPr>
          <a:lstStyle/>
          <a:p>
            <a:pPr algn="ctr">
              <a:spcBef>
                <a:spcPct val="50000"/>
              </a:spcBef>
            </a:pPr>
            <a:r>
              <a:rPr lang="en-US" altLang="zh-CN" sz="2800">
                <a:solidFill>
                  <a:srgbClr val="D60093"/>
                </a:solidFill>
                <a:latin typeface="Tahoma" pitchFamily="34" charset="0"/>
              </a:rPr>
              <a:t>84.37</a:t>
            </a:r>
            <a:r>
              <a:rPr lang="zh-CN" altLang="en-US" sz="2800">
                <a:solidFill>
                  <a:srgbClr val="D60093"/>
                </a:solidFill>
                <a:latin typeface="Tahoma" pitchFamily="34" charset="0"/>
              </a:rPr>
              <a:t>克拉的钻石</a:t>
            </a:r>
          </a:p>
        </p:txBody>
      </p:sp>
      <p:pic>
        <p:nvPicPr>
          <p:cNvPr id="748550" name="Picture 6" descr="1183715376421"/>
          <p:cNvPicPr>
            <a:picLocks noChangeAspect="1" noChangeArrowheads="1"/>
          </p:cNvPicPr>
          <p:nvPr/>
        </p:nvPicPr>
        <p:blipFill>
          <a:blip r:embed="rId3"/>
          <a:srcRect/>
          <a:stretch>
            <a:fillRect/>
          </a:stretch>
        </p:blipFill>
        <p:spPr bwMode="auto">
          <a:xfrm>
            <a:off x="5543550" y="2781300"/>
            <a:ext cx="3600450" cy="3552825"/>
          </a:xfrm>
          <a:prstGeom prst="rect">
            <a:avLst/>
          </a:prstGeom>
          <a:noFill/>
          <a:ln w="9525">
            <a:noFill/>
            <a:miter lim="800000"/>
            <a:headEnd/>
            <a:tailEnd/>
          </a:ln>
        </p:spPr>
      </p:pic>
      <p:sp>
        <p:nvSpPr>
          <p:cNvPr id="748551" name="Text Box 7"/>
          <p:cNvSpPr txBox="1">
            <a:spLocks noChangeArrowheads="1"/>
          </p:cNvSpPr>
          <p:nvPr/>
        </p:nvSpPr>
        <p:spPr bwMode="auto">
          <a:xfrm>
            <a:off x="5867400" y="6338888"/>
            <a:ext cx="2952750" cy="519112"/>
          </a:xfrm>
          <a:prstGeom prst="rect">
            <a:avLst/>
          </a:prstGeom>
          <a:noFill/>
          <a:ln w="9525">
            <a:noFill/>
            <a:miter lim="800000"/>
            <a:headEnd/>
            <a:tailEnd/>
          </a:ln>
        </p:spPr>
        <p:txBody>
          <a:bodyPr>
            <a:spAutoFit/>
          </a:bodyPr>
          <a:lstStyle/>
          <a:p>
            <a:pPr algn="ctr">
              <a:spcBef>
                <a:spcPct val="50000"/>
              </a:spcBef>
            </a:pPr>
            <a:r>
              <a:rPr lang="en-US" altLang="zh-CN" sz="2800">
                <a:solidFill>
                  <a:srgbClr val="D60093"/>
                </a:solidFill>
                <a:latin typeface="Tahoma" pitchFamily="34" charset="0"/>
              </a:rPr>
              <a:t>203</a:t>
            </a:r>
            <a:r>
              <a:rPr lang="zh-CN" altLang="en-US" sz="2800">
                <a:solidFill>
                  <a:srgbClr val="D60093"/>
                </a:solidFill>
                <a:latin typeface="Tahoma" pitchFamily="34" charset="0"/>
              </a:rPr>
              <a:t>克拉的钻石</a:t>
            </a:r>
          </a:p>
        </p:txBody>
      </p:sp>
      <p:pic>
        <p:nvPicPr>
          <p:cNvPr id="748552" name="Picture 8" descr="01300000032223120010124542140"/>
          <p:cNvPicPr>
            <a:picLocks noChangeAspect="1" noChangeArrowheads="1"/>
          </p:cNvPicPr>
          <p:nvPr/>
        </p:nvPicPr>
        <p:blipFill>
          <a:blip r:embed="rId4"/>
          <a:srcRect/>
          <a:stretch>
            <a:fillRect/>
          </a:stretch>
        </p:blipFill>
        <p:spPr bwMode="auto">
          <a:xfrm>
            <a:off x="3276600" y="981075"/>
            <a:ext cx="2800350" cy="5619750"/>
          </a:xfrm>
          <a:prstGeom prst="rect">
            <a:avLst/>
          </a:prstGeom>
          <a:noFill/>
          <a:ln w="9525">
            <a:noFill/>
            <a:miter lim="800000"/>
            <a:headEnd/>
            <a:tailEnd/>
          </a:ln>
        </p:spPr>
      </p:pic>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48546"/>
                                        </p:tgtEl>
                                        <p:attrNameLst>
                                          <p:attrName>style.visibility</p:attrName>
                                        </p:attrNameLst>
                                      </p:cBhvr>
                                      <p:to>
                                        <p:strVal val="visible"/>
                                      </p:to>
                                    </p:set>
                                    <p:animEffect transition="in" filter="fade">
                                      <p:cBhvr>
                                        <p:cTn id="7" dur="1000"/>
                                        <p:tgtEl>
                                          <p:spTgt spid="748546"/>
                                        </p:tgtEl>
                                      </p:cBhvr>
                                    </p:animEffect>
                                    <p:anim calcmode="lin" valueType="num">
                                      <p:cBhvr>
                                        <p:cTn id="8" dur="1000" fill="hold"/>
                                        <p:tgtEl>
                                          <p:spTgt spid="748546"/>
                                        </p:tgtEl>
                                        <p:attrNameLst>
                                          <p:attrName>ppt_x</p:attrName>
                                        </p:attrNameLst>
                                      </p:cBhvr>
                                      <p:tavLst>
                                        <p:tav tm="0">
                                          <p:val>
                                            <p:strVal val="#ppt_x"/>
                                          </p:val>
                                        </p:tav>
                                        <p:tav tm="100000">
                                          <p:val>
                                            <p:strVal val="#ppt_x"/>
                                          </p:val>
                                        </p:tav>
                                      </p:tavLst>
                                    </p:anim>
                                    <p:anim calcmode="lin" valueType="num">
                                      <p:cBhvr>
                                        <p:cTn id="9" dur="1000" fill="hold"/>
                                        <p:tgtEl>
                                          <p:spTgt spid="74854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grpId="0" nodeType="clickEffect">
                                  <p:stCondLst>
                                    <p:cond delay="0"/>
                                  </p:stCondLst>
                                  <p:childTnLst>
                                    <p:set>
                                      <p:cBhvr>
                                        <p:cTn id="13" dur="1" fill="hold">
                                          <p:stCondLst>
                                            <p:cond delay="0"/>
                                          </p:stCondLst>
                                        </p:cTn>
                                        <p:tgtEl>
                                          <p:spTgt spid="748547">
                                            <p:txEl>
                                              <p:pRg st="0" end="0"/>
                                            </p:txEl>
                                          </p:spTgt>
                                        </p:tgtEl>
                                        <p:attrNameLst>
                                          <p:attrName>style.visibility</p:attrName>
                                        </p:attrNameLst>
                                      </p:cBhvr>
                                      <p:to>
                                        <p:strVal val="visible"/>
                                      </p:to>
                                    </p:set>
                                    <p:anim calcmode="lin" valueType="num">
                                      <p:cBhvr>
                                        <p:cTn id="14" dur="1000" fill="hold"/>
                                        <p:tgtEl>
                                          <p:spTgt spid="748547">
                                            <p:txEl>
                                              <p:pRg st="0" end="0"/>
                                            </p:txEl>
                                          </p:spTgt>
                                        </p:tgtEl>
                                        <p:attrNameLst>
                                          <p:attrName>ppt_x</p:attrName>
                                        </p:attrNameLst>
                                      </p:cBhvr>
                                      <p:tavLst>
                                        <p:tav tm="0">
                                          <p:val>
                                            <p:strVal val="#ppt_x-.2"/>
                                          </p:val>
                                        </p:tav>
                                        <p:tav tm="100000">
                                          <p:val>
                                            <p:strVal val="#ppt_x"/>
                                          </p:val>
                                        </p:tav>
                                      </p:tavLst>
                                    </p:anim>
                                    <p:anim calcmode="lin" valueType="num">
                                      <p:cBhvr>
                                        <p:cTn id="15" dur="1000" fill="hold"/>
                                        <p:tgtEl>
                                          <p:spTgt spid="74854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6" dur="1000"/>
                                        <p:tgtEl>
                                          <p:spTgt spid="748547">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9" presetClass="entr" presetSubtype="0" fill="hold" grpId="0" nodeType="clickEffect">
                                  <p:stCondLst>
                                    <p:cond delay="0"/>
                                  </p:stCondLst>
                                  <p:childTnLst>
                                    <p:set>
                                      <p:cBhvr>
                                        <p:cTn id="20" dur="1" fill="hold">
                                          <p:stCondLst>
                                            <p:cond delay="0"/>
                                          </p:stCondLst>
                                        </p:cTn>
                                        <p:tgtEl>
                                          <p:spTgt spid="748547">
                                            <p:txEl>
                                              <p:pRg st="1" end="1"/>
                                            </p:txEl>
                                          </p:spTgt>
                                        </p:tgtEl>
                                        <p:attrNameLst>
                                          <p:attrName>style.visibility</p:attrName>
                                        </p:attrNameLst>
                                      </p:cBhvr>
                                      <p:to>
                                        <p:strVal val="visible"/>
                                      </p:to>
                                    </p:set>
                                    <p:anim calcmode="lin" valueType="num">
                                      <p:cBhvr>
                                        <p:cTn id="21" dur="1000" fill="hold"/>
                                        <p:tgtEl>
                                          <p:spTgt spid="748547">
                                            <p:txEl>
                                              <p:pRg st="1" end="1"/>
                                            </p:txEl>
                                          </p:spTgt>
                                        </p:tgtEl>
                                        <p:attrNameLst>
                                          <p:attrName>ppt_x</p:attrName>
                                        </p:attrNameLst>
                                      </p:cBhvr>
                                      <p:tavLst>
                                        <p:tav tm="0">
                                          <p:val>
                                            <p:strVal val="#ppt_x-.2"/>
                                          </p:val>
                                        </p:tav>
                                        <p:tav tm="100000">
                                          <p:val>
                                            <p:strVal val="#ppt_x"/>
                                          </p:val>
                                        </p:tav>
                                      </p:tavLst>
                                    </p:anim>
                                    <p:anim calcmode="lin" valueType="num">
                                      <p:cBhvr>
                                        <p:cTn id="22" dur="1000" fill="hold"/>
                                        <p:tgtEl>
                                          <p:spTgt spid="748547">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23" dur="1000"/>
                                        <p:tgtEl>
                                          <p:spTgt spid="748547">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9" presetClass="entr" presetSubtype="0" fill="hold" grpId="0" nodeType="clickEffect">
                                  <p:stCondLst>
                                    <p:cond delay="0"/>
                                  </p:stCondLst>
                                  <p:childTnLst>
                                    <p:set>
                                      <p:cBhvr>
                                        <p:cTn id="27" dur="1" fill="hold">
                                          <p:stCondLst>
                                            <p:cond delay="0"/>
                                          </p:stCondLst>
                                        </p:cTn>
                                        <p:tgtEl>
                                          <p:spTgt spid="748547">
                                            <p:txEl>
                                              <p:pRg st="2" end="2"/>
                                            </p:txEl>
                                          </p:spTgt>
                                        </p:tgtEl>
                                        <p:attrNameLst>
                                          <p:attrName>style.visibility</p:attrName>
                                        </p:attrNameLst>
                                      </p:cBhvr>
                                      <p:to>
                                        <p:strVal val="visible"/>
                                      </p:to>
                                    </p:set>
                                    <p:anim calcmode="lin" valueType="num">
                                      <p:cBhvr>
                                        <p:cTn id="28" dur="1000" fill="hold"/>
                                        <p:tgtEl>
                                          <p:spTgt spid="748547">
                                            <p:txEl>
                                              <p:pRg st="2" end="2"/>
                                            </p:txEl>
                                          </p:spTgt>
                                        </p:tgtEl>
                                        <p:attrNameLst>
                                          <p:attrName>ppt_x</p:attrName>
                                        </p:attrNameLst>
                                      </p:cBhvr>
                                      <p:tavLst>
                                        <p:tav tm="0">
                                          <p:val>
                                            <p:strVal val="#ppt_x-.2"/>
                                          </p:val>
                                        </p:tav>
                                        <p:tav tm="100000">
                                          <p:val>
                                            <p:strVal val="#ppt_x"/>
                                          </p:val>
                                        </p:tav>
                                      </p:tavLst>
                                    </p:anim>
                                    <p:anim calcmode="lin" valueType="num">
                                      <p:cBhvr>
                                        <p:cTn id="29" dur="1000" fill="hold"/>
                                        <p:tgtEl>
                                          <p:spTgt spid="748547">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30" dur="1000"/>
                                        <p:tgtEl>
                                          <p:spTgt spid="748547">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9" presetClass="entr" presetSubtype="0" fill="hold" grpId="0" nodeType="clickEffect">
                                  <p:stCondLst>
                                    <p:cond delay="0"/>
                                  </p:stCondLst>
                                  <p:childTnLst>
                                    <p:set>
                                      <p:cBhvr>
                                        <p:cTn id="34" dur="1" fill="hold">
                                          <p:stCondLst>
                                            <p:cond delay="0"/>
                                          </p:stCondLst>
                                        </p:cTn>
                                        <p:tgtEl>
                                          <p:spTgt spid="748547">
                                            <p:txEl>
                                              <p:pRg st="3" end="3"/>
                                            </p:txEl>
                                          </p:spTgt>
                                        </p:tgtEl>
                                        <p:attrNameLst>
                                          <p:attrName>style.visibility</p:attrName>
                                        </p:attrNameLst>
                                      </p:cBhvr>
                                      <p:to>
                                        <p:strVal val="visible"/>
                                      </p:to>
                                    </p:set>
                                    <p:anim calcmode="lin" valueType="num">
                                      <p:cBhvr>
                                        <p:cTn id="35" dur="1000" fill="hold"/>
                                        <p:tgtEl>
                                          <p:spTgt spid="748547">
                                            <p:txEl>
                                              <p:pRg st="3" end="3"/>
                                            </p:txEl>
                                          </p:spTgt>
                                        </p:tgtEl>
                                        <p:attrNameLst>
                                          <p:attrName>ppt_x</p:attrName>
                                        </p:attrNameLst>
                                      </p:cBhvr>
                                      <p:tavLst>
                                        <p:tav tm="0">
                                          <p:val>
                                            <p:strVal val="#ppt_x-.2"/>
                                          </p:val>
                                        </p:tav>
                                        <p:tav tm="100000">
                                          <p:val>
                                            <p:strVal val="#ppt_x"/>
                                          </p:val>
                                        </p:tav>
                                      </p:tavLst>
                                    </p:anim>
                                    <p:anim calcmode="lin" valueType="num">
                                      <p:cBhvr>
                                        <p:cTn id="36" dur="1000" fill="hold"/>
                                        <p:tgtEl>
                                          <p:spTgt spid="748547">
                                            <p:txEl>
                                              <p:pRg st="3" end="3"/>
                                            </p:txEl>
                                          </p:spTgt>
                                        </p:tgtEl>
                                        <p:attrNameLst>
                                          <p:attrName>ppt_y</p:attrName>
                                        </p:attrNameLst>
                                      </p:cBhvr>
                                      <p:tavLst>
                                        <p:tav tm="0">
                                          <p:val>
                                            <p:strVal val="#ppt_y"/>
                                          </p:val>
                                        </p:tav>
                                        <p:tav tm="100000">
                                          <p:val>
                                            <p:strVal val="#ppt_y"/>
                                          </p:val>
                                        </p:tav>
                                      </p:tavLst>
                                    </p:anim>
                                    <p:animEffect transition="in" filter="wipe(right)" prLst="gradientSize: 0.1">
                                      <p:cBhvr>
                                        <p:cTn id="37" dur="1000"/>
                                        <p:tgtEl>
                                          <p:spTgt spid="748547">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9" presetClass="entr" presetSubtype="0" fill="hold" grpId="0" nodeType="clickEffect">
                                  <p:stCondLst>
                                    <p:cond delay="0"/>
                                  </p:stCondLst>
                                  <p:childTnLst>
                                    <p:set>
                                      <p:cBhvr>
                                        <p:cTn id="41" dur="1" fill="hold">
                                          <p:stCondLst>
                                            <p:cond delay="0"/>
                                          </p:stCondLst>
                                        </p:cTn>
                                        <p:tgtEl>
                                          <p:spTgt spid="748547">
                                            <p:txEl>
                                              <p:pRg st="4" end="4"/>
                                            </p:txEl>
                                          </p:spTgt>
                                        </p:tgtEl>
                                        <p:attrNameLst>
                                          <p:attrName>style.visibility</p:attrName>
                                        </p:attrNameLst>
                                      </p:cBhvr>
                                      <p:to>
                                        <p:strVal val="visible"/>
                                      </p:to>
                                    </p:set>
                                    <p:anim calcmode="lin" valueType="num">
                                      <p:cBhvr>
                                        <p:cTn id="42" dur="1000" fill="hold"/>
                                        <p:tgtEl>
                                          <p:spTgt spid="748547">
                                            <p:txEl>
                                              <p:pRg st="4" end="4"/>
                                            </p:txEl>
                                          </p:spTgt>
                                        </p:tgtEl>
                                        <p:attrNameLst>
                                          <p:attrName>ppt_x</p:attrName>
                                        </p:attrNameLst>
                                      </p:cBhvr>
                                      <p:tavLst>
                                        <p:tav tm="0">
                                          <p:val>
                                            <p:strVal val="#ppt_x-.2"/>
                                          </p:val>
                                        </p:tav>
                                        <p:tav tm="100000">
                                          <p:val>
                                            <p:strVal val="#ppt_x"/>
                                          </p:val>
                                        </p:tav>
                                      </p:tavLst>
                                    </p:anim>
                                    <p:anim calcmode="lin" valueType="num">
                                      <p:cBhvr>
                                        <p:cTn id="43" dur="1000" fill="hold"/>
                                        <p:tgtEl>
                                          <p:spTgt spid="748547">
                                            <p:txEl>
                                              <p:pRg st="4" end="4"/>
                                            </p:txEl>
                                          </p:spTgt>
                                        </p:tgtEl>
                                        <p:attrNameLst>
                                          <p:attrName>ppt_y</p:attrName>
                                        </p:attrNameLst>
                                      </p:cBhvr>
                                      <p:tavLst>
                                        <p:tav tm="0">
                                          <p:val>
                                            <p:strVal val="#ppt_y"/>
                                          </p:val>
                                        </p:tav>
                                        <p:tav tm="100000">
                                          <p:val>
                                            <p:strVal val="#ppt_y"/>
                                          </p:val>
                                        </p:tav>
                                      </p:tavLst>
                                    </p:anim>
                                    <p:animEffect transition="in" filter="wipe(right)" prLst="gradientSize: 0.1">
                                      <p:cBhvr>
                                        <p:cTn id="44" dur="1000"/>
                                        <p:tgtEl>
                                          <p:spTgt spid="748547">
                                            <p:txEl>
                                              <p:pRg st="4" end="4"/>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9" presetClass="entr" presetSubtype="0" fill="hold" grpId="0" nodeType="clickEffect">
                                  <p:stCondLst>
                                    <p:cond delay="0"/>
                                  </p:stCondLst>
                                  <p:childTnLst>
                                    <p:set>
                                      <p:cBhvr>
                                        <p:cTn id="48" dur="1" fill="hold">
                                          <p:stCondLst>
                                            <p:cond delay="0"/>
                                          </p:stCondLst>
                                        </p:cTn>
                                        <p:tgtEl>
                                          <p:spTgt spid="748547">
                                            <p:txEl>
                                              <p:pRg st="5" end="5"/>
                                            </p:txEl>
                                          </p:spTgt>
                                        </p:tgtEl>
                                        <p:attrNameLst>
                                          <p:attrName>style.visibility</p:attrName>
                                        </p:attrNameLst>
                                      </p:cBhvr>
                                      <p:to>
                                        <p:strVal val="visible"/>
                                      </p:to>
                                    </p:set>
                                    <p:anim calcmode="lin" valueType="num">
                                      <p:cBhvr>
                                        <p:cTn id="49" dur="1000" fill="hold"/>
                                        <p:tgtEl>
                                          <p:spTgt spid="748547">
                                            <p:txEl>
                                              <p:pRg st="5" end="5"/>
                                            </p:txEl>
                                          </p:spTgt>
                                        </p:tgtEl>
                                        <p:attrNameLst>
                                          <p:attrName>ppt_x</p:attrName>
                                        </p:attrNameLst>
                                      </p:cBhvr>
                                      <p:tavLst>
                                        <p:tav tm="0">
                                          <p:val>
                                            <p:strVal val="#ppt_x-.2"/>
                                          </p:val>
                                        </p:tav>
                                        <p:tav tm="100000">
                                          <p:val>
                                            <p:strVal val="#ppt_x"/>
                                          </p:val>
                                        </p:tav>
                                      </p:tavLst>
                                    </p:anim>
                                    <p:anim calcmode="lin" valueType="num">
                                      <p:cBhvr>
                                        <p:cTn id="50" dur="1000" fill="hold"/>
                                        <p:tgtEl>
                                          <p:spTgt spid="748547">
                                            <p:txEl>
                                              <p:pRg st="5" end="5"/>
                                            </p:txEl>
                                          </p:spTgt>
                                        </p:tgtEl>
                                        <p:attrNameLst>
                                          <p:attrName>ppt_y</p:attrName>
                                        </p:attrNameLst>
                                      </p:cBhvr>
                                      <p:tavLst>
                                        <p:tav tm="0">
                                          <p:val>
                                            <p:strVal val="#ppt_y"/>
                                          </p:val>
                                        </p:tav>
                                        <p:tav tm="100000">
                                          <p:val>
                                            <p:strVal val="#ppt_y"/>
                                          </p:val>
                                        </p:tav>
                                      </p:tavLst>
                                    </p:anim>
                                    <p:animEffect transition="in" filter="wipe(right)" prLst="gradientSize: 0.1">
                                      <p:cBhvr>
                                        <p:cTn id="51" dur="1000"/>
                                        <p:tgtEl>
                                          <p:spTgt spid="748547">
                                            <p:txEl>
                                              <p:pRg st="5" end="5"/>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9" presetClass="entr" presetSubtype="0" fill="hold" grpId="0" nodeType="clickEffect">
                                  <p:stCondLst>
                                    <p:cond delay="0"/>
                                  </p:stCondLst>
                                  <p:childTnLst>
                                    <p:set>
                                      <p:cBhvr>
                                        <p:cTn id="55" dur="1" fill="hold">
                                          <p:stCondLst>
                                            <p:cond delay="0"/>
                                          </p:stCondLst>
                                        </p:cTn>
                                        <p:tgtEl>
                                          <p:spTgt spid="748547">
                                            <p:txEl>
                                              <p:pRg st="6" end="6"/>
                                            </p:txEl>
                                          </p:spTgt>
                                        </p:tgtEl>
                                        <p:attrNameLst>
                                          <p:attrName>style.visibility</p:attrName>
                                        </p:attrNameLst>
                                      </p:cBhvr>
                                      <p:to>
                                        <p:strVal val="visible"/>
                                      </p:to>
                                    </p:set>
                                    <p:anim calcmode="lin" valueType="num">
                                      <p:cBhvr>
                                        <p:cTn id="56" dur="1000" fill="hold"/>
                                        <p:tgtEl>
                                          <p:spTgt spid="748547">
                                            <p:txEl>
                                              <p:pRg st="6" end="6"/>
                                            </p:txEl>
                                          </p:spTgt>
                                        </p:tgtEl>
                                        <p:attrNameLst>
                                          <p:attrName>ppt_x</p:attrName>
                                        </p:attrNameLst>
                                      </p:cBhvr>
                                      <p:tavLst>
                                        <p:tav tm="0">
                                          <p:val>
                                            <p:strVal val="#ppt_x-.2"/>
                                          </p:val>
                                        </p:tav>
                                        <p:tav tm="100000">
                                          <p:val>
                                            <p:strVal val="#ppt_x"/>
                                          </p:val>
                                        </p:tav>
                                      </p:tavLst>
                                    </p:anim>
                                    <p:anim calcmode="lin" valueType="num">
                                      <p:cBhvr>
                                        <p:cTn id="57" dur="1000" fill="hold"/>
                                        <p:tgtEl>
                                          <p:spTgt spid="748547">
                                            <p:txEl>
                                              <p:pRg st="6" end="6"/>
                                            </p:txEl>
                                          </p:spTgt>
                                        </p:tgtEl>
                                        <p:attrNameLst>
                                          <p:attrName>ppt_y</p:attrName>
                                        </p:attrNameLst>
                                      </p:cBhvr>
                                      <p:tavLst>
                                        <p:tav tm="0">
                                          <p:val>
                                            <p:strVal val="#ppt_y"/>
                                          </p:val>
                                        </p:tav>
                                        <p:tav tm="100000">
                                          <p:val>
                                            <p:strVal val="#ppt_y"/>
                                          </p:val>
                                        </p:tav>
                                      </p:tavLst>
                                    </p:anim>
                                    <p:animEffect transition="in" filter="wipe(right)" prLst="gradientSize: 0.1">
                                      <p:cBhvr>
                                        <p:cTn id="58" dur="1000"/>
                                        <p:tgtEl>
                                          <p:spTgt spid="748547">
                                            <p:txEl>
                                              <p:pRg st="6" end="6"/>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9" presetClass="entr" presetSubtype="0" fill="hold" grpId="0" nodeType="clickEffect">
                                  <p:stCondLst>
                                    <p:cond delay="0"/>
                                  </p:stCondLst>
                                  <p:childTnLst>
                                    <p:set>
                                      <p:cBhvr>
                                        <p:cTn id="62" dur="1" fill="hold">
                                          <p:stCondLst>
                                            <p:cond delay="0"/>
                                          </p:stCondLst>
                                        </p:cTn>
                                        <p:tgtEl>
                                          <p:spTgt spid="748547">
                                            <p:txEl>
                                              <p:pRg st="7" end="7"/>
                                            </p:txEl>
                                          </p:spTgt>
                                        </p:tgtEl>
                                        <p:attrNameLst>
                                          <p:attrName>style.visibility</p:attrName>
                                        </p:attrNameLst>
                                      </p:cBhvr>
                                      <p:to>
                                        <p:strVal val="visible"/>
                                      </p:to>
                                    </p:set>
                                    <p:anim calcmode="lin" valueType="num">
                                      <p:cBhvr>
                                        <p:cTn id="63" dur="1000" fill="hold"/>
                                        <p:tgtEl>
                                          <p:spTgt spid="748547">
                                            <p:txEl>
                                              <p:pRg st="7" end="7"/>
                                            </p:txEl>
                                          </p:spTgt>
                                        </p:tgtEl>
                                        <p:attrNameLst>
                                          <p:attrName>ppt_x</p:attrName>
                                        </p:attrNameLst>
                                      </p:cBhvr>
                                      <p:tavLst>
                                        <p:tav tm="0">
                                          <p:val>
                                            <p:strVal val="#ppt_x-.2"/>
                                          </p:val>
                                        </p:tav>
                                        <p:tav tm="100000">
                                          <p:val>
                                            <p:strVal val="#ppt_x"/>
                                          </p:val>
                                        </p:tav>
                                      </p:tavLst>
                                    </p:anim>
                                    <p:anim calcmode="lin" valueType="num">
                                      <p:cBhvr>
                                        <p:cTn id="64" dur="1000" fill="hold"/>
                                        <p:tgtEl>
                                          <p:spTgt spid="748547">
                                            <p:txEl>
                                              <p:pRg st="7" end="7"/>
                                            </p:txEl>
                                          </p:spTgt>
                                        </p:tgtEl>
                                        <p:attrNameLst>
                                          <p:attrName>ppt_y</p:attrName>
                                        </p:attrNameLst>
                                      </p:cBhvr>
                                      <p:tavLst>
                                        <p:tav tm="0">
                                          <p:val>
                                            <p:strVal val="#ppt_y"/>
                                          </p:val>
                                        </p:tav>
                                        <p:tav tm="100000">
                                          <p:val>
                                            <p:strVal val="#ppt_y"/>
                                          </p:val>
                                        </p:tav>
                                      </p:tavLst>
                                    </p:anim>
                                    <p:animEffect transition="in" filter="wipe(right)" prLst="gradientSize: 0.1">
                                      <p:cBhvr>
                                        <p:cTn id="65" dur="1000"/>
                                        <p:tgtEl>
                                          <p:spTgt spid="748547">
                                            <p:txEl>
                                              <p:pRg st="7" end="7"/>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8" presetClass="entr" presetSubtype="16" fill="hold" nodeType="clickEffect">
                                  <p:stCondLst>
                                    <p:cond delay="0"/>
                                  </p:stCondLst>
                                  <p:childTnLst>
                                    <p:set>
                                      <p:cBhvr>
                                        <p:cTn id="69" dur="1" fill="hold">
                                          <p:stCondLst>
                                            <p:cond delay="0"/>
                                          </p:stCondLst>
                                        </p:cTn>
                                        <p:tgtEl>
                                          <p:spTgt spid="748548"/>
                                        </p:tgtEl>
                                        <p:attrNameLst>
                                          <p:attrName>style.visibility</p:attrName>
                                        </p:attrNameLst>
                                      </p:cBhvr>
                                      <p:to>
                                        <p:strVal val="visible"/>
                                      </p:to>
                                    </p:set>
                                    <p:animEffect transition="in" filter="diamond(in)">
                                      <p:cBhvr>
                                        <p:cTn id="70" dur="2000"/>
                                        <p:tgtEl>
                                          <p:spTgt spid="748548"/>
                                        </p:tgtEl>
                                      </p:cBhvr>
                                    </p:animEffect>
                                  </p:childTnLst>
                                </p:cTn>
                              </p:par>
                            </p:childTnLst>
                          </p:cTn>
                        </p:par>
                      </p:childTnLst>
                    </p:cTn>
                  </p:par>
                  <p:par>
                    <p:cTn id="71" fill="hold">
                      <p:stCondLst>
                        <p:cond delay="indefinite"/>
                      </p:stCondLst>
                      <p:childTnLst>
                        <p:par>
                          <p:cTn id="72" fill="hold">
                            <p:stCondLst>
                              <p:cond delay="0"/>
                            </p:stCondLst>
                            <p:childTnLst>
                              <p:par>
                                <p:cTn id="73" presetID="55" presetClass="entr" presetSubtype="0" fill="hold" grpId="0" nodeType="clickEffect">
                                  <p:stCondLst>
                                    <p:cond delay="0"/>
                                  </p:stCondLst>
                                  <p:childTnLst>
                                    <p:set>
                                      <p:cBhvr>
                                        <p:cTn id="74" dur="1" fill="hold">
                                          <p:stCondLst>
                                            <p:cond delay="0"/>
                                          </p:stCondLst>
                                        </p:cTn>
                                        <p:tgtEl>
                                          <p:spTgt spid="748549"/>
                                        </p:tgtEl>
                                        <p:attrNameLst>
                                          <p:attrName>style.visibility</p:attrName>
                                        </p:attrNameLst>
                                      </p:cBhvr>
                                      <p:to>
                                        <p:strVal val="visible"/>
                                      </p:to>
                                    </p:set>
                                    <p:anim calcmode="lin" valueType="num">
                                      <p:cBhvr>
                                        <p:cTn id="75" dur="1000" fill="hold"/>
                                        <p:tgtEl>
                                          <p:spTgt spid="748549"/>
                                        </p:tgtEl>
                                        <p:attrNameLst>
                                          <p:attrName>ppt_w</p:attrName>
                                        </p:attrNameLst>
                                      </p:cBhvr>
                                      <p:tavLst>
                                        <p:tav tm="0">
                                          <p:val>
                                            <p:strVal val="#ppt_w*0.70"/>
                                          </p:val>
                                        </p:tav>
                                        <p:tav tm="100000">
                                          <p:val>
                                            <p:strVal val="#ppt_w"/>
                                          </p:val>
                                        </p:tav>
                                      </p:tavLst>
                                    </p:anim>
                                    <p:anim calcmode="lin" valueType="num">
                                      <p:cBhvr>
                                        <p:cTn id="76" dur="1000" fill="hold"/>
                                        <p:tgtEl>
                                          <p:spTgt spid="748549"/>
                                        </p:tgtEl>
                                        <p:attrNameLst>
                                          <p:attrName>ppt_h</p:attrName>
                                        </p:attrNameLst>
                                      </p:cBhvr>
                                      <p:tavLst>
                                        <p:tav tm="0">
                                          <p:val>
                                            <p:strVal val="#ppt_h"/>
                                          </p:val>
                                        </p:tav>
                                        <p:tav tm="100000">
                                          <p:val>
                                            <p:strVal val="#ppt_h"/>
                                          </p:val>
                                        </p:tav>
                                      </p:tavLst>
                                    </p:anim>
                                    <p:animEffect transition="in" filter="fade">
                                      <p:cBhvr>
                                        <p:cTn id="77" dur="1000"/>
                                        <p:tgtEl>
                                          <p:spTgt spid="748549"/>
                                        </p:tgtEl>
                                      </p:cBhvr>
                                    </p:animEffect>
                                  </p:childTnLst>
                                </p:cTn>
                              </p:par>
                            </p:childTnLst>
                          </p:cTn>
                        </p:par>
                      </p:childTnLst>
                    </p:cTn>
                  </p:par>
                  <p:par>
                    <p:cTn id="78" fill="hold">
                      <p:stCondLst>
                        <p:cond delay="indefinite"/>
                      </p:stCondLst>
                      <p:childTnLst>
                        <p:par>
                          <p:cTn id="79" fill="hold">
                            <p:stCondLst>
                              <p:cond delay="0"/>
                            </p:stCondLst>
                            <p:childTnLst>
                              <p:par>
                                <p:cTn id="80" presetID="8" presetClass="entr" presetSubtype="16" fill="hold" nodeType="clickEffect">
                                  <p:stCondLst>
                                    <p:cond delay="0"/>
                                  </p:stCondLst>
                                  <p:childTnLst>
                                    <p:set>
                                      <p:cBhvr>
                                        <p:cTn id="81" dur="1" fill="hold">
                                          <p:stCondLst>
                                            <p:cond delay="0"/>
                                          </p:stCondLst>
                                        </p:cTn>
                                        <p:tgtEl>
                                          <p:spTgt spid="748550"/>
                                        </p:tgtEl>
                                        <p:attrNameLst>
                                          <p:attrName>style.visibility</p:attrName>
                                        </p:attrNameLst>
                                      </p:cBhvr>
                                      <p:to>
                                        <p:strVal val="visible"/>
                                      </p:to>
                                    </p:set>
                                    <p:animEffect transition="in" filter="diamond(in)">
                                      <p:cBhvr>
                                        <p:cTn id="82" dur="2000"/>
                                        <p:tgtEl>
                                          <p:spTgt spid="748550"/>
                                        </p:tgtEl>
                                      </p:cBhvr>
                                    </p:animEffect>
                                  </p:childTnLst>
                                </p:cTn>
                              </p:par>
                            </p:childTnLst>
                          </p:cTn>
                        </p:par>
                      </p:childTnLst>
                    </p:cTn>
                  </p:par>
                  <p:par>
                    <p:cTn id="83" fill="hold">
                      <p:stCondLst>
                        <p:cond delay="indefinite"/>
                      </p:stCondLst>
                      <p:childTnLst>
                        <p:par>
                          <p:cTn id="84" fill="hold">
                            <p:stCondLst>
                              <p:cond delay="0"/>
                            </p:stCondLst>
                            <p:childTnLst>
                              <p:par>
                                <p:cTn id="85" presetID="31" presetClass="entr" presetSubtype="0" fill="hold" grpId="0" nodeType="clickEffect">
                                  <p:stCondLst>
                                    <p:cond delay="0"/>
                                  </p:stCondLst>
                                  <p:iterate type="lt">
                                    <p:tmPct val="5000"/>
                                  </p:iterate>
                                  <p:childTnLst>
                                    <p:set>
                                      <p:cBhvr>
                                        <p:cTn id="86" dur="1" fill="hold">
                                          <p:stCondLst>
                                            <p:cond delay="0"/>
                                          </p:stCondLst>
                                        </p:cTn>
                                        <p:tgtEl>
                                          <p:spTgt spid="748551"/>
                                        </p:tgtEl>
                                        <p:attrNameLst>
                                          <p:attrName>style.visibility</p:attrName>
                                        </p:attrNameLst>
                                      </p:cBhvr>
                                      <p:to>
                                        <p:strVal val="visible"/>
                                      </p:to>
                                    </p:set>
                                    <p:anim calcmode="lin" valueType="num">
                                      <p:cBhvr>
                                        <p:cTn id="87" dur="1000" fill="hold"/>
                                        <p:tgtEl>
                                          <p:spTgt spid="748551"/>
                                        </p:tgtEl>
                                        <p:attrNameLst>
                                          <p:attrName>ppt_w</p:attrName>
                                        </p:attrNameLst>
                                      </p:cBhvr>
                                      <p:tavLst>
                                        <p:tav tm="0">
                                          <p:val>
                                            <p:fltVal val="0"/>
                                          </p:val>
                                        </p:tav>
                                        <p:tav tm="100000">
                                          <p:val>
                                            <p:strVal val="#ppt_w"/>
                                          </p:val>
                                        </p:tav>
                                      </p:tavLst>
                                    </p:anim>
                                    <p:anim calcmode="lin" valueType="num">
                                      <p:cBhvr>
                                        <p:cTn id="88" dur="1000" fill="hold"/>
                                        <p:tgtEl>
                                          <p:spTgt spid="748551"/>
                                        </p:tgtEl>
                                        <p:attrNameLst>
                                          <p:attrName>ppt_h</p:attrName>
                                        </p:attrNameLst>
                                      </p:cBhvr>
                                      <p:tavLst>
                                        <p:tav tm="0">
                                          <p:val>
                                            <p:fltVal val="0"/>
                                          </p:val>
                                        </p:tav>
                                        <p:tav tm="100000">
                                          <p:val>
                                            <p:strVal val="#ppt_h"/>
                                          </p:val>
                                        </p:tav>
                                      </p:tavLst>
                                    </p:anim>
                                    <p:anim calcmode="lin" valueType="num">
                                      <p:cBhvr>
                                        <p:cTn id="89" dur="1000" fill="hold"/>
                                        <p:tgtEl>
                                          <p:spTgt spid="748551"/>
                                        </p:tgtEl>
                                        <p:attrNameLst>
                                          <p:attrName>style.rotation</p:attrName>
                                        </p:attrNameLst>
                                      </p:cBhvr>
                                      <p:tavLst>
                                        <p:tav tm="0">
                                          <p:val>
                                            <p:fltVal val="90"/>
                                          </p:val>
                                        </p:tav>
                                        <p:tav tm="100000">
                                          <p:val>
                                            <p:fltVal val="0"/>
                                          </p:val>
                                        </p:tav>
                                      </p:tavLst>
                                    </p:anim>
                                    <p:animEffect transition="in" filter="fade">
                                      <p:cBhvr>
                                        <p:cTn id="90" dur="1000"/>
                                        <p:tgtEl>
                                          <p:spTgt spid="748551"/>
                                        </p:tgtEl>
                                      </p:cBhvr>
                                    </p:animEffect>
                                  </p:childTnLst>
                                </p:cTn>
                              </p:par>
                            </p:childTnLst>
                          </p:cTn>
                        </p:par>
                      </p:childTnLst>
                    </p:cTn>
                  </p:par>
                  <p:par>
                    <p:cTn id="91" fill="hold">
                      <p:stCondLst>
                        <p:cond delay="indefinite"/>
                      </p:stCondLst>
                      <p:childTnLst>
                        <p:par>
                          <p:cTn id="92" fill="hold">
                            <p:stCondLst>
                              <p:cond delay="0"/>
                            </p:stCondLst>
                            <p:childTnLst>
                              <p:par>
                                <p:cTn id="93" presetID="8" presetClass="entr" presetSubtype="16" fill="hold" nodeType="clickEffect">
                                  <p:stCondLst>
                                    <p:cond delay="0"/>
                                  </p:stCondLst>
                                  <p:childTnLst>
                                    <p:set>
                                      <p:cBhvr>
                                        <p:cTn id="94" dur="1" fill="hold">
                                          <p:stCondLst>
                                            <p:cond delay="0"/>
                                          </p:stCondLst>
                                        </p:cTn>
                                        <p:tgtEl>
                                          <p:spTgt spid="748552"/>
                                        </p:tgtEl>
                                        <p:attrNameLst>
                                          <p:attrName>style.visibility</p:attrName>
                                        </p:attrNameLst>
                                      </p:cBhvr>
                                      <p:to>
                                        <p:strVal val="visible"/>
                                      </p:to>
                                    </p:set>
                                    <p:animEffect transition="in" filter="diamond(in)">
                                      <p:cBhvr>
                                        <p:cTn id="95" dur="2000"/>
                                        <p:tgtEl>
                                          <p:spTgt spid="748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8546" grpId="0"/>
      <p:bldP spid="748547" grpId="0" build="p"/>
      <p:bldP spid="748549" grpId="0"/>
      <p:bldP spid="748551"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571" name="Rectangle 3"/>
          <p:cNvSpPr>
            <a:spLocks noGrp="1" noChangeArrowheads="1"/>
          </p:cNvSpPr>
          <p:nvPr>
            <p:ph type="body" idx="4294967295"/>
          </p:nvPr>
        </p:nvSpPr>
        <p:spPr>
          <a:xfrm>
            <a:off x="323850" y="1268413"/>
            <a:ext cx="6985000" cy="5589587"/>
          </a:xfrm>
        </p:spPr>
        <p:txBody>
          <a:bodyPr/>
          <a:lstStyle/>
          <a:p>
            <a:pPr eaLnBrk="1" hangingPunct="1">
              <a:defRPr/>
            </a:pPr>
            <a:r>
              <a:rPr lang="zh-CN" altLang="en-US" sz="2400" smtClean="0">
                <a:solidFill>
                  <a:srgbClr val="D60093"/>
                </a:solidFill>
                <a:effectLst>
                  <a:outerShdw blurRad="38100" dist="38100" dir="2700000" algn="tl">
                    <a:srgbClr val="C0C0C0"/>
                  </a:outerShdw>
                </a:effectLst>
              </a:rPr>
              <a:t>钻石</a:t>
            </a:r>
            <a:r>
              <a:rPr lang="zh-CN" altLang="en-US" sz="2400" smtClean="0">
                <a:solidFill>
                  <a:srgbClr val="0000CC"/>
                </a:solidFill>
                <a:effectLst>
                  <a:outerShdw blurRad="38100" dist="38100" dir="2700000" algn="tl">
                    <a:srgbClr val="C0C0C0"/>
                  </a:outerShdw>
                </a:effectLst>
              </a:rPr>
              <a:t>：金刚石，</a:t>
            </a:r>
            <a:r>
              <a:rPr lang="en-US" altLang="zh-CN" sz="2400" smtClean="0">
                <a:solidFill>
                  <a:srgbClr val="0000CC"/>
                </a:solidFill>
                <a:effectLst>
                  <a:outerShdw blurRad="38100" dist="38100" dir="2700000" algn="tl">
                    <a:srgbClr val="C0C0C0"/>
                  </a:outerShdw>
                </a:effectLst>
              </a:rPr>
              <a:t>C</a:t>
            </a:r>
            <a:r>
              <a:rPr lang="zh-CN" altLang="en-US" sz="2400" smtClean="0">
                <a:solidFill>
                  <a:srgbClr val="0000CC"/>
                </a:solidFill>
                <a:effectLst>
                  <a:outerShdw blurRad="38100" dist="38100" dir="2700000" algn="tl">
                    <a:srgbClr val="C0C0C0"/>
                  </a:outerShdw>
                </a:effectLst>
              </a:rPr>
              <a:t>的原子晶体，硬度最大</a:t>
            </a:r>
          </a:p>
          <a:p>
            <a:pPr eaLnBrk="1" hangingPunct="1">
              <a:defRPr/>
            </a:pPr>
            <a:r>
              <a:rPr lang="zh-CN" altLang="en-US" sz="2400" smtClean="0">
                <a:solidFill>
                  <a:srgbClr val="D60093"/>
                </a:solidFill>
                <a:effectLst>
                  <a:outerShdw blurRad="38100" dist="38100" dir="2700000" algn="tl">
                    <a:srgbClr val="C0C0C0"/>
                  </a:outerShdw>
                </a:effectLst>
              </a:rPr>
              <a:t>红宝石</a:t>
            </a:r>
            <a:r>
              <a:rPr lang="zh-CN" altLang="en-US" sz="2400" smtClean="0">
                <a:solidFill>
                  <a:srgbClr val="0000CC"/>
                </a:solidFill>
                <a:effectLst>
                  <a:outerShdw blurRad="38100" dist="38100" dir="2700000" algn="tl">
                    <a:srgbClr val="C0C0C0"/>
                  </a:outerShdw>
                </a:effectLst>
              </a:rPr>
              <a:t>：</a:t>
            </a:r>
            <a:r>
              <a:rPr lang="en-US" altLang="zh-CN" sz="2400" smtClean="0">
                <a:solidFill>
                  <a:srgbClr val="0000CC"/>
                </a:solidFill>
                <a:effectLst>
                  <a:outerShdw blurRad="38100" dist="38100" dir="2700000" algn="tl">
                    <a:srgbClr val="C0C0C0"/>
                  </a:outerShdw>
                </a:effectLst>
              </a:rPr>
              <a:t>Al</a:t>
            </a:r>
            <a:r>
              <a:rPr lang="en-US" altLang="zh-CN" sz="2400" baseline="-25000" smtClean="0">
                <a:solidFill>
                  <a:srgbClr val="0000CC"/>
                </a:solidFill>
                <a:effectLst>
                  <a:outerShdw blurRad="38100" dist="38100" dir="2700000" algn="tl">
                    <a:srgbClr val="C0C0C0"/>
                  </a:outerShdw>
                </a:effectLst>
              </a:rPr>
              <a:t>2</a:t>
            </a:r>
            <a:r>
              <a:rPr lang="en-US" altLang="zh-CN" sz="2400" smtClean="0">
                <a:solidFill>
                  <a:srgbClr val="0000CC"/>
                </a:solidFill>
                <a:effectLst>
                  <a:outerShdw blurRad="38100" dist="38100" dir="2700000" algn="tl">
                    <a:srgbClr val="C0C0C0"/>
                  </a:outerShdw>
                </a:effectLst>
              </a:rPr>
              <a:t>O</a:t>
            </a:r>
            <a:r>
              <a:rPr lang="en-US" altLang="zh-CN" sz="2400" baseline="-25000" smtClean="0">
                <a:solidFill>
                  <a:srgbClr val="0000CC"/>
                </a:solidFill>
                <a:effectLst>
                  <a:outerShdw blurRad="38100" dist="38100" dir="2700000" algn="tl">
                    <a:srgbClr val="C0C0C0"/>
                  </a:outerShdw>
                </a:effectLst>
              </a:rPr>
              <a:t>3</a:t>
            </a:r>
            <a:r>
              <a:rPr lang="zh-CN" altLang="en-US" sz="2400" smtClean="0">
                <a:solidFill>
                  <a:srgbClr val="0000CC"/>
                </a:solidFill>
                <a:effectLst>
                  <a:outerShdw blurRad="38100" dist="38100" dir="2700000" algn="tl">
                    <a:srgbClr val="C0C0C0"/>
                  </a:outerShdw>
                </a:effectLst>
              </a:rPr>
              <a:t>，颜色来自于微量的铬（</a:t>
            </a:r>
            <a:r>
              <a:rPr lang="en-US" altLang="zh-CN" sz="2400" smtClean="0">
                <a:solidFill>
                  <a:srgbClr val="0000CC"/>
                </a:solidFill>
                <a:effectLst>
                  <a:outerShdw blurRad="38100" dist="38100" dir="2700000" algn="tl">
                    <a:srgbClr val="C0C0C0"/>
                  </a:outerShdw>
                </a:effectLst>
              </a:rPr>
              <a:t>+6</a:t>
            </a:r>
            <a:r>
              <a:rPr lang="zh-CN" altLang="en-US" sz="2400" smtClean="0">
                <a:solidFill>
                  <a:srgbClr val="0000CC"/>
                </a:solidFill>
                <a:effectLst>
                  <a:outerShdw blurRad="38100" dist="38100" dir="2700000" algn="tl">
                    <a:srgbClr val="C0C0C0"/>
                  </a:outerShdw>
                </a:effectLst>
              </a:rPr>
              <a:t>价）和铁（</a:t>
            </a:r>
            <a:r>
              <a:rPr lang="en-US" altLang="zh-CN" sz="2400" smtClean="0">
                <a:solidFill>
                  <a:srgbClr val="0000CC"/>
                </a:solidFill>
                <a:effectLst>
                  <a:outerShdw blurRad="38100" dist="38100" dir="2700000" algn="tl">
                    <a:srgbClr val="C0C0C0"/>
                  </a:outerShdw>
                </a:effectLst>
              </a:rPr>
              <a:t>+3</a:t>
            </a:r>
            <a:r>
              <a:rPr lang="zh-CN" altLang="en-US" sz="2400" smtClean="0">
                <a:solidFill>
                  <a:srgbClr val="0000CC"/>
                </a:solidFill>
                <a:effectLst>
                  <a:outerShdw blurRad="38100" dist="38100" dir="2700000" algn="tl">
                    <a:srgbClr val="C0C0C0"/>
                  </a:outerShdw>
                </a:effectLst>
              </a:rPr>
              <a:t>价）</a:t>
            </a:r>
          </a:p>
          <a:p>
            <a:pPr eaLnBrk="1" hangingPunct="1">
              <a:defRPr/>
            </a:pPr>
            <a:r>
              <a:rPr lang="zh-CN" altLang="en-US" sz="2400" smtClean="0">
                <a:solidFill>
                  <a:srgbClr val="D60093"/>
                </a:solidFill>
                <a:effectLst>
                  <a:outerShdw blurRad="38100" dist="38100" dir="2700000" algn="tl">
                    <a:srgbClr val="C0C0C0"/>
                  </a:outerShdw>
                </a:effectLst>
              </a:rPr>
              <a:t>绿宝石</a:t>
            </a:r>
            <a:r>
              <a:rPr lang="zh-CN" altLang="en-US" sz="2400" smtClean="0">
                <a:solidFill>
                  <a:srgbClr val="0000CC"/>
                </a:solidFill>
                <a:effectLst>
                  <a:outerShdw blurRad="38100" dist="38100" dir="2700000" algn="tl">
                    <a:srgbClr val="C0C0C0"/>
                  </a:outerShdw>
                </a:effectLst>
              </a:rPr>
              <a:t>： </a:t>
            </a:r>
            <a:r>
              <a:rPr lang="en-US" altLang="zh-CN" sz="2400" smtClean="0">
                <a:solidFill>
                  <a:srgbClr val="0000CC"/>
                </a:solidFill>
                <a:effectLst>
                  <a:outerShdw blurRad="38100" dist="38100" dir="2700000" algn="tl">
                    <a:srgbClr val="C0C0C0"/>
                  </a:outerShdw>
                </a:effectLst>
              </a:rPr>
              <a:t>Al</a:t>
            </a:r>
            <a:r>
              <a:rPr lang="en-US" altLang="zh-CN" sz="2400" baseline="-25000" smtClean="0">
                <a:solidFill>
                  <a:srgbClr val="0000CC"/>
                </a:solidFill>
                <a:effectLst>
                  <a:outerShdw blurRad="38100" dist="38100" dir="2700000" algn="tl">
                    <a:srgbClr val="C0C0C0"/>
                  </a:outerShdw>
                </a:effectLst>
              </a:rPr>
              <a:t>2</a:t>
            </a:r>
            <a:r>
              <a:rPr lang="en-US" altLang="zh-CN" sz="2400" smtClean="0">
                <a:solidFill>
                  <a:srgbClr val="0000CC"/>
                </a:solidFill>
                <a:effectLst>
                  <a:outerShdw blurRad="38100" dist="38100" dir="2700000" algn="tl">
                    <a:srgbClr val="C0C0C0"/>
                  </a:outerShdw>
                </a:effectLst>
              </a:rPr>
              <a:t>O</a:t>
            </a:r>
            <a:r>
              <a:rPr lang="en-US" altLang="zh-CN" sz="2400" baseline="-25000" smtClean="0">
                <a:solidFill>
                  <a:srgbClr val="0000CC"/>
                </a:solidFill>
                <a:effectLst>
                  <a:outerShdw blurRad="38100" dist="38100" dir="2700000" algn="tl">
                    <a:srgbClr val="C0C0C0"/>
                  </a:outerShdw>
                </a:effectLst>
              </a:rPr>
              <a:t>3</a:t>
            </a:r>
            <a:r>
              <a:rPr lang="zh-CN" altLang="en-US" sz="2400" smtClean="0">
                <a:solidFill>
                  <a:srgbClr val="0000CC"/>
                </a:solidFill>
                <a:effectLst>
                  <a:outerShdw blurRad="38100" dist="38100" dir="2700000" algn="tl">
                    <a:srgbClr val="C0C0C0"/>
                  </a:outerShdw>
                </a:effectLst>
              </a:rPr>
              <a:t>，颜色来自于</a:t>
            </a:r>
            <a:r>
              <a:rPr lang="en-US" altLang="zh-CN" sz="2400" smtClean="0">
                <a:solidFill>
                  <a:srgbClr val="0000CC"/>
                </a:solidFill>
                <a:effectLst>
                  <a:outerShdw blurRad="38100" dist="38100" dir="2700000" algn="tl">
                    <a:srgbClr val="C0C0C0"/>
                  </a:outerShdw>
                </a:effectLst>
              </a:rPr>
              <a:t>BeO</a:t>
            </a:r>
          </a:p>
          <a:p>
            <a:pPr eaLnBrk="1" hangingPunct="1">
              <a:defRPr/>
            </a:pPr>
            <a:r>
              <a:rPr lang="zh-CN" altLang="en-US" sz="2400" smtClean="0">
                <a:solidFill>
                  <a:srgbClr val="D60093"/>
                </a:solidFill>
                <a:effectLst>
                  <a:outerShdw blurRad="38100" dist="38100" dir="2700000" algn="tl">
                    <a:srgbClr val="C0C0C0"/>
                  </a:outerShdw>
                </a:effectLst>
              </a:rPr>
              <a:t>蓝宝石</a:t>
            </a:r>
            <a:r>
              <a:rPr lang="zh-CN" altLang="en-US" sz="2400" smtClean="0">
                <a:solidFill>
                  <a:srgbClr val="0000CC"/>
                </a:solidFill>
                <a:effectLst>
                  <a:outerShdw blurRad="38100" dist="38100" dir="2700000" algn="tl">
                    <a:srgbClr val="C0C0C0"/>
                  </a:outerShdw>
                </a:effectLst>
              </a:rPr>
              <a:t>： </a:t>
            </a:r>
            <a:r>
              <a:rPr lang="en-US" altLang="zh-CN" sz="2400" smtClean="0">
                <a:solidFill>
                  <a:srgbClr val="0000CC"/>
                </a:solidFill>
                <a:effectLst>
                  <a:outerShdw blurRad="38100" dist="38100" dir="2700000" algn="tl">
                    <a:srgbClr val="C0C0C0"/>
                  </a:outerShdw>
                </a:effectLst>
              </a:rPr>
              <a:t>Al</a:t>
            </a:r>
            <a:r>
              <a:rPr lang="en-US" altLang="zh-CN" sz="2400" baseline="-25000" smtClean="0">
                <a:solidFill>
                  <a:srgbClr val="0000CC"/>
                </a:solidFill>
                <a:effectLst>
                  <a:outerShdw blurRad="38100" dist="38100" dir="2700000" algn="tl">
                    <a:srgbClr val="C0C0C0"/>
                  </a:outerShdw>
                </a:effectLst>
              </a:rPr>
              <a:t>2</a:t>
            </a:r>
            <a:r>
              <a:rPr lang="en-US" altLang="zh-CN" sz="2400" smtClean="0">
                <a:solidFill>
                  <a:srgbClr val="0000CC"/>
                </a:solidFill>
                <a:effectLst>
                  <a:outerShdw blurRad="38100" dist="38100" dir="2700000" algn="tl">
                    <a:srgbClr val="C0C0C0"/>
                  </a:outerShdw>
                </a:effectLst>
              </a:rPr>
              <a:t>O</a:t>
            </a:r>
            <a:r>
              <a:rPr lang="en-US" altLang="zh-CN" sz="2400" baseline="-25000" smtClean="0">
                <a:solidFill>
                  <a:srgbClr val="0000CC"/>
                </a:solidFill>
                <a:effectLst>
                  <a:outerShdw blurRad="38100" dist="38100" dir="2700000" algn="tl">
                    <a:srgbClr val="C0C0C0"/>
                  </a:outerShdw>
                </a:effectLst>
              </a:rPr>
              <a:t>3</a:t>
            </a:r>
            <a:r>
              <a:rPr lang="zh-CN" altLang="en-US" sz="2400" smtClean="0">
                <a:solidFill>
                  <a:srgbClr val="0000CC"/>
                </a:solidFill>
                <a:effectLst>
                  <a:outerShdw blurRad="38100" dist="38100" dir="2700000" algn="tl">
                    <a:srgbClr val="C0C0C0"/>
                  </a:outerShdw>
                </a:effectLst>
              </a:rPr>
              <a:t>，颜色来自于微量的钛（</a:t>
            </a:r>
            <a:r>
              <a:rPr lang="en-US" altLang="zh-CN" sz="2400" smtClean="0">
                <a:solidFill>
                  <a:srgbClr val="0000CC"/>
                </a:solidFill>
                <a:effectLst>
                  <a:outerShdw blurRad="38100" dist="38100" dir="2700000" algn="tl">
                    <a:srgbClr val="C0C0C0"/>
                  </a:outerShdw>
                </a:effectLst>
              </a:rPr>
              <a:t>+4</a:t>
            </a:r>
            <a:r>
              <a:rPr lang="zh-CN" altLang="en-US" sz="2400" smtClean="0">
                <a:solidFill>
                  <a:srgbClr val="0000CC"/>
                </a:solidFill>
                <a:effectLst>
                  <a:outerShdw blurRad="38100" dist="38100" dir="2700000" algn="tl">
                    <a:srgbClr val="C0C0C0"/>
                  </a:outerShdw>
                </a:effectLst>
              </a:rPr>
              <a:t>价）和铁（</a:t>
            </a:r>
            <a:r>
              <a:rPr lang="en-US" altLang="zh-CN" sz="2400" smtClean="0">
                <a:solidFill>
                  <a:srgbClr val="0000CC"/>
                </a:solidFill>
                <a:effectLst>
                  <a:outerShdw blurRad="38100" dist="38100" dir="2700000" algn="tl">
                    <a:srgbClr val="C0C0C0"/>
                  </a:outerShdw>
                </a:effectLst>
              </a:rPr>
              <a:t>+2</a:t>
            </a:r>
            <a:r>
              <a:rPr lang="zh-CN" altLang="en-US" sz="2400" smtClean="0">
                <a:solidFill>
                  <a:srgbClr val="0000CC"/>
                </a:solidFill>
                <a:effectLst>
                  <a:outerShdw blurRad="38100" dist="38100" dir="2700000" algn="tl">
                    <a:srgbClr val="C0C0C0"/>
                  </a:outerShdw>
                </a:effectLst>
              </a:rPr>
              <a:t>价）</a:t>
            </a:r>
          </a:p>
          <a:p>
            <a:pPr eaLnBrk="1" hangingPunct="1">
              <a:defRPr/>
            </a:pPr>
            <a:r>
              <a:rPr lang="zh-CN" altLang="en-US" sz="2400" smtClean="0">
                <a:solidFill>
                  <a:srgbClr val="D60093"/>
                </a:solidFill>
                <a:effectLst>
                  <a:outerShdw blurRad="38100" dist="38100" dir="2700000" algn="tl">
                    <a:srgbClr val="C0C0C0"/>
                  </a:outerShdw>
                </a:effectLst>
              </a:rPr>
              <a:t>祖母绿</a:t>
            </a:r>
            <a:r>
              <a:rPr lang="zh-CN" altLang="en-US" sz="2400" smtClean="0">
                <a:solidFill>
                  <a:srgbClr val="0000CC"/>
                </a:solidFill>
                <a:effectLst>
                  <a:outerShdw blurRad="38100" dist="38100" dir="2700000" algn="tl">
                    <a:srgbClr val="C0C0C0"/>
                  </a:outerShdw>
                </a:effectLst>
              </a:rPr>
              <a:t>：</a:t>
            </a:r>
            <a:r>
              <a:rPr lang="en-US" altLang="zh-CN" sz="2400" smtClean="0">
                <a:solidFill>
                  <a:srgbClr val="0000CC"/>
                </a:solidFill>
                <a:effectLst>
                  <a:outerShdw blurRad="38100" dist="38100" dir="2700000" algn="tl">
                    <a:srgbClr val="C0C0C0"/>
                  </a:outerShdw>
                </a:effectLst>
              </a:rPr>
              <a:t>Be</a:t>
            </a:r>
            <a:r>
              <a:rPr lang="en-US" altLang="zh-CN" sz="2400" baseline="-25000" smtClean="0">
                <a:solidFill>
                  <a:srgbClr val="0000CC"/>
                </a:solidFill>
                <a:effectLst>
                  <a:outerShdw blurRad="38100" dist="38100" dir="2700000" algn="tl">
                    <a:srgbClr val="C0C0C0"/>
                  </a:outerShdw>
                </a:effectLst>
              </a:rPr>
              <a:t>3</a:t>
            </a:r>
            <a:r>
              <a:rPr lang="en-US" altLang="zh-CN" sz="2400" smtClean="0">
                <a:solidFill>
                  <a:srgbClr val="0000CC"/>
                </a:solidFill>
                <a:effectLst>
                  <a:outerShdw blurRad="38100" dist="38100" dir="2700000" algn="tl">
                    <a:srgbClr val="C0C0C0"/>
                  </a:outerShdw>
                </a:effectLst>
              </a:rPr>
              <a:t>AL</a:t>
            </a:r>
            <a:r>
              <a:rPr lang="en-US" altLang="zh-CN" sz="2400" baseline="-25000" smtClean="0">
                <a:solidFill>
                  <a:srgbClr val="0000CC"/>
                </a:solidFill>
                <a:effectLst>
                  <a:outerShdw blurRad="38100" dist="38100" dir="2700000" algn="tl">
                    <a:srgbClr val="C0C0C0"/>
                  </a:outerShdw>
                </a:effectLst>
              </a:rPr>
              <a:t>2</a:t>
            </a:r>
            <a:r>
              <a:rPr lang="en-US" altLang="zh-CN" sz="2400" smtClean="0">
                <a:solidFill>
                  <a:srgbClr val="0000CC"/>
                </a:solidFill>
                <a:effectLst>
                  <a:outerShdw blurRad="38100" dist="38100" dir="2700000" algn="tl">
                    <a:srgbClr val="C0C0C0"/>
                  </a:outerShdw>
                </a:effectLst>
              </a:rPr>
              <a:t>Si</a:t>
            </a:r>
            <a:r>
              <a:rPr lang="en-US" altLang="zh-CN" sz="2400" baseline="-25000" smtClean="0">
                <a:solidFill>
                  <a:srgbClr val="0000CC"/>
                </a:solidFill>
                <a:effectLst>
                  <a:outerShdw blurRad="38100" dist="38100" dir="2700000" algn="tl">
                    <a:srgbClr val="C0C0C0"/>
                  </a:outerShdw>
                </a:effectLst>
              </a:rPr>
              <a:t>6</a:t>
            </a:r>
            <a:r>
              <a:rPr lang="en-US" altLang="zh-CN" sz="2400" smtClean="0">
                <a:solidFill>
                  <a:srgbClr val="0000CC"/>
                </a:solidFill>
                <a:effectLst>
                  <a:outerShdw blurRad="38100" dist="38100" dir="2700000" algn="tl">
                    <a:srgbClr val="C0C0C0"/>
                  </a:outerShdw>
                </a:effectLst>
              </a:rPr>
              <a:t>O</a:t>
            </a:r>
            <a:r>
              <a:rPr lang="en-US" altLang="zh-CN" sz="2400" baseline="-25000" smtClean="0">
                <a:solidFill>
                  <a:srgbClr val="0000CC"/>
                </a:solidFill>
                <a:effectLst>
                  <a:outerShdw blurRad="38100" dist="38100" dir="2700000" algn="tl">
                    <a:srgbClr val="C0C0C0"/>
                  </a:outerShdw>
                </a:effectLst>
              </a:rPr>
              <a:t>18</a:t>
            </a:r>
            <a:r>
              <a:rPr lang="en-US" altLang="zh-CN" sz="2400" smtClean="0">
                <a:solidFill>
                  <a:srgbClr val="0000CC"/>
                </a:solidFill>
                <a:effectLst>
                  <a:outerShdw blurRad="38100" dist="38100" dir="2700000" algn="tl">
                    <a:srgbClr val="C0C0C0"/>
                  </a:outerShdw>
                </a:effectLst>
              </a:rPr>
              <a:t> </a:t>
            </a:r>
            <a:r>
              <a:rPr lang="zh-CN" altLang="en-US" sz="2400" smtClean="0">
                <a:solidFill>
                  <a:srgbClr val="0000CC"/>
                </a:solidFill>
                <a:effectLst>
                  <a:outerShdw blurRad="38100" dist="38100" dir="2700000" algn="tl">
                    <a:srgbClr val="C0C0C0"/>
                  </a:outerShdw>
                </a:effectLst>
              </a:rPr>
              <a:t>，颜色来自于微量的铬（</a:t>
            </a:r>
            <a:r>
              <a:rPr lang="en-US" altLang="zh-CN" sz="2400" smtClean="0">
                <a:solidFill>
                  <a:srgbClr val="0000CC"/>
                </a:solidFill>
                <a:effectLst>
                  <a:outerShdw blurRad="38100" dist="38100" dir="2700000" algn="tl">
                    <a:srgbClr val="C0C0C0"/>
                  </a:outerShdw>
                </a:effectLst>
              </a:rPr>
              <a:t>+3</a:t>
            </a:r>
            <a:r>
              <a:rPr lang="zh-CN" altLang="en-US" sz="2400" smtClean="0">
                <a:solidFill>
                  <a:srgbClr val="0000CC"/>
                </a:solidFill>
                <a:effectLst>
                  <a:outerShdw blurRad="38100" dist="38100" dir="2700000" algn="tl">
                    <a:srgbClr val="C0C0C0"/>
                  </a:outerShdw>
                </a:effectLst>
              </a:rPr>
              <a:t>价）元素</a:t>
            </a:r>
          </a:p>
          <a:p>
            <a:pPr eaLnBrk="1" hangingPunct="1">
              <a:defRPr/>
            </a:pPr>
            <a:r>
              <a:rPr lang="zh-CN" altLang="en-US" sz="2400" smtClean="0">
                <a:solidFill>
                  <a:srgbClr val="D60093"/>
                </a:solidFill>
                <a:effectLst>
                  <a:outerShdw blurRad="38100" dist="38100" dir="2700000" algn="tl">
                    <a:srgbClr val="C0C0C0"/>
                  </a:outerShdw>
                </a:effectLst>
              </a:rPr>
              <a:t>水晶</a:t>
            </a:r>
            <a:r>
              <a:rPr lang="zh-CN" altLang="en-US" sz="2400" smtClean="0">
                <a:solidFill>
                  <a:srgbClr val="0000CC"/>
                </a:solidFill>
                <a:effectLst>
                  <a:outerShdw blurRad="38100" dist="38100" dir="2700000" algn="tl">
                    <a:srgbClr val="C0C0C0"/>
                  </a:outerShdw>
                </a:effectLst>
              </a:rPr>
              <a:t>：</a:t>
            </a:r>
            <a:r>
              <a:rPr lang="en-US" altLang="zh-CN" sz="2400" smtClean="0">
                <a:solidFill>
                  <a:srgbClr val="0000CC"/>
                </a:solidFill>
                <a:effectLst>
                  <a:outerShdw blurRad="38100" dist="38100" dir="2700000" algn="tl">
                    <a:srgbClr val="C0C0C0"/>
                  </a:outerShdw>
                </a:effectLst>
              </a:rPr>
              <a:t>SiO</a:t>
            </a:r>
            <a:r>
              <a:rPr lang="en-US" altLang="zh-CN" sz="2400" baseline="-25000" smtClean="0">
                <a:solidFill>
                  <a:srgbClr val="0000CC"/>
                </a:solidFill>
                <a:effectLst>
                  <a:outerShdw blurRad="38100" dist="38100" dir="2700000" algn="tl">
                    <a:srgbClr val="C0C0C0"/>
                  </a:outerShdw>
                </a:effectLst>
              </a:rPr>
              <a:t>2</a:t>
            </a:r>
            <a:r>
              <a:rPr lang="zh-CN" altLang="en-US" sz="2400" baseline="-25000" smtClean="0">
                <a:solidFill>
                  <a:srgbClr val="0000CC"/>
                </a:solidFill>
                <a:effectLst>
                  <a:outerShdw blurRad="38100" dist="38100" dir="2700000" algn="tl">
                    <a:srgbClr val="C0C0C0"/>
                  </a:outerShdw>
                </a:effectLst>
              </a:rPr>
              <a:t>，</a:t>
            </a:r>
            <a:r>
              <a:rPr lang="zh-CN" altLang="en-US" sz="2400" smtClean="0">
                <a:solidFill>
                  <a:srgbClr val="0000CC"/>
                </a:solidFill>
                <a:effectLst>
                  <a:outerShdw blurRad="38100" dist="38100" dir="2700000" algn="tl">
                    <a:srgbClr val="C0C0C0"/>
                  </a:outerShdw>
                </a:effectLst>
              </a:rPr>
              <a:t>硬度只有钻石的</a:t>
            </a:r>
            <a:r>
              <a:rPr lang="en-US" altLang="zh-CN" sz="2400" smtClean="0">
                <a:solidFill>
                  <a:srgbClr val="0000CC"/>
                </a:solidFill>
                <a:effectLst>
                  <a:outerShdw blurRad="38100" dist="38100" dir="2700000" algn="tl">
                    <a:srgbClr val="C0C0C0"/>
                  </a:outerShdw>
                </a:effectLst>
              </a:rPr>
              <a:t>1/1000</a:t>
            </a:r>
          </a:p>
          <a:p>
            <a:pPr eaLnBrk="1" hangingPunct="1">
              <a:defRPr/>
            </a:pPr>
            <a:r>
              <a:rPr lang="zh-CN" altLang="en-US" sz="2400" smtClean="0">
                <a:solidFill>
                  <a:srgbClr val="D60093"/>
                </a:solidFill>
                <a:effectLst>
                  <a:outerShdw blurRad="38100" dist="38100" dir="2700000" algn="tl">
                    <a:srgbClr val="C0C0C0"/>
                  </a:outerShdw>
                </a:effectLst>
              </a:rPr>
              <a:t>翡翠</a:t>
            </a:r>
            <a:r>
              <a:rPr lang="zh-CN" altLang="en-US" sz="2400" smtClean="0">
                <a:solidFill>
                  <a:srgbClr val="0000CC"/>
                </a:solidFill>
                <a:effectLst>
                  <a:outerShdw blurRad="38100" dist="38100" dir="2700000" algn="tl">
                    <a:srgbClr val="C0C0C0"/>
                  </a:outerShdw>
                </a:effectLst>
              </a:rPr>
              <a:t>：硅酸铅钠 （硬玉）</a:t>
            </a:r>
          </a:p>
          <a:p>
            <a:pPr eaLnBrk="1" hangingPunct="1">
              <a:defRPr/>
            </a:pPr>
            <a:r>
              <a:rPr lang="zh-CN" altLang="en-US" sz="2400" smtClean="0">
                <a:solidFill>
                  <a:srgbClr val="D60093"/>
                </a:solidFill>
                <a:effectLst>
                  <a:outerShdw blurRad="38100" dist="38100" dir="2700000" algn="tl">
                    <a:srgbClr val="C0C0C0"/>
                  </a:outerShdw>
                </a:effectLst>
              </a:rPr>
              <a:t>玉</a:t>
            </a:r>
            <a:r>
              <a:rPr lang="zh-CN" altLang="en-US" sz="2400" smtClean="0">
                <a:solidFill>
                  <a:srgbClr val="0000CC"/>
                </a:solidFill>
                <a:effectLst>
                  <a:outerShdw blurRad="38100" dist="38100" dir="2700000" algn="tl">
                    <a:srgbClr val="C0C0C0"/>
                  </a:outerShdw>
                </a:effectLst>
              </a:rPr>
              <a:t>：</a:t>
            </a:r>
            <a:r>
              <a:rPr lang="en-US" altLang="zh-CN" sz="2400" smtClean="0">
                <a:solidFill>
                  <a:srgbClr val="0000CC"/>
                </a:solidFill>
                <a:effectLst>
                  <a:outerShdw blurRad="38100" dist="38100" dir="2700000" algn="tl">
                    <a:srgbClr val="C0C0C0"/>
                  </a:outerShdw>
                </a:effectLst>
              </a:rPr>
              <a:t>Ca</a:t>
            </a:r>
            <a:r>
              <a:rPr lang="en-US" altLang="zh-CN" sz="2400" baseline="-25000" smtClean="0">
                <a:solidFill>
                  <a:srgbClr val="0000CC"/>
                </a:solidFill>
                <a:effectLst>
                  <a:outerShdw blurRad="38100" dist="38100" dir="2700000" algn="tl">
                    <a:srgbClr val="C0C0C0"/>
                  </a:outerShdw>
                </a:effectLst>
              </a:rPr>
              <a:t>2</a:t>
            </a:r>
            <a:r>
              <a:rPr lang="en-US" altLang="zh-CN" sz="2400" smtClean="0">
                <a:solidFill>
                  <a:srgbClr val="0000CC"/>
                </a:solidFill>
                <a:effectLst>
                  <a:outerShdw blurRad="38100" dist="38100" dir="2700000" algn="tl">
                    <a:srgbClr val="C0C0C0"/>
                  </a:outerShdw>
                </a:effectLst>
              </a:rPr>
              <a:t>(Mg</a:t>
            </a:r>
            <a:r>
              <a:rPr lang="zh-CN" altLang="en-US" sz="2400" smtClean="0">
                <a:solidFill>
                  <a:srgbClr val="0000CC"/>
                </a:solidFill>
                <a:effectLst>
                  <a:outerShdw blurRad="38100" dist="38100" dir="2700000" algn="tl">
                    <a:srgbClr val="C0C0C0"/>
                  </a:outerShdw>
                </a:effectLst>
              </a:rPr>
              <a:t>，</a:t>
            </a:r>
            <a:r>
              <a:rPr lang="en-US" altLang="zh-CN" sz="2400" smtClean="0">
                <a:solidFill>
                  <a:srgbClr val="0000CC"/>
                </a:solidFill>
                <a:effectLst>
                  <a:outerShdw blurRad="38100" dist="38100" dir="2700000" algn="tl">
                    <a:srgbClr val="C0C0C0"/>
                  </a:outerShdw>
                </a:effectLst>
              </a:rPr>
              <a:t>Fe</a:t>
            </a:r>
            <a:r>
              <a:rPr lang="en-US" altLang="zh-CN" sz="2400" baseline="30000" smtClean="0">
                <a:solidFill>
                  <a:srgbClr val="0000CC"/>
                </a:solidFill>
                <a:effectLst>
                  <a:outerShdw blurRad="38100" dist="38100" dir="2700000" algn="tl">
                    <a:srgbClr val="C0C0C0"/>
                  </a:outerShdw>
                </a:effectLst>
              </a:rPr>
              <a:t>2+</a:t>
            </a:r>
            <a:r>
              <a:rPr lang="en-US" altLang="zh-CN" sz="2400" smtClean="0">
                <a:solidFill>
                  <a:srgbClr val="0000CC"/>
                </a:solidFill>
                <a:effectLst>
                  <a:outerShdw blurRad="38100" dist="38100" dir="2700000" algn="tl">
                    <a:srgbClr val="C0C0C0"/>
                  </a:outerShdw>
                </a:effectLst>
              </a:rPr>
              <a:t>)</a:t>
            </a:r>
            <a:r>
              <a:rPr lang="en-US" altLang="zh-CN" sz="2400" baseline="-25000" smtClean="0">
                <a:solidFill>
                  <a:srgbClr val="0000CC"/>
                </a:solidFill>
                <a:effectLst>
                  <a:outerShdw blurRad="38100" dist="38100" dir="2700000" algn="tl">
                    <a:srgbClr val="C0C0C0"/>
                  </a:outerShdw>
                </a:effectLst>
              </a:rPr>
              <a:t>5</a:t>
            </a:r>
            <a:r>
              <a:rPr lang="en-US" altLang="zh-CN" sz="2400" smtClean="0">
                <a:solidFill>
                  <a:srgbClr val="0000CC"/>
                </a:solidFill>
                <a:effectLst>
                  <a:outerShdw blurRad="38100" dist="38100" dir="2700000" algn="tl">
                    <a:srgbClr val="C0C0C0"/>
                  </a:outerShdw>
                </a:effectLst>
              </a:rPr>
              <a:t> (Si</a:t>
            </a:r>
            <a:r>
              <a:rPr lang="en-US" altLang="zh-CN" sz="2400" baseline="-25000" smtClean="0">
                <a:solidFill>
                  <a:srgbClr val="0000CC"/>
                </a:solidFill>
                <a:effectLst>
                  <a:outerShdw blurRad="38100" dist="38100" dir="2700000" algn="tl">
                    <a:srgbClr val="C0C0C0"/>
                  </a:outerShdw>
                </a:effectLst>
              </a:rPr>
              <a:t>4</a:t>
            </a:r>
            <a:r>
              <a:rPr lang="en-US" altLang="zh-CN" sz="2400" smtClean="0">
                <a:solidFill>
                  <a:srgbClr val="0000CC"/>
                </a:solidFill>
                <a:effectLst>
                  <a:outerShdw blurRad="38100" dist="38100" dir="2700000" algn="tl">
                    <a:srgbClr val="C0C0C0"/>
                  </a:outerShdw>
                </a:effectLst>
              </a:rPr>
              <a:t>O</a:t>
            </a:r>
            <a:r>
              <a:rPr lang="en-US" altLang="zh-CN" sz="2400" baseline="-25000" smtClean="0">
                <a:solidFill>
                  <a:srgbClr val="0000CC"/>
                </a:solidFill>
                <a:effectLst>
                  <a:outerShdw blurRad="38100" dist="38100" dir="2700000" algn="tl">
                    <a:srgbClr val="C0C0C0"/>
                  </a:outerShdw>
                </a:effectLst>
              </a:rPr>
              <a:t>11</a:t>
            </a:r>
            <a:r>
              <a:rPr lang="en-US" altLang="zh-CN" sz="2400" smtClean="0">
                <a:solidFill>
                  <a:srgbClr val="0000CC"/>
                </a:solidFill>
                <a:effectLst>
                  <a:outerShdw blurRad="38100" dist="38100" dir="2700000" algn="tl">
                    <a:srgbClr val="C0C0C0"/>
                  </a:outerShdw>
                </a:effectLst>
              </a:rPr>
              <a:t>) </a:t>
            </a:r>
            <a:r>
              <a:rPr lang="en-US" altLang="zh-CN" sz="2400" baseline="-25000" smtClean="0">
                <a:solidFill>
                  <a:srgbClr val="0000CC"/>
                </a:solidFill>
                <a:effectLst>
                  <a:outerShdw blurRad="38100" dist="38100" dir="2700000" algn="tl">
                    <a:srgbClr val="C0C0C0"/>
                  </a:outerShdw>
                </a:effectLst>
              </a:rPr>
              <a:t>2</a:t>
            </a:r>
            <a:r>
              <a:rPr lang="en-US" altLang="zh-CN" sz="2400" smtClean="0">
                <a:solidFill>
                  <a:srgbClr val="0000CC"/>
                </a:solidFill>
                <a:effectLst>
                  <a:outerShdw blurRad="38100" dist="38100" dir="2700000" algn="tl">
                    <a:srgbClr val="C0C0C0"/>
                  </a:outerShdw>
                </a:effectLst>
              </a:rPr>
              <a:t>(OH) </a:t>
            </a:r>
            <a:r>
              <a:rPr lang="en-US" altLang="zh-CN" sz="2400" baseline="-25000" smtClean="0">
                <a:solidFill>
                  <a:srgbClr val="0000CC"/>
                </a:solidFill>
                <a:effectLst>
                  <a:outerShdw blurRad="38100" dist="38100" dir="2700000" algn="tl">
                    <a:srgbClr val="C0C0C0"/>
                  </a:outerShdw>
                </a:effectLst>
              </a:rPr>
              <a:t>2</a:t>
            </a:r>
            <a:r>
              <a:rPr lang="en-US" altLang="zh-CN" sz="2400" smtClean="0">
                <a:solidFill>
                  <a:srgbClr val="0000CC"/>
                </a:solidFill>
                <a:effectLst>
                  <a:outerShdw blurRad="38100" dist="38100" dir="2700000" algn="tl">
                    <a:srgbClr val="C0C0C0"/>
                  </a:outerShdw>
                </a:effectLst>
              </a:rPr>
              <a:t> </a:t>
            </a:r>
            <a:r>
              <a:rPr lang="zh-CN" altLang="en-US" sz="2400" smtClean="0">
                <a:solidFill>
                  <a:srgbClr val="0000CC"/>
                </a:solidFill>
                <a:effectLst>
                  <a:outerShdw blurRad="38100" dist="38100" dir="2700000" algn="tl">
                    <a:srgbClr val="C0C0C0"/>
                  </a:outerShdw>
                </a:effectLst>
              </a:rPr>
              <a:t>等 （软玉）</a:t>
            </a:r>
          </a:p>
          <a:p>
            <a:pPr eaLnBrk="1" hangingPunct="1">
              <a:defRPr/>
            </a:pPr>
            <a:r>
              <a:rPr lang="zh-CN" altLang="en-US" sz="2400" smtClean="0">
                <a:solidFill>
                  <a:srgbClr val="D60093"/>
                </a:solidFill>
                <a:effectLst>
                  <a:outerShdw blurRad="38100" dist="38100" dir="2700000" algn="tl">
                    <a:srgbClr val="C0C0C0"/>
                  </a:outerShdw>
                </a:effectLst>
              </a:rPr>
              <a:t>锆石</a:t>
            </a:r>
            <a:r>
              <a:rPr lang="zh-CN" altLang="en-US" sz="2400" smtClean="0">
                <a:solidFill>
                  <a:srgbClr val="0000CC"/>
                </a:solidFill>
                <a:effectLst>
                  <a:outerShdw blurRad="38100" dist="38100" dir="2700000" algn="tl">
                    <a:srgbClr val="C0C0C0"/>
                  </a:outerShdw>
                </a:effectLst>
              </a:rPr>
              <a:t>：</a:t>
            </a:r>
            <a:r>
              <a:rPr lang="en-US" altLang="zh-CN" sz="2400" smtClean="0">
                <a:solidFill>
                  <a:srgbClr val="0000CC"/>
                </a:solidFill>
                <a:effectLst>
                  <a:outerShdw blurRad="38100" dist="38100" dir="2700000" algn="tl">
                    <a:srgbClr val="C0C0C0"/>
                  </a:outerShdw>
                </a:effectLst>
              </a:rPr>
              <a:t>Zr[SiO4]</a:t>
            </a:r>
            <a:r>
              <a:rPr lang="zh-CN" altLang="en-US" sz="2400" smtClean="0">
                <a:solidFill>
                  <a:srgbClr val="0000CC"/>
                </a:solidFill>
                <a:effectLst>
                  <a:outerShdw blurRad="38100" dist="38100" dir="2700000" algn="tl">
                    <a:srgbClr val="C0C0C0"/>
                  </a:outerShdw>
                </a:effectLst>
              </a:rPr>
              <a:t>，天然锆石一般含放射性元素</a:t>
            </a:r>
          </a:p>
        </p:txBody>
      </p:sp>
      <p:pic>
        <p:nvPicPr>
          <p:cNvPr id="749572" name="Picture 4" descr="2007103109220562533"/>
          <p:cNvPicPr>
            <a:picLocks noChangeAspect="1" noChangeArrowheads="1"/>
          </p:cNvPicPr>
          <p:nvPr/>
        </p:nvPicPr>
        <p:blipFill>
          <a:blip r:embed="rId2"/>
          <a:srcRect/>
          <a:stretch>
            <a:fillRect/>
          </a:stretch>
        </p:blipFill>
        <p:spPr bwMode="auto">
          <a:xfrm>
            <a:off x="7380288" y="260350"/>
            <a:ext cx="1498600" cy="1533525"/>
          </a:xfrm>
          <a:prstGeom prst="rect">
            <a:avLst/>
          </a:prstGeom>
          <a:noFill/>
          <a:ln w="9525">
            <a:noFill/>
            <a:miter lim="800000"/>
            <a:headEnd/>
            <a:tailEnd/>
          </a:ln>
        </p:spPr>
      </p:pic>
      <p:pic>
        <p:nvPicPr>
          <p:cNvPr id="749573" name="Picture 5" descr="200812925554370T0"/>
          <p:cNvPicPr>
            <a:picLocks noChangeAspect="1" noChangeArrowheads="1"/>
          </p:cNvPicPr>
          <p:nvPr/>
        </p:nvPicPr>
        <p:blipFill>
          <a:blip r:embed="rId3"/>
          <a:srcRect/>
          <a:stretch>
            <a:fillRect/>
          </a:stretch>
        </p:blipFill>
        <p:spPr bwMode="auto">
          <a:xfrm>
            <a:off x="7380288" y="1844675"/>
            <a:ext cx="1439862" cy="1436688"/>
          </a:xfrm>
          <a:prstGeom prst="rect">
            <a:avLst/>
          </a:prstGeom>
          <a:noFill/>
          <a:ln w="9525">
            <a:noFill/>
            <a:miter lim="800000"/>
            <a:headEnd/>
            <a:tailEnd/>
          </a:ln>
        </p:spPr>
      </p:pic>
      <p:pic>
        <p:nvPicPr>
          <p:cNvPr id="749574" name="Picture 6" descr="01300000199940122337942359131"/>
          <p:cNvPicPr>
            <a:picLocks noChangeAspect="1" noChangeArrowheads="1"/>
          </p:cNvPicPr>
          <p:nvPr/>
        </p:nvPicPr>
        <p:blipFill>
          <a:blip r:embed="rId4"/>
          <a:srcRect/>
          <a:stretch>
            <a:fillRect/>
          </a:stretch>
        </p:blipFill>
        <p:spPr bwMode="auto">
          <a:xfrm>
            <a:off x="7380288" y="3357563"/>
            <a:ext cx="1433512" cy="1247775"/>
          </a:xfrm>
          <a:prstGeom prst="rect">
            <a:avLst/>
          </a:prstGeom>
          <a:noFill/>
          <a:ln w="9525">
            <a:noFill/>
            <a:miter lim="800000"/>
            <a:headEnd/>
            <a:tailEnd/>
          </a:ln>
        </p:spPr>
      </p:pic>
      <p:pic>
        <p:nvPicPr>
          <p:cNvPr id="749575" name="Picture 7" descr="无标题2"/>
          <p:cNvPicPr>
            <a:picLocks noChangeAspect="1" noChangeArrowheads="1"/>
          </p:cNvPicPr>
          <p:nvPr/>
        </p:nvPicPr>
        <p:blipFill>
          <a:blip r:embed="rId5"/>
          <a:srcRect/>
          <a:stretch>
            <a:fillRect/>
          </a:stretch>
        </p:blipFill>
        <p:spPr bwMode="auto">
          <a:xfrm>
            <a:off x="7380288" y="4724400"/>
            <a:ext cx="1512887" cy="1054100"/>
          </a:xfrm>
          <a:prstGeom prst="rect">
            <a:avLst/>
          </a:prstGeom>
          <a:noFill/>
          <a:ln w="9525">
            <a:noFill/>
            <a:miter lim="800000"/>
            <a:headEnd/>
            <a:tailEnd/>
          </a:ln>
        </p:spPr>
      </p:pic>
      <p:pic>
        <p:nvPicPr>
          <p:cNvPr id="749576" name="Picture 8" descr="xin_49201050308384533044927"/>
          <p:cNvPicPr>
            <a:picLocks noChangeAspect="1" noChangeArrowheads="1"/>
          </p:cNvPicPr>
          <p:nvPr/>
        </p:nvPicPr>
        <p:blipFill>
          <a:blip r:embed="rId6"/>
          <a:srcRect/>
          <a:stretch>
            <a:fillRect/>
          </a:stretch>
        </p:blipFill>
        <p:spPr bwMode="auto">
          <a:xfrm>
            <a:off x="5580063" y="4437063"/>
            <a:ext cx="1739900" cy="1206500"/>
          </a:xfrm>
          <a:prstGeom prst="rect">
            <a:avLst/>
          </a:prstGeom>
          <a:noFill/>
          <a:ln w="9525">
            <a:noFill/>
            <a:miter lim="800000"/>
            <a:headEnd/>
            <a:tailEnd/>
          </a:ln>
        </p:spPr>
      </p:pic>
      <p:pic>
        <p:nvPicPr>
          <p:cNvPr id="749577" name="Picture 9" descr="06030004_sml"/>
          <p:cNvPicPr>
            <a:picLocks noChangeAspect="1" noChangeArrowheads="1"/>
          </p:cNvPicPr>
          <p:nvPr/>
        </p:nvPicPr>
        <p:blipFill>
          <a:blip r:embed="rId7"/>
          <a:srcRect/>
          <a:stretch>
            <a:fillRect/>
          </a:stretch>
        </p:blipFill>
        <p:spPr bwMode="auto">
          <a:xfrm>
            <a:off x="7961313" y="5661025"/>
            <a:ext cx="1182687" cy="1196975"/>
          </a:xfrm>
          <a:prstGeom prst="rect">
            <a:avLst/>
          </a:prstGeom>
          <a:noFill/>
          <a:ln w="9525">
            <a:noFill/>
            <a:miter lim="800000"/>
            <a:headEnd/>
            <a:tailEnd/>
          </a:ln>
        </p:spPr>
      </p:pic>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
        <p:nvSpPr>
          <p:cNvPr id="44036" name="Line 4"/>
          <p:cNvSpPr>
            <a:spLocks noChangeShapeType="1"/>
          </p:cNvSpPr>
          <p:nvPr/>
        </p:nvSpPr>
        <p:spPr bwMode="auto">
          <a:xfrm>
            <a:off x="468313" y="1268413"/>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sz="1800"/>
          </a:p>
        </p:txBody>
      </p:sp>
      <p:sp>
        <p:nvSpPr>
          <p:cNvPr id="232460" name="Text Box 12"/>
          <p:cNvSpPr txBox="1">
            <a:spLocks noChangeArrowheads="1"/>
          </p:cNvSpPr>
          <p:nvPr/>
        </p:nvSpPr>
        <p:spPr bwMode="auto">
          <a:xfrm>
            <a:off x="1185863" y="476250"/>
            <a:ext cx="6049962" cy="762000"/>
          </a:xfrm>
          <a:prstGeom prst="rect">
            <a:avLst/>
          </a:prstGeom>
          <a:noFill/>
          <a:ln w="9525">
            <a:noFill/>
            <a:miter lim="800000"/>
            <a:headEnd/>
            <a:tailEnd/>
          </a:ln>
          <a:effectLst/>
        </p:spPr>
        <p:txBody>
          <a:bodyPr>
            <a:spAutoFit/>
          </a:bodyPr>
          <a:lstStyle/>
          <a:p>
            <a:pPr>
              <a:spcBef>
                <a:spcPct val="50000"/>
              </a:spcBef>
              <a:defRPr/>
            </a:pPr>
            <a:r>
              <a:rPr lang="zh-CN" altLang="en-US" sz="4400">
                <a:effectLst>
                  <a:outerShdw blurRad="38100" dist="38100" dir="2700000" algn="tl">
                    <a:srgbClr val="C0C0C0"/>
                  </a:outerShdw>
                </a:effectLst>
              </a:rPr>
              <a:t>几种常见装饰用“宝石”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grpId="0" nodeType="withEffect">
                                  <p:stCondLst>
                                    <p:cond delay="0"/>
                                  </p:stCondLst>
                                  <p:childTnLst>
                                    <p:set>
                                      <p:cBhvr>
                                        <p:cTn id="6" dur="1" fill="hold">
                                          <p:stCondLst>
                                            <p:cond delay="0"/>
                                          </p:stCondLst>
                                        </p:cTn>
                                        <p:tgtEl>
                                          <p:spTgt spid="749571">
                                            <p:txEl>
                                              <p:pRg st="0" end="0"/>
                                            </p:txEl>
                                          </p:spTgt>
                                        </p:tgtEl>
                                        <p:attrNameLst>
                                          <p:attrName>style.visibility</p:attrName>
                                        </p:attrNameLst>
                                      </p:cBhvr>
                                      <p:to>
                                        <p:strVal val="visible"/>
                                      </p:to>
                                    </p:set>
                                    <p:animEffect transition="in" filter="diamond(in)">
                                      <p:cBhvr>
                                        <p:cTn id="7" dur="2000"/>
                                        <p:tgtEl>
                                          <p:spTgt spid="7495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749571">
                                            <p:txEl>
                                              <p:pRg st="1" end="1"/>
                                            </p:txEl>
                                          </p:spTgt>
                                        </p:tgtEl>
                                        <p:attrNameLst>
                                          <p:attrName>style.visibility</p:attrName>
                                        </p:attrNameLst>
                                      </p:cBhvr>
                                      <p:to>
                                        <p:strVal val="visible"/>
                                      </p:to>
                                    </p:set>
                                    <p:animEffect transition="in" filter="diamond(in)">
                                      <p:cBhvr>
                                        <p:cTn id="12" dur="2000"/>
                                        <p:tgtEl>
                                          <p:spTgt spid="7495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749571">
                                            <p:txEl>
                                              <p:pRg st="2" end="2"/>
                                            </p:txEl>
                                          </p:spTgt>
                                        </p:tgtEl>
                                        <p:attrNameLst>
                                          <p:attrName>style.visibility</p:attrName>
                                        </p:attrNameLst>
                                      </p:cBhvr>
                                      <p:to>
                                        <p:strVal val="visible"/>
                                      </p:to>
                                    </p:set>
                                    <p:animEffect transition="in" filter="diamond(in)">
                                      <p:cBhvr>
                                        <p:cTn id="17" dur="2000"/>
                                        <p:tgtEl>
                                          <p:spTgt spid="7495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749571">
                                            <p:txEl>
                                              <p:pRg st="3" end="3"/>
                                            </p:txEl>
                                          </p:spTgt>
                                        </p:tgtEl>
                                        <p:attrNameLst>
                                          <p:attrName>style.visibility</p:attrName>
                                        </p:attrNameLst>
                                      </p:cBhvr>
                                      <p:to>
                                        <p:strVal val="visible"/>
                                      </p:to>
                                    </p:set>
                                    <p:animEffect transition="in" filter="diamond(in)">
                                      <p:cBhvr>
                                        <p:cTn id="22" dur="2000"/>
                                        <p:tgtEl>
                                          <p:spTgt spid="74957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grpId="0" nodeType="clickEffect">
                                  <p:stCondLst>
                                    <p:cond delay="0"/>
                                  </p:stCondLst>
                                  <p:childTnLst>
                                    <p:set>
                                      <p:cBhvr>
                                        <p:cTn id="26" dur="1" fill="hold">
                                          <p:stCondLst>
                                            <p:cond delay="0"/>
                                          </p:stCondLst>
                                        </p:cTn>
                                        <p:tgtEl>
                                          <p:spTgt spid="749571">
                                            <p:txEl>
                                              <p:pRg st="4" end="4"/>
                                            </p:txEl>
                                          </p:spTgt>
                                        </p:tgtEl>
                                        <p:attrNameLst>
                                          <p:attrName>style.visibility</p:attrName>
                                        </p:attrNameLst>
                                      </p:cBhvr>
                                      <p:to>
                                        <p:strVal val="visible"/>
                                      </p:to>
                                    </p:set>
                                    <p:animEffect transition="in" filter="diamond(in)">
                                      <p:cBhvr>
                                        <p:cTn id="27" dur="2000"/>
                                        <p:tgtEl>
                                          <p:spTgt spid="74957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8" presetClass="entr" presetSubtype="16" fill="hold" grpId="0" nodeType="clickEffect">
                                  <p:stCondLst>
                                    <p:cond delay="0"/>
                                  </p:stCondLst>
                                  <p:childTnLst>
                                    <p:set>
                                      <p:cBhvr>
                                        <p:cTn id="31" dur="1" fill="hold">
                                          <p:stCondLst>
                                            <p:cond delay="0"/>
                                          </p:stCondLst>
                                        </p:cTn>
                                        <p:tgtEl>
                                          <p:spTgt spid="749571">
                                            <p:txEl>
                                              <p:pRg st="5" end="5"/>
                                            </p:txEl>
                                          </p:spTgt>
                                        </p:tgtEl>
                                        <p:attrNameLst>
                                          <p:attrName>style.visibility</p:attrName>
                                        </p:attrNameLst>
                                      </p:cBhvr>
                                      <p:to>
                                        <p:strVal val="visible"/>
                                      </p:to>
                                    </p:set>
                                    <p:animEffect transition="in" filter="diamond(in)">
                                      <p:cBhvr>
                                        <p:cTn id="32" dur="2000"/>
                                        <p:tgtEl>
                                          <p:spTgt spid="74957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8" presetClass="entr" presetSubtype="16" fill="hold" grpId="0" nodeType="clickEffect">
                                  <p:stCondLst>
                                    <p:cond delay="0"/>
                                  </p:stCondLst>
                                  <p:childTnLst>
                                    <p:set>
                                      <p:cBhvr>
                                        <p:cTn id="36" dur="1" fill="hold">
                                          <p:stCondLst>
                                            <p:cond delay="0"/>
                                          </p:stCondLst>
                                        </p:cTn>
                                        <p:tgtEl>
                                          <p:spTgt spid="749571">
                                            <p:txEl>
                                              <p:pRg st="6" end="6"/>
                                            </p:txEl>
                                          </p:spTgt>
                                        </p:tgtEl>
                                        <p:attrNameLst>
                                          <p:attrName>style.visibility</p:attrName>
                                        </p:attrNameLst>
                                      </p:cBhvr>
                                      <p:to>
                                        <p:strVal val="visible"/>
                                      </p:to>
                                    </p:set>
                                    <p:animEffect transition="in" filter="diamond(in)">
                                      <p:cBhvr>
                                        <p:cTn id="37" dur="2000"/>
                                        <p:tgtEl>
                                          <p:spTgt spid="74957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8" presetClass="entr" presetSubtype="16" fill="hold" grpId="0" nodeType="clickEffect">
                                  <p:stCondLst>
                                    <p:cond delay="0"/>
                                  </p:stCondLst>
                                  <p:childTnLst>
                                    <p:set>
                                      <p:cBhvr>
                                        <p:cTn id="41" dur="1" fill="hold">
                                          <p:stCondLst>
                                            <p:cond delay="0"/>
                                          </p:stCondLst>
                                        </p:cTn>
                                        <p:tgtEl>
                                          <p:spTgt spid="749571">
                                            <p:txEl>
                                              <p:pRg st="7" end="7"/>
                                            </p:txEl>
                                          </p:spTgt>
                                        </p:tgtEl>
                                        <p:attrNameLst>
                                          <p:attrName>style.visibility</p:attrName>
                                        </p:attrNameLst>
                                      </p:cBhvr>
                                      <p:to>
                                        <p:strVal val="visible"/>
                                      </p:to>
                                    </p:set>
                                    <p:animEffect transition="in" filter="diamond(in)">
                                      <p:cBhvr>
                                        <p:cTn id="42" dur="2000"/>
                                        <p:tgtEl>
                                          <p:spTgt spid="74957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8" presetClass="entr" presetSubtype="16" fill="hold" grpId="0" nodeType="clickEffect">
                                  <p:stCondLst>
                                    <p:cond delay="0"/>
                                  </p:stCondLst>
                                  <p:childTnLst>
                                    <p:set>
                                      <p:cBhvr>
                                        <p:cTn id="46" dur="1" fill="hold">
                                          <p:stCondLst>
                                            <p:cond delay="0"/>
                                          </p:stCondLst>
                                        </p:cTn>
                                        <p:tgtEl>
                                          <p:spTgt spid="749571">
                                            <p:txEl>
                                              <p:pRg st="8" end="8"/>
                                            </p:txEl>
                                          </p:spTgt>
                                        </p:tgtEl>
                                        <p:attrNameLst>
                                          <p:attrName>style.visibility</p:attrName>
                                        </p:attrNameLst>
                                      </p:cBhvr>
                                      <p:to>
                                        <p:strVal val="visible"/>
                                      </p:to>
                                    </p:set>
                                    <p:animEffect transition="in" filter="diamond(in)">
                                      <p:cBhvr>
                                        <p:cTn id="47" dur="2000"/>
                                        <p:tgtEl>
                                          <p:spTgt spid="749571">
                                            <p:txEl>
                                              <p:pRg st="8" end="8"/>
                                            </p:txEl>
                                          </p:spTgt>
                                        </p:tgtEl>
                                      </p:cBhvr>
                                    </p:animEffect>
                                  </p:childTnLst>
                                </p:cTn>
                              </p:par>
                              <p:par>
                                <p:cTn id="48" presetID="8" presetClass="entr" presetSubtype="16" fill="hold" nodeType="withEffect">
                                  <p:stCondLst>
                                    <p:cond delay="0"/>
                                  </p:stCondLst>
                                  <p:childTnLst>
                                    <p:set>
                                      <p:cBhvr>
                                        <p:cTn id="49" dur="1" fill="hold">
                                          <p:stCondLst>
                                            <p:cond delay="0"/>
                                          </p:stCondLst>
                                        </p:cTn>
                                        <p:tgtEl>
                                          <p:spTgt spid="749572"/>
                                        </p:tgtEl>
                                        <p:attrNameLst>
                                          <p:attrName>style.visibility</p:attrName>
                                        </p:attrNameLst>
                                      </p:cBhvr>
                                      <p:to>
                                        <p:strVal val="visible"/>
                                      </p:to>
                                    </p:set>
                                    <p:animEffect transition="in" filter="diamond(in)">
                                      <p:cBhvr>
                                        <p:cTn id="50" dur="2000"/>
                                        <p:tgtEl>
                                          <p:spTgt spid="749572"/>
                                        </p:tgtEl>
                                      </p:cBhvr>
                                    </p:animEffect>
                                  </p:childTnLst>
                                </p:cTn>
                              </p:par>
                              <p:par>
                                <p:cTn id="51" presetID="8" presetClass="entr" presetSubtype="16" fill="hold" nodeType="withEffect">
                                  <p:stCondLst>
                                    <p:cond delay="0"/>
                                  </p:stCondLst>
                                  <p:childTnLst>
                                    <p:set>
                                      <p:cBhvr>
                                        <p:cTn id="52" dur="1" fill="hold">
                                          <p:stCondLst>
                                            <p:cond delay="0"/>
                                          </p:stCondLst>
                                        </p:cTn>
                                        <p:tgtEl>
                                          <p:spTgt spid="749573"/>
                                        </p:tgtEl>
                                        <p:attrNameLst>
                                          <p:attrName>style.visibility</p:attrName>
                                        </p:attrNameLst>
                                      </p:cBhvr>
                                      <p:to>
                                        <p:strVal val="visible"/>
                                      </p:to>
                                    </p:set>
                                    <p:animEffect transition="in" filter="diamond(in)">
                                      <p:cBhvr>
                                        <p:cTn id="53" dur="2000"/>
                                        <p:tgtEl>
                                          <p:spTgt spid="749573"/>
                                        </p:tgtEl>
                                      </p:cBhvr>
                                    </p:animEffect>
                                  </p:childTnLst>
                                </p:cTn>
                              </p:par>
                              <p:par>
                                <p:cTn id="54" presetID="8" presetClass="entr" presetSubtype="16" fill="hold" nodeType="withEffect">
                                  <p:stCondLst>
                                    <p:cond delay="0"/>
                                  </p:stCondLst>
                                  <p:childTnLst>
                                    <p:set>
                                      <p:cBhvr>
                                        <p:cTn id="55" dur="1" fill="hold">
                                          <p:stCondLst>
                                            <p:cond delay="0"/>
                                          </p:stCondLst>
                                        </p:cTn>
                                        <p:tgtEl>
                                          <p:spTgt spid="749574"/>
                                        </p:tgtEl>
                                        <p:attrNameLst>
                                          <p:attrName>style.visibility</p:attrName>
                                        </p:attrNameLst>
                                      </p:cBhvr>
                                      <p:to>
                                        <p:strVal val="visible"/>
                                      </p:to>
                                    </p:set>
                                    <p:animEffect transition="in" filter="diamond(in)">
                                      <p:cBhvr>
                                        <p:cTn id="56" dur="2000"/>
                                        <p:tgtEl>
                                          <p:spTgt spid="749574"/>
                                        </p:tgtEl>
                                      </p:cBhvr>
                                    </p:animEffect>
                                  </p:childTnLst>
                                </p:cTn>
                              </p:par>
                              <p:par>
                                <p:cTn id="57" presetID="8" presetClass="entr" presetSubtype="16" fill="hold" nodeType="withEffect">
                                  <p:stCondLst>
                                    <p:cond delay="0"/>
                                  </p:stCondLst>
                                  <p:childTnLst>
                                    <p:set>
                                      <p:cBhvr>
                                        <p:cTn id="58" dur="1" fill="hold">
                                          <p:stCondLst>
                                            <p:cond delay="0"/>
                                          </p:stCondLst>
                                        </p:cTn>
                                        <p:tgtEl>
                                          <p:spTgt spid="749575"/>
                                        </p:tgtEl>
                                        <p:attrNameLst>
                                          <p:attrName>style.visibility</p:attrName>
                                        </p:attrNameLst>
                                      </p:cBhvr>
                                      <p:to>
                                        <p:strVal val="visible"/>
                                      </p:to>
                                    </p:set>
                                    <p:animEffect transition="in" filter="diamond(in)">
                                      <p:cBhvr>
                                        <p:cTn id="59" dur="2000"/>
                                        <p:tgtEl>
                                          <p:spTgt spid="749575"/>
                                        </p:tgtEl>
                                      </p:cBhvr>
                                    </p:animEffect>
                                  </p:childTnLst>
                                </p:cTn>
                              </p:par>
                              <p:par>
                                <p:cTn id="60" presetID="8" presetClass="entr" presetSubtype="16" fill="hold" nodeType="withEffect">
                                  <p:stCondLst>
                                    <p:cond delay="0"/>
                                  </p:stCondLst>
                                  <p:childTnLst>
                                    <p:set>
                                      <p:cBhvr>
                                        <p:cTn id="61" dur="1" fill="hold">
                                          <p:stCondLst>
                                            <p:cond delay="0"/>
                                          </p:stCondLst>
                                        </p:cTn>
                                        <p:tgtEl>
                                          <p:spTgt spid="749576"/>
                                        </p:tgtEl>
                                        <p:attrNameLst>
                                          <p:attrName>style.visibility</p:attrName>
                                        </p:attrNameLst>
                                      </p:cBhvr>
                                      <p:to>
                                        <p:strVal val="visible"/>
                                      </p:to>
                                    </p:set>
                                    <p:animEffect transition="in" filter="diamond(in)">
                                      <p:cBhvr>
                                        <p:cTn id="62" dur="2000"/>
                                        <p:tgtEl>
                                          <p:spTgt spid="749576"/>
                                        </p:tgtEl>
                                      </p:cBhvr>
                                    </p:animEffect>
                                  </p:childTnLst>
                                </p:cTn>
                              </p:par>
                              <p:par>
                                <p:cTn id="63" presetID="8" presetClass="entr" presetSubtype="16" fill="hold" nodeType="withEffect">
                                  <p:stCondLst>
                                    <p:cond delay="0"/>
                                  </p:stCondLst>
                                  <p:childTnLst>
                                    <p:set>
                                      <p:cBhvr>
                                        <p:cTn id="64" dur="1" fill="hold">
                                          <p:stCondLst>
                                            <p:cond delay="0"/>
                                          </p:stCondLst>
                                        </p:cTn>
                                        <p:tgtEl>
                                          <p:spTgt spid="749577"/>
                                        </p:tgtEl>
                                        <p:attrNameLst>
                                          <p:attrName>style.visibility</p:attrName>
                                        </p:attrNameLst>
                                      </p:cBhvr>
                                      <p:to>
                                        <p:strVal val="visible"/>
                                      </p:to>
                                    </p:set>
                                    <p:animEffect transition="in" filter="diamond(in)">
                                      <p:cBhvr>
                                        <p:cTn id="65" dur="2000"/>
                                        <p:tgtEl>
                                          <p:spTgt spid="7495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9571" grpId="0" build="p"/>
    </p:bldLst>
  </p:timing>
</p:sld>
</file>

<file path=ppt/slides/slide1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0594" name="Rectangle 2"/>
          <p:cNvSpPr>
            <a:spLocks noGrp="1" noChangeArrowheads="1"/>
          </p:cNvSpPr>
          <p:nvPr>
            <p:ph type="title" idx="4294967295"/>
          </p:nvPr>
        </p:nvSpPr>
        <p:spPr>
          <a:xfrm>
            <a:off x="468313" y="260350"/>
            <a:ext cx="7793037" cy="950913"/>
          </a:xfrm>
        </p:spPr>
        <p:txBody>
          <a:bodyPr anchorCtr="1"/>
          <a:lstStyle/>
          <a:p>
            <a:pPr algn="just" eaLnBrk="1" hangingPunct="1">
              <a:defRPr/>
            </a:pPr>
            <a:r>
              <a:rPr lang="zh-CN" altLang="en-US" b="1" smtClean="0">
                <a:solidFill>
                  <a:srgbClr val="0000CC"/>
                </a:solidFill>
                <a:effectLst>
                  <a:outerShdw blurRad="38100" dist="38100" dir="2700000" algn="tl">
                    <a:srgbClr val="C0C0C0"/>
                  </a:outerShdw>
                </a:effectLst>
                <a:latin typeface="仿宋_GB2312" pitchFamily="49" charset="-122"/>
                <a:ea typeface="仿宋_GB2312" pitchFamily="49" charset="-122"/>
              </a:rPr>
              <a:t>原子晶体的主要特性</a:t>
            </a:r>
          </a:p>
        </p:txBody>
      </p:sp>
      <p:sp>
        <p:nvSpPr>
          <p:cNvPr id="750595" name="Rectangle 3"/>
          <p:cNvSpPr>
            <a:spLocks noGrp="1" noChangeArrowheads="1"/>
          </p:cNvSpPr>
          <p:nvPr>
            <p:ph type="body" sz="half" idx="4294967295"/>
          </p:nvPr>
        </p:nvSpPr>
        <p:spPr>
          <a:xfrm>
            <a:off x="0" y="1125538"/>
            <a:ext cx="9144000" cy="1798637"/>
          </a:xfrm>
          <a:solidFill>
            <a:schemeClr val="bg1"/>
          </a:solidFill>
        </p:spPr>
        <p:txBody>
          <a:bodyPr/>
          <a:lstStyle/>
          <a:p>
            <a:pPr eaLnBrk="1" hangingPunct="1">
              <a:buFont typeface="Wingdings" pitchFamily="2" charset="2"/>
              <a:buNone/>
              <a:defRPr/>
            </a:pPr>
            <a:r>
              <a:rPr lang="en-US" altLang="zh-CN" sz="4000" b="1" smtClean="0">
                <a:effectLst>
                  <a:outerShdw blurRad="38100" dist="38100" dir="2700000" algn="tl">
                    <a:srgbClr val="C0C0C0"/>
                  </a:outerShdw>
                </a:effectLst>
                <a:latin typeface="仿宋_GB2312" pitchFamily="49" charset="-122"/>
                <a:ea typeface="仿宋_GB2312" pitchFamily="49" charset="-122"/>
              </a:rPr>
              <a:t>  </a:t>
            </a:r>
            <a:r>
              <a:rPr lang="zh-CN" altLang="en-US" b="1" smtClean="0">
                <a:solidFill>
                  <a:srgbClr val="0000CC"/>
                </a:solidFill>
                <a:effectLst>
                  <a:outerShdw blurRad="38100" dist="38100" dir="2700000" algn="tl">
                    <a:srgbClr val="C0C0C0"/>
                  </a:outerShdw>
                </a:effectLst>
                <a:latin typeface="黑体" pitchFamily="2" charset="-122"/>
                <a:ea typeface="黑体" pitchFamily="2" charset="-122"/>
              </a:rPr>
              <a:t>原子晶体有</a:t>
            </a:r>
            <a:r>
              <a:rPr lang="zh-CN" altLang="en-US" b="1" smtClean="0">
                <a:solidFill>
                  <a:srgbClr val="D60093"/>
                </a:solidFill>
                <a:effectLst>
                  <a:outerShdw blurRad="38100" dist="38100" dir="2700000" algn="tl">
                    <a:srgbClr val="C0C0C0"/>
                  </a:outerShdw>
                </a:effectLst>
                <a:latin typeface="黑体" pitchFamily="2" charset="-122"/>
                <a:ea typeface="黑体" pitchFamily="2" charset="-122"/>
              </a:rPr>
              <a:t>方向性和饱和性</a:t>
            </a:r>
            <a:r>
              <a:rPr lang="zh-CN" altLang="en-US" b="1" smtClean="0">
                <a:effectLst>
                  <a:outerShdw blurRad="38100" dist="38100" dir="2700000" algn="tl">
                    <a:srgbClr val="C0C0C0"/>
                  </a:outerShdw>
                </a:effectLst>
                <a:latin typeface="黑体" pitchFamily="2" charset="-122"/>
                <a:ea typeface="黑体" pitchFamily="2" charset="-122"/>
              </a:rPr>
              <a:t>，</a:t>
            </a:r>
          </a:p>
          <a:p>
            <a:pPr eaLnBrk="1" hangingPunct="1">
              <a:buFont typeface="Wingdings" pitchFamily="2" charset="2"/>
              <a:buNone/>
              <a:defRPr/>
            </a:pPr>
            <a:r>
              <a:rPr lang="zh-CN" altLang="en-US" b="1" smtClean="0">
                <a:solidFill>
                  <a:schemeClr val="folHlink"/>
                </a:solidFill>
                <a:effectLst>
                  <a:outerShdw blurRad="38100" dist="38100" dir="2700000" algn="tl">
                    <a:srgbClr val="C0C0C0"/>
                  </a:outerShdw>
                </a:effectLst>
                <a:latin typeface="黑体" pitchFamily="2" charset="-122"/>
                <a:ea typeface="黑体" pitchFamily="2" charset="-122"/>
              </a:rPr>
              <a:t>  </a:t>
            </a:r>
            <a:r>
              <a:rPr lang="zh-CN" altLang="en-US" b="1" smtClean="0">
                <a:solidFill>
                  <a:srgbClr val="0000CC"/>
                </a:solidFill>
                <a:effectLst>
                  <a:outerShdw blurRad="38100" dist="38100" dir="2700000" algn="tl">
                    <a:srgbClr val="C0C0C0"/>
                  </a:outerShdw>
                </a:effectLst>
                <a:latin typeface="黑体" pitchFamily="2" charset="-122"/>
                <a:ea typeface="黑体" pitchFamily="2" charset="-122"/>
              </a:rPr>
              <a:t>配位数低；熔点高；硬度大；不导电；不溶于任何溶剂，化学性质十分稳定。</a:t>
            </a:r>
          </a:p>
        </p:txBody>
      </p:sp>
      <p:pic>
        <p:nvPicPr>
          <p:cNvPr id="750596" name="Picture 4" descr="Hpc03"/>
          <p:cNvPicPr>
            <a:picLocks noGrp="1" noChangeAspect="1" noChangeArrowheads="1"/>
          </p:cNvPicPr>
          <p:nvPr>
            <p:ph type="chart" sz="half" idx="4294967295"/>
          </p:nvPr>
        </p:nvPicPr>
        <p:blipFill>
          <a:blip r:embed="rId2"/>
          <a:srcRect/>
          <a:stretch>
            <a:fillRect/>
          </a:stretch>
        </p:blipFill>
        <p:spPr>
          <a:xfrm>
            <a:off x="900113" y="3068638"/>
            <a:ext cx="3168650" cy="3789362"/>
          </a:xfrm>
        </p:spPr>
      </p:pic>
      <p:pic>
        <p:nvPicPr>
          <p:cNvPr id="750598" name="Picture 6" descr="144798600_414004"/>
          <p:cNvPicPr>
            <a:picLocks noChangeAspect="1" noChangeArrowheads="1"/>
          </p:cNvPicPr>
          <p:nvPr/>
        </p:nvPicPr>
        <p:blipFill>
          <a:blip r:embed="rId3"/>
          <a:srcRect/>
          <a:stretch>
            <a:fillRect/>
          </a:stretch>
        </p:blipFill>
        <p:spPr bwMode="auto">
          <a:xfrm>
            <a:off x="4643438" y="3357563"/>
            <a:ext cx="4170362" cy="3127375"/>
          </a:xfrm>
          <a:prstGeom prst="rect">
            <a:avLst/>
          </a:prstGeom>
          <a:noFill/>
          <a:ln w="9525">
            <a:noFill/>
            <a:miter lim="800000"/>
            <a:headEnd/>
            <a:tailEnd/>
          </a:ln>
        </p:spPr>
      </p:pic>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
        <p:nvSpPr>
          <p:cNvPr id="44036" name="Line 4"/>
          <p:cNvSpPr>
            <a:spLocks noChangeShapeType="1"/>
          </p:cNvSpPr>
          <p:nvPr/>
        </p:nvSpPr>
        <p:spPr bwMode="auto">
          <a:xfrm>
            <a:off x="468313" y="1196975"/>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50594">
                                            <p:txEl>
                                              <p:charRg st="4294967295" end="4294967295"/>
                                            </p:txEl>
                                          </p:spTgt>
                                        </p:tgtEl>
                                        <p:attrNameLst>
                                          <p:attrName>style.visibility</p:attrName>
                                        </p:attrNameLst>
                                      </p:cBhvr>
                                      <p:to>
                                        <p:strVal val="visible"/>
                                      </p:to>
                                    </p:set>
                                    <p:animEffect transition="in" filter="dissolve">
                                      <p:cBhvr>
                                        <p:cTn id="7" dur="500"/>
                                        <p:tgtEl>
                                          <p:spTgt spid="750594">
                                            <p:txEl>
                                              <p:charRg st="4294967295" end="4294967295"/>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50595">
                                            <p:txEl>
                                              <p:pRg st="0" end="0"/>
                                            </p:txEl>
                                          </p:spTgt>
                                        </p:tgtEl>
                                        <p:attrNameLst>
                                          <p:attrName>style.visibility</p:attrName>
                                        </p:attrNameLst>
                                      </p:cBhvr>
                                      <p:to>
                                        <p:strVal val="visible"/>
                                      </p:to>
                                    </p:set>
                                    <p:animEffect transition="in" filter="dissolve">
                                      <p:cBhvr>
                                        <p:cTn id="12" dur="500"/>
                                        <p:tgtEl>
                                          <p:spTgt spid="75059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50595">
                                            <p:txEl>
                                              <p:pRg st="1" end="1"/>
                                            </p:txEl>
                                          </p:spTgt>
                                        </p:tgtEl>
                                        <p:attrNameLst>
                                          <p:attrName>style.visibility</p:attrName>
                                        </p:attrNameLst>
                                      </p:cBhvr>
                                      <p:to>
                                        <p:strVal val="visible"/>
                                      </p:to>
                                    </p:set>
                                    <p:animEffect transition="in" filter="dissolve">
                                      <p:cBhvr>
                                        <p:cTn id="17" dur="500"/>
                                        <p:tgtEl>
                                          <p:spTgt spid="75059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50596"/>
                                        </p:tgtEl>
                                        <p:attrNameLst>
                                          <p:attrName>style.visibility</p:attrName>
                                        </p:attrNameLst>
                                      </p:cBhvr>
                                      <p:to>
                                        <p:strVal val="visible"/>
                                      </p:to>
                                    </p:set>
                                    <p:animEffect transition="in" filter="dissolve">
                                      <p:cBhvr>
                                        <p:cTn id="22" dur="500"/>
                                        <p:tgtEl>
                                          <p:spTgt spid="750596"/>
                                        </p:tgtEl>
                                      </p:cBhvr>
                                    </p:animEffect>
                                  </p:childTnLst>
                                </p:cTn>
                              </p:par>
                            </p:childTnLst>
                          </p:cTn>
                        </p:par>
                      </p:childTnLst>
                    </p:cTn>
                  </p:par>
                  <p:par>
                    <p:cTn id="23" fill="hold">
                      <p:stCondLst>
                        <p:cond delay="indefinite"/>
                      </p:stCondLst>
                      <p:childTnLst>
                        <p:par>
                          <p:cTn id="24" fill="hold">
                            <p:stCondLst>
                              <p:cond delay="0"/>
                            </p:stCondLst>
                            <p:childTnLst>
                              <p:par>
                                <p:cTn id="25" presetID="55" presetClass="entr" presetSubtype="0" fill="hold" nodeType="clickEffect">
                                  <p:stCondLst>
                                    <p:cond delay="0"/>
                                  </p:stCondLst>
                                  <p:childTnLst>
                                    <p:set>
                                      <p:cBhvr>
                                        <p:cTn id="26" dur="1" fill="hold">
                                          <p:stCondLst>
                                            <p:cond delay="0"/>
                                          </p:stCondLst>
                                        </p:cTn>
                                        <p:tgtEl>
                                          <p:spTgt spid="750598"/>
                                        </p:tgtEl>
                                        <p:attrNameLst>
                                          <p:attrName>style.visibility</p:attrName>
                                        </p:attrNameLst>
                                      </p:cBhvr>
                                      <p:to>
                                        <p:strVal val="visible"/>
                                      </p:to>
                                    </p:set>
                                    <p:anim calcmode="lin" valueType="num">
                                      <p:cBhvr>
                                        <p:cTn id="27" dur="1000" fill="hold"/>
                                        <p:tgtEl>
                                          <p:spTgt spid="750598"/>
                                        </p:tgtEl>
                                        <p:attrNameLst>
                                          <p:attrName>ppt_w</p:attrName>
                                        </p:attrNameLst>
                                      </p:cBhvr>
                                      <p:tavLst>
                                        <p:tav tm="0">
                                          <p:val>
                                            <p:strVal val="#ppt_w*0.70"/>
                                          </p:val>
                                        </p:tav>
                                        <p:tav tm="100000">
                                          <p:val>
                                            <p:strVal val="#ppt_w"/>
                                          </p:val>
                                        </p:tav>
                                      </p:tavLst>
                                    </p:anim>
                                    <p:anim calcmode="lin" valueType="num">
                                      <p:cBhvr>
                                        <p:cTn id="28" dur="1000" fill="hold"/>
                                        <p:tgtEl>
                                          <p:spTgt spid="750598"/>
                                        </p:tgtEl>
                                        <p:attrNameLst>
                                          <p:attrName>ppt_h</p:attrName>
                                        </p:attrNameLst>
                                      </p:cBhvr>
                                      <p:tavLst>
                                        <p:tav tm="0">
                                          <p:val>
                                            <p:strVal val="#ppt_h"/>
                                          </p:val>
                                        </p:tav>
                                        <p:tav tm="100000">
                                          <p:val>
                                            <p:strVal val="#ppt_h"/>
                                          </p:val>
                                        </p:tav>
                                      </p:tavLst>
                                    </p:anim>
                                    <p:animEffect transition="in" filter="fade">
                                      <p:cBhvr>
                                        <p:cTn id="29" dur="1000"/>
                                        <p:tgtEl>
                                          <p:spTgt spid="7505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0594" grpId="0"/>
      <p:bldP spid="750595" grpId="0" build="p"/>
    </p:bldLst>
  </p:timing>
</p:sld>
</file>

<file path=ppt/slides/slide1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1618" name="Rectangle 2"/>
          <p:cNvSpPr>
            <a:spLocks noGrp="1" noChangeArrowheads="1"/>
          </p:cNvSpPr>
          <p:nvPr>
            <p:ph type="title" idx="4294967295"/>
          </p:nvPr>
        </p:nvSpPr>
        <p:spPr/>
        <p:txBody>
          <a:bodyPr anchorCtr="1"/>
          <a:lstStyle/>
          <a:p>
            <a:pPr eaLnBrk="1" hangingPunct="1">
              <a:defRPr/>
            </a:pPr>
            <a:r>
              <a:rPr lang="en-US" altLang="zh-CN" sz="5400" b="1" smtClean="0">
                <a:solidFill>
                  <a:srgbClr val="0000CC"/>
                </a:solidFill>
                <a:effectLst>
                  <a:outerShdw blurRad="38100" dist="38100" dir="2700000" algn="tl">
                    <a:srgbClr val="C0C0C0"/>
                  </a:outerShdw>
                </a:effectLst>
                <a:latin typeface="仿宋_GB2312" pitchFamily="49" charset="-122"/>
                <a:ea typeface="仿宋_GB2312" pitchFamily="49" charset="-122"/>
              </a:rPr>
              <a:t>4</a:t>
            </a:r>
            <a:r>
              <a:rPr lang="zh-CN" altLang="en-US" sz="5400" b="1" smtClean="0">
                <a:solidFill>
                  <a:srgbClr val="0000CC"/>
                </a:solidFill>
                <a:effectLst>
                  <a:outerShdw blurRad="38100" dist="38100" dir="2700000" algn="tl">
                    <a:srgbClr val="C0C0C0"/>
                  </a:outerShdw>
                </a:effectLst>
                <a:latin typeface="仿宋_GB2312" pitchFamily="49" charset="-122"/>
                <a:ea typeface="仿宋_GB2312" pitchFamily="49" charset="-122"/>
              </a:rPr>
              <a:t>．金属晶体</a:t>
            </a:r>
          </a:p>
        </p:txBody>
      </p:sp>
      <p:sp>
        <p:nvSpPr>
          <p:cNvPr id="751619" name="Rectangle 3"/>
          <p:cNvSpPr>
            <a:spLocks noGrp="1" noChangeArrowheads="1"/>
          </p:cNvSpPr>
          <p:nvPr>
            <p:ph type="body" sz="half" idx="4294967295"/>
          </p:nvPr>
        </p:nvSpPr>
        <p:spPr>
          <a:xfrm>
            <a:off x="468313" y="2205038"/>
            <a:ext cx="4398962" cy="4090987"/>
          </a:xfrm>
        </p:spPr>
        <p:txBody>
          <a:bodyPr/>
          <a:lstStyle/>
          <a:p>
            <a:pPr eaLnBrk="1" hangingPunct="1">
              <a:buFont typeface="Wingdings" pitchFamily="2" charset="2"/>
              <a:buNone/>
              <a:defRPr/>
            </a:pPr>
            <a:r>
              <a:rPr lang="en-US" altLang="zh-CN" sz="4400" b="1" smtClean="0">
                <a:effectLst>
                  <a:outerShdw blurRad="38100" dist="38100" dir="2700000" algn="tl">
                    <a:srgbClr val="C0C0C0"/>
                  </a:outerShdw>
                </a:effectLst>
                <a:latin typeface="仿宋_GB2312" pitchFamily="49" charset="-122"/>
                <a:ea typeface="仿宋_GB2312" pitchFamily="49" charset="-122"/>
              </a:rPr>
              <a:t>  </a:t>
            </a:r>
            <a:r>
              <a:rPr lang="zh-CN" altLang="en-US" sz="4400" smtClean="0">
                <a:solidFill>
                  <a:srgbClr val="0000CC"/>
                </a:solidFill>
                <a:latin typeface="仿宋_GB2312" pitchFamily="49" charset="-122"/>
                <a:ea typeface="黑体" pitchFamily="2" charset="-122"/>
              </a:rPr>
              <a:t>金属晶体是</a:t>
            </a:r>
          </a:p>
          <a:p>
            <a:pPr eaLnBrk="1" hangingPunct="1">
              <a:buFont typeface="Wingdings" pitchFamily="2" charset="2"/>
              <a:buNone/>
              <a:defRPr/>
            </a:pPr>
            <a:r>
              <a:rPr lang="zh-CN" altLang="en-US" sz="4400" smtClean="0">
                <a:solidFill>
                  <a:srgbClr val="0000CC"/>
                </a:solidFill>
                <a:latin typeface="仿宋_GB2312" pitchFamily="49" charset="-122"/>
                <a:ea typeface="黑体" pitchFamily="2" charset="-122"/>
              </a:rPr>
              <a:t>通过</a:t>
            </a:r>
            <a:r>
              <a:rPr lang="zh-CN" altLang="en-US" sz="4400" smtClean="0">
                <a:solidFill>
                  <a:srgbClr val="D60093"/>
                </a:solidFill>
                <a:latin typeface="仿宋_GB2312" pitchFamily="49" charset="-122"/>
                <a:ea typeface="黑体" pitchFamily="2" charset="-122"/>
              </a:rPr>
              <a:t>金属键</a:t>
            </a:r>
            <a:r>
              <a:rPr lang="zh-CN" altLang="en-US" sz="4400" smtClean="0">
                <a:solidFill>
                  <a:srgbClr val="0000CC"/>
                </a:solidFill>
                <a:latin typeface="仿宋_GB2312" pitchFamily="49" charset="-122"/>
                <a:ea typeface="黑体" pitchFamily="2" charset="-122"/>
              </a:rPr>
              <a:t>形</a:t>
            </a:r>
          </a:p>
          <a:p>
            <a:pPr eaLnBrk="1" hangingPunct="1">
              <a:buFont typeface="Wingdings" pitchFamily="2" charset="2"/>
              <a:buNone/>
              <a:defRPr/>
            </a:pPr>
            <a:r>
              <a:rPr lang="zh-CN" altLang="en-US" sz="4400" smtClean="0">
                <a:solidFill>
                  <a:srgbClr val="0000CC"/>
                </a:solidFill>
                <a:latin typeface="仿宋_GB2312" pitchFamily="49" charset="-122"/>
                <a:ea typeface="黑体" pitchFamily="2" charset="-122"/>
              </a:rPr>
              <a:t>成的晶体。</a:t>
            </a:r>
          </a:p>
          <a:p>
            <a:pPr eaLnBrk="1" hangingPunct="1">
              <a:defRPr/>
            </a:pPr>
            <a:endParaRPr lang="zh-CN" altLang="en-US" sz="4400" b="1" smtClean="0">
              <a:latin typeface="仿宋_GB2312" pitchFamily="49" charset="-122"/>
              <a:ea typeface="黑体" pitchFamily="2" charset="-122"/>
            </a:endParaRPr>
          </a:p>
          <a:p>
            <a:pPr eaLnBrk="1" hangingPunct="1">
              <a:buFont typeface="Wingdings" pitchFamily="2" charset="2"/>
              <a:buNone/>
              <a:defRPr/>
            </a:pPr>
            <a:r>
              <a:rPr lang="zh-CN" altLang="en-US" sz="3600" smtClean="0">
                <a:solidFill>
                  <a:srgbClr val="0000CC"/>
                </a:solidFill>
                <a:ea typeface="黑体" pitchFamily="2" charset="-122"/>
              </a:rPr>
              <a:t>金属的结构特点</a:t>
            </a:r>
          </a:p>
        </p:txBody>
      </p:sp>
      <p:pic>
        <p:nvPicPr>
          <p:cNvPr id="751620" name="Picture 4" descr="copper"/>
          <p:cNvPicPr>
            <a:picLocks noGrp="1" noChangeAspect="1" noChangeArrowheads="1"/>
          </p:cNvPicPr>
          <p:nvPr>
            <p:ph type="clipArt" sz="half" idx="4294967295"/>
          </p:nvPr>
        </p:nvPicPr>
        <p:blipFill>
          <a:blip r:embed="rId2"/>
          <a:srcRect/>
          <a:stretch>
            <a:fillRect/>
          </a:stretch>
        </p:blipFill>
        <p:spPr>
          <a:xfrm>
            <a:off x="4438650" y="2463800"/>
            <a:ext cx="4033838" cy="3271838"/>
          </a:xfrm>
        </p:spPr>
      </p:pic>
      <p:sp>
        <p:nvSpPr>
          <p:cNvPr id="207876" name="AutoShape 5">
            <a:hlinkClick r:id="" action="ppaction://hlinkshowjump?jump=lastslideviewed" highlightClick="1"/>
          </p:cNvPr>
          <p:cNvSpPr>
            <a:spLocks noChangeArrowheads="1"/>
          </p:cNvSpPr>
          <p:nvPr/>
        </p:nvSpPr>
        <p:spPr bwMode="auto">
          <a:xfrm>
            <a:off x="8077200" y="6237288"/>
            <a:ext cx="671513" cy="360362"/>
          </a:xfrm>
          <a:prstGeom prst="actionButtonReturn">
            <a:avLst/>
          </a:prstGeom>
          <a:solidFill>
            <a:schemeClr val="accent1"/>
          </a:solidFill>
          <a:ln w="9525">
            <a:solidFill>
              <a:schemeClr val="tx1"/>
            </a:solidFill>
            <a:miter lim="800000"/>
            <a:headEnd/>
            <a:tailEnd/>
          </a:ln>
        </p:spPr>
        <p:txBody>
          <a:bodyPr wrap="none" anchor="ctr"/>
          <a:lstStyle/>
          <a:p>
            <a:endParaRPr lang="zh-CN" altLang="en-US" sz="1800">
              <a:solidFill>
                <a:schemeClr val="tx1"/>
              </a:solidFill>
              <a:latin typeface="Verdana" pitchFamily="34" charset="0"/>
            </a:endParaRPr>
          </a:p>
        </p:txBody>
      </p:sp>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51618"/>
                                        </p:tgtEl>
                                        <p:attrNameLst>
                                          <p:attrName>style.visibility</p:attrName>
                                        </p:attrNameLst>
                                      </p:cBhvr>
                                      <p:to>
                                        <p:strVal val="visible"/>
                                      </p:to>
                                    </p:set>
                                    <p:animEffect transition="in" filter="dissolve">
                                      <p:cBhvr>
                                        <p:cTn id="7" dur="500"/>
                                        <p:tgtEl>
                                          <p:spTgt spid="75161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51619">
                                            <p:txEl>
                                              <p:pRg st="0" end="0"/>
                                            </p:txEl>
                                          </p:spTgt>
                                        </p:tgtEl>
                                        <p:attrNameLst>
                                          <p:attrName>style.visibility</p:attrName>
                                        </p:attrNameLst>
                                      </p:cBhvr>
                                      <p:to>
                                        <p:strVal val="visible"/>
                                      </p:to>
                                    </p:set>
                                    <p:animEffect transition="in" filter="dissolve">
                                      <p:cBhvr>
                                        <p:cTn id="12" dur="500"/>
                                        <p:tgtEl>
                                          <p:spTgt spid="75161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51619">
                                            <p:txEl>
                                              <p:pRg st="1" end="1"/>
                                            </p:txEl>
                                          </p:spTgt>
                                        </p:tgtEl>
                                        <p:attrNameLst>
                                          <p:attrName>style.visibility</p:attrName>
                                        </p:attrNameLst>
                                      </p:cBhvr>
                                      <p:to>
                                        <p:strVal val="visible"/>
                                      </p:to>
                                    </p:set>
                                    <p:animEffect transition="in" filter="dissolve">
                                      <p:cBhvr>
                                        <p:cTn id="17" dur="500"/>
                                        <p:tgtEl>
                                          <p:spTgt spid="75161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51619">
                                            <p:txEl>
                                              <p:pRg st="2" end="2"/>
                                            </p:txEl>
                                          </p:spTgt>
                                        </p:tgtEl>
                                        <p:attrNameLst>
                                          <p:attrName>style.visibility</p:attrName>
                                        </p:attrNameLst>
                                      </p:cBhvr>
                                      <p:to>
                                        <p:strVal val="visible"/>
                                      </p:to>
                                    </p:set>
                                    <p:animEffect transition="in" filter="dissolve">
                                      <p:cBhvr>
                                        <p:cTn id="22" dur="500"/>
                                        <p:tgtEl>
                                          <p:spTgt spid="75161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51619">
                                            <p:txEl>
                                              <p:pRg st="4" end="4"/>
                                            </p:txEl>
                                          </p:spTgt>
                                        </p:tgtEl>
                                        <p:attrNameLst>
                                          <p:attrName>style.visibility</p:attrName>
                                        </p:attrNameLst>
                                      </p:cBhvr>
                                      <p:to>
                                        <p:strVal val="visible"/>
                                      </p:to>
                                    </p:set>
                                    <p:animEffect transition="in" filter="dissolve">
                                      <p:cBhvr>
                                        <p:cTn id="27" dur="500"/>
                                        <p:tgtEl>
                                          <p:spTgt spid="75161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751620"/>
                                        </p:tgtEl>
                                        <p:attrNameLst>
                                          <p:attrName>style.visibility</p:attrName>
                                        </p:attrNameLst>
                                      </p:cBhvr>
                                      <p:to>
                                        <p:strVal val="visible"/>
                                      </p:to>
                                    </p:set>
                                    <p:animEffect transition="in" filter="dissolve">
                                      <p:cBhvr>
                                        <p:cTn id="32" dur="500"/>
                                        <p:tgtEl>
                                          <p:spTgt spid="7516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1618" grpId="0"/>
      <p:bldP spid="751619" grpId="0" build="p"/>
    </p:bldLst>
  </p:timing>
</p:sld>
</file>

<file path=ppt/slides/slide1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2642" name="Rectangle 2"/>
          <p:cNvSpPr>
            <a:spLocks noGrp="1" noChangeArrowheads="1"/>
          </p:cNvSpPr>
          <p:nvPr>
            <p:ph type="title" idx="4294967295"/>
          </p:nvPr>
        </p:nvSpPr>
        <p:spPr>
          <a:xfrm>
            <a:off x="457200" y="457200"/>
            <a:ext cx="3683000" cy="1027113"/>
          </a:xfrm>
        </p:spPr>
        <p:txBody>
          <a:bodyPr anchorCtr="1"/>
          <a:lstStyle/>
          <a:p>
            <a:pPr algn="just" eaLnBrk="1" hangingPunct="1"/>
            <a:r>
              <a:rPr lang="zh-CN" altLang="en-US" b="1" smtClean="0">
                <a:solidFill>
                  <a:srgbClr val="0000CC"/>
                </a:solidFill>
                <a:ea typeface="黑体" pitchFamily="49" charset="-122"/>
              </a:rPr>
              <a:t>金属键</a:t>
            </a:r>
          </a:p>
        </p:txBody>
      </p:sp>
      <p:sp>
        <p:nvSpPr>
          <p:cNvPr id="752643" name="Rectangle 3"/>
          <p:cNvSpPr>
            <a:spLocks noGrp="1" noChangeArrowheads="1"/>
          </p:cNvSpPr>
          <p:nvPr>
            <p:ph type="body" idx="4294967295"/>
          </p:nvPr>
        </p:nvSpPr>
        <p:spPr>
          <a:xfrm>
            <a:off x="179388" y="1844675"/>
            <a:ext cx="8713787" cy="4230688"/>
          </a:xfrm>
        </p:spPr>
        <p:txBody>
          <a:bodyPr/>
          <a:lstStyle/>
          <a:p>
            <a:pPr algn="just" eaLnBrk="1" hangingPunct="1">
              <a:lnSpc>
                <a:spcPct val="90000"/>
              </a:lnSpc>
              <a:buFont typeface="Wingdings" pitchFamily="2" charset="2"/>
              <a:buNone/>
            </a:pPr>
            <a:r>
              <a:rPr lang="en-US" altLang="zh-CN" sz="2800" b="1" smtClean="0">
                <a:solidFill>
                  <a:srgbClr val="00FF99"/>
                </a:solidFill>
                <a:latin typeface="黑体" pitchFamily="49" charset="-122"/>
                <a:ea typeface="黑体" pitchFamily="49" charset="-122"/>
              </a:rPr>
              <a:t>1</a:t>
            </a:r>
            <a:r>
              <a:rPr lang="zh-CN" altLang="en-US" b="1" smtClean="0">
                <a:solidFill>
                  <a:srgbClr val="00FF99"/>
                </a:solidFill>
                <a:latin typeface="黑体" pitchFamily="49" charset="-122"/>
                <a:ea typeface="黑体" pitchFamily="49" charset="-122"/>
              </a:rPr>
              <a:t>）形成</a:t>
            </a:r>
          </a:p>
          <a:p>
            <a:pPr algn="just" eaLnBrk="1" hangingPunct="1">
              <a:lnSpc>
                <a:spcPct val="90000"/>
              </a:lnSpc>
              <a:buFont typeface="Wingdings" pitchFamily="2" charset="2"/>
              <a:buNone/>
            </a:pPr>
            <a:r>
              <a:rPr lang="zh-CN" altLang="en-US" b="1" smtClean="0">
                <a:latin typeface="黑体" pitchFamily="49" charset="-122"/>
                <a:ea typeface="黑体" pitchFamily="49" charset="-122"/>
              </a:rPr>
              <a:t>      </a:t>
            </a:r>
            <a:r>
              <a:rPr lang="zh-CN" altLang="en-US" b="1" smtClean="0">
                <a:solidFill>
                  <a:srgbClr val="0000CC"/>
                </a:solidFill>
                <a:latin typeface="黑体" pitchFamily="49" charset="-122"/>
                <a:ea typeface="黑体" pitchFamily="49" charset="-122"/>
              </a:rPr>
              <a:t>依靠</a:t>
            </a:r>
            <a:r>
              <a:rPr lang="zh-CN" altLang="en-US" b="1" smtClean="0">
                <a:solidFill>
                  <a:srgbClr val="0000CC"/>
                </a:solidFill>
                <a:ea typeface="黑体" pitchFamily="49" charset="-122"/>
              </a:rPr>
              <a:t>“</a:t>
            </a:r>
            <a:r>
              <a:rPr lang="zh-CN" altLang="en-US" b="1" smtClean="0">
                <a:solidFill>
                  <a:srgbClr val="0000CC"/>
                </a:solidFill>
                <a:latin typeface="黑体" pitchFamily="49" charset="-122"/>
                <a:ea typeface="黑体" pitchFamily="49" charset="-122"/>
              </a:rPr>
              <a:t>自由电子气</a:t>
            </a:r>
            <a:r>
              <a:rPr lang="zh-CN" altLang="en-US" b="1" smtClean="0">
                <a:solidFill>
                  <a:srgbClr val="0000CC"/>
                </a:solidFill>
                <a:ea typeface="黑体" pitchFamily="49" charset="-122"/>
              </a:rPr>
              <a:t>”</a:t>
            </a:r>
            <a:r>
              <a:rPr lang="zh-CN" altLang="en-US" b="1" smtClean="0">
                <a:solidFill>
                  <a:srgbClr val="0000CC"/>
                </a:solidFill>
                <a:latin typeface="黑体" pitchFamily="49" charset="-122"/>
                <a:ea typeface="黑体" pitchFamily="49" charset="-122"/>
              </a:rPr>
              <a:t>把失去价电子的</a:t>
            </a:r>
          </a:p>
          <a:p>
            <a:pPr algn="just" eaLnBrk="1" hangingPunct="1">
              <a:lnSpc>
                <a:spcPct val="90000"/>
              </a:lnSpc>
              <a:buFont typeface="Wingdings" pitchFamily="2" charset="2"/>
              <a:buNone/>
            </a:pPr>
            <a:r>
              <a:rPr lang="zh-CN" altLang="en-US" b="1" smtClean="0">
                <a:solidFill>
                  <a:srgbClr val="0000CC"/>
                </a:solidFill>
                <a:latin typeface="黑体" pitchFamily="49" charset="-122"/>
                <a:ea typeface="黑体" pitchFamily="49" charset="-122"/>
              </a:rPr>
              <a:t>金属正离子</a:t>
            </a:r>
            <a:r>
              <a:rPr lang="zh-CN" altLang="en-US" b="1" smtClean="0">
                <a:solidFill>
                  <a:srgbClr val="0000CC"/>
                </a:solidFill>
                <a:ea typeface="黑体" pitchFamily="49" charset="-122"/>
              </a:rPr>
              <a:t>“</a:t>
            </a:r>
            <a:r>
              <a:rPr lang="zh-CN" altLang="en-US" b="1" smtClean="0">
                <a:solidFill>
                  <a:srgbClr val="0000CC"/>
                </a:solidFill>
                <a:latin typeface="黑体" pitchFamily="49" charset="-122"/>
                <a:ea typeface="黑体" pitchFamily="49" charset="-122"/>
              </a:rPr>
              <a:t>胶合</a:t>
            </a:r>
            <a:r>
              <a:rPr lang="zh-CN" altLang="en-US" b="1" smtClean="0">
                <a:solidFill>
                  <a:srgbClr val="0000CC"/>
                </a:solidFill>
                <a:ea typeface="黑体" pitchFamily="49" charset="-122"/>
              </a:rPr>
              <a:t>”</a:t>
            </a:r>
            <a:r>
              <a:rPr lang="zh-CN" altLang="en-US" b="1" smtClean="0">
                <a:solidFill>
                  <a:srgbClr val="0000CC"/>
                </a:solidFill>
                <a:latin typeface="黑体" pitchFamily="49" charset="-122"/>
                <a:ea typeface="黑体" pitchFamily="49" charset="-122"/>
              </a:rPr>
              <a:t>起来。</a:t>
            </a:r>
            <a:r>
              <a:rPr lang="zh-CN" altLang="en-US" b="1" smtClean="0">
                <a:solidFill>
                  <a:srgbClr val="0000CC"/>
                </a:solidFill>
                <a:ea typeface="黑体" pitchFamily="49" charset="-122"/>
              </a:rPr>
              <a:t>“</a:t>
            </a:r>
            <a:r>
              <a:rPr lang="zh-CN" altLang="en-US" b="1" smtClean="0">
                <a:solidFill>
                  <a:srgbClr val="0000CC"/>
                </a:solidFill>
                <a:latin typeface="黑体" pitchFamily="49" charset="-122"/>
                <a:ea typeface="黑体" pitchFamily="49" charset="-122"/>
              </a:rPr>
              <a:t>自由电子气</a:t>
            </a:r>
            <a:r>
              <a:rPr lang="zh-CN" altLang="en-US" b="1" smtClean="0">
                <a:solidFill>
                  <a:srgbClr val="0000CC"/>
                </a:solidFill>
                <a:ea typeface="黑体" pitchFamily="49" charset="-122"/>
              </a:rPr>
              <a:t>”</a:t>
            </a:r>
            <a:endParaRPr lang="zh-CN" altLang="en-US" b="1" smtClean="0">
              <a:solidFill>
                <a:srgbClr val="0000CC"/>
              </a:solidFill>
              <a:latin typeface="黑体" pitchFamily="49" charset="-122"/>
              <a:ea typeface="黑体" pitchFamily="49" charset="-122"/>
            </a:endParaRPr>
          </a:p>
          <a:p>
            <a:pPr algn="just" eaLnBrk="1" hangingPunct="1">
              <a:lnSpc>
                <a:spcPct val="90000"/>
              </a:lnSpc>
              <a:buFont typeface="Wingdings" pitchFamily="2" charset="2"/>
              <a:buNone/>
            </a:pPr>
            <a:r>
              <a:rPr lang="zh-CN" altLang="en-US" b="1" smtClean="0">
                <a:solidFill>
                  <a:srgbClr val="0000CC"/>
                </a:solidFill>
                <a:latin typeface="黑体" pitchFamily="49" charset="-122"/>
                <a:ea typeface="黑体" pitchFamily="49" charset="-122"/>
              </a:rPr>
              <a:t>与金属正离子间的强作用力称为金属键。</a:t>
            </a:r>
          </a:p>
          <a:p>
            <a:pPr algn="just" eaLnBrk="1" hangingPunct="1">
              <a:lnSpc>
                <a:spcPct val="90000"/>
              </a:lnSpc>
            </a:pPr>
            <a:endParaRPr lang="zh-CN" altLang="en-US" b="1" smtClean="0">
              <a:latin typeface="黑体" pitchFamily="49" charset="-122"/>
              <a:ea typeface="黑体" pitchFamily="49" charset="-122"/>
            </a:endParaRPr>
          </a:p>
          <a:p>
            <a:pPr algn="just" eaLnBrk="1" hangingPunct="1">
              <a:lnSpc>
                <a:spcPct val="90000"/>
              </a:lnSpc>
              <a:buFont typeface="Wingdings" pitchFamily="2" charset="2"/>
              <a:buNone/>
            </a:pPr>
            <a:r>
              <a:rPr lang="en-US" altLang="zh-CN" b="1" smtClean="0">
                <a:solidFill>
                  <a:srgbClr val="00FF99"/>
                </a:solidFill>
                <a:latin typeface="黑体" pitchFamily="49" charset="-122"/>
                <a:ea typeface="黑体" pitchFamily="49" charset="-122"/>
              </a:rPr>
              <a:t>2</a:t>
            </a:r>
            <a:r>
              <a:rPr lang="zh-CN" altLang="en-US" b="1" smtClean="0">
                <a:solidFill>
                  <a:srgbClr val="00FF99"/>
                </a:solidFill>
                <a:latin typeface="黑体" pitchFamily="49" charset="-122"/>
                <a:ea typeface="黑体" pitchFamily="49" charset="-122"/>
              </a:rPr>
              <a:t>）特征</a:t>
            </a:r>
            <a:r>
              <a:rPr lang="zh-CN" altLang="en-US" b="1" smtClean="0">
                <a:latin typeface="黑体" pitchFamily="49" charset="-122"/>
                <a:ea typeface="黑体" pitchFamily="49" charset="-122"/>
              </a:rPr>
              <a:t>  </a:t>
            </a:r>
          </a:p>
          <a:p>
            <a:pPr algn="just" eaLnBrk="1" hangingPunct="1">
              <a:lnSpc>
                <a:spcPct val="90000"/>
              </a:lnSpc>
              <a:buFont typeface="Wingdings" pitchFamily="2" charset="2"/>
              <a:buNone/>
            </a:pPr>
            <a:r>
              <a:rPr lang="zh-CN" altLang="en-US" sz="3600" b="1" smtClean="0">
                <a:latin typeface="黑体" pitchFamily="49" charset="-122"/>
                <a:ea typeface="黑体" pitchFamily="49" charset="-122"/>
              </a:rPr>
              <a:t>	</a:t>
            </a:r>
            <a:r>
              <a:rPr lang="zh-CN" altLang="en-US" b="1" smtClean="0">
                <a:solidFill>
                  <a:srgbClr val="0000CC"/>
                </a:solidFill>
                <a:latin typeface="黑体" pitchFamily="49" charset="-122"/>
                <a:ea typeface="黑体" pitchFamily="49" charset="-122"/>
              </a:rPr>
              <a:t>无方向性、无饱和性、金属原子呈最紧密堆积</a:t>
            </a:r>
          </a:p>
        </p:txBody>
      </p:sp>
      <p:sp>
        <p:nvSpPr>
          <p:cNvPr id="208899" name="AutoShape 4">
            <a:hlinkClick r:id="" action="ppaction://hlinkshowjump?jump=lastslideviewed" highlightClick="1"/>
          </p:cNvPr>
          <p:cNvSpPr>
            <a:spLocks noChangeArrowheads="1"/>
          </p:cNvSpPr>
          <p:nvPr/>
        </p:nvSpPr>
        <p:spPr bwMode="auto">
          <a:xfrm>
            <a:off x="8077200" y="6096000"/>
            <a:ext cx="381000" cy="381000"/>
          </a:xfrm>
          <a:prstGeom prst="actionButtonReturn">
            <a:avLst/>
          </a:prstGeom>
          <a:solidFill>
            <a:schemeClr val="accent1"/>
          </a:solidFill>
          <a:ln w="9525">
            <a:solidFill>
              <a:schemeClr val="tx1"/>
            </a:solidFill>
            <a:miter lim="800000"/>
            <a:headEnd/>
            <a:tailEnd/>
          </a:ln>
        </p:spPr>
        <p:txBody>
          <a:bodyPr wrap="none" anchor="ctr"/>
          <a:lstStyle/>
          <a:p>
            <a:endParaRPr lang="zh-CN" altLang="en-US" sz="1800">
              <a:solidFill>
                <a:schemeClr val="tx1"/>
              </a:solidFill>
              <a:latin typeface="Verdana" pitchFamily="34" charset="0"/>
            </a:endParaRPr>
          </a:p>
        </p:txBody>
      </p:sp>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sz="18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52642"/>
                                        </p:tgtEl>
                                        <p:attrNameLst>
                                          <p:attrName>style.visibility</p:attrName>
                                        </p:attrNameLst>
                                      </p:cBhvr>
                                      <p:to>
                                        <p:strVal val="visible"/>
                                      </p:to>
                                    </p:set>
                                    <p:animEffect transition="in" filter="dissolve">
                                      <p:cBhvr>
                                        <p:cTn id="7" dur="500"/>
                                        <p:tgtEl>
                                          <p:spTgt spid="75264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52643">
                                            <p:txEl>
                                              <p:pRg st="0" end="0"/>
                                            </p:txEl>
                                          </p:spTgt>
                                        </p:tgtEl>
                                        <p:attrNameLst>
                                          <p:attrName>style.visibility</p:attrName>
                                        </p:attrNameLst>
                                      </p:cBhvr>
                                      <p:to>
                                        <p:strVal val="visible"/>
                                      </p:to>
                                    </p:set>
                                    <p:animEffect transition="in" filter="dissolve">
                                      <p:cBhvr>
                                        <p:cTn id="12" dur="500"/>
                                        <p:tgtEl>
                                          <p:spTgt spid="75264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52643">
                                            <p:txEl>
                                              <p:pRg st="1" end="1"/>
                                            </p:txEl>
                                          </p:spTgt>
                                        </p:tgtEl>
                                        <p:attrNameLst>
                                          <p:attrName>style.visibility</p:attrName>
                                        </p:attrNameLst>
                                      </p:cBhvr>
                                      <p:to>
                                        <p:strVal val="visible"/>
                                      </p:to>
                                    </p:set>
                                    <p:animEffect transition="in" filter="dissolve">
                                      <p:cBhvr>
                                        <p:cTn id="17" dur="500"/>
                                        <p:tgtEl>
                                          <p:spTgt spid="75264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52643">
                                            <p:txEl>
                                              <p:pRg st="2" end="2"/>
                                            </p:txEl>
                                          </p:spTgt>
                                        </p:tgtEl>
                                        <p:attrNameLst>
                                          <p:attrName>style.visibility</p:attrName>
                                        </p:attrNameLst>
                                      </p:cBhvr>
                                      <p:to>
                                        <p:strVal val="visible"/>
                                      </p:to>
                                    </p:set>
                                    <p:animEffect transition="in" filter="dissolve">
                                      <p:cBhvr>
                                        <p:cTn id="22" dur="500"/>
                                        <p:tgtEl>
                                          <p:spTgt spid="75264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52643">
                                            <p:txEl>
                                              <p:pRg st="3" end="3"/>
                                            </p:txEl>
                                          </p:spTgt>
                                        </p:tgtEl>
                                        <p:attrNameLst>
                                          <p:attrName>style.visibility</p:attrName>
                                        </p:attrNameLst>
                                      </p:cBhvr>
                                      <p:to>
                                        <p:strVal val="visible"/>
                                      </p:to>
                                    </p:set>
                                    <p:animEffect transition="in" filter="dissolve">
                                      <p:cBhvr>
                                        <p:cTn id="27" dur="500"/>
                                        <p:tgtEl>
                                          <p:spTgt spid="75264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752643">
                                            <p:txEl>
                                              <p:pRg st="5" end="5"/>
                                            </p:txEl>
                                          </p:spTgt>
                                        </p:tgtEl>
                                        <p:attrNameLst>
                                          <p:attrName>style.visibility</p:attrName>
                                        </p:attrNameLst>
                                      </p:cBhvr>
                                      <p:to>
                                        <p:strVal val="visible"/>
                                      </p:to>
                                    </p:set>
                                    <p:animEffect transition="in" filter="dissolve">
                                      <p:cBhvr>
                                        <p:cTn id="32" dur="500"/>
                                        <p:tgtEl>
                                          <p:spTgt spid="75264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752643">
                                            <p:txEl>
                                              <p:pRg st="6" end="6"/>
                                            </p:txEl>
                                          </p:spTgt>
                                        </p:tgtEl>
                                        <p:attrNameLst>
                                          <p:attrName>style.visibility</p:attrName>
                                        </p:attrNameLst>
                                      </p:cBhvr>
                                      <p:to>
                                        <p:strVal val="visible"/>
                                      </p:to>
                                    </p:set>
                                    <p:animEffect transition="in" filter="dissolve">
                                      <p:cBhvr>
                                        <p:cTn id="37" dur="500"/>
                                        <p:tgtEl>
                                          <p:spTgt spid="75264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2642" grpId="0"/>
      <p:bldP spid="752643" grpId="0" build="p"/>
    </p:bldLst>
  </p:timing>
</p:sld>
</file>

<file path=ppt/slides/slide1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3666" name="Rectangle 2"/>
          <p:cNvSpPr>
            <a:spLocks noGrp="1" noChangeArrowheads="1"/>
          </p:cNvSpPr>
          <p:nvPr>
            <p:ph type="title" idx="4294967295"/>
          </p:nvPr>
        </p:nvSpPr>
        <p:spPr/>
        <p:txBody>
          <a:bodyPr anchorCtr="1"/>
          <a:lstStyle/>
          <a:p>
            <a:pPr eaLnBrk="1" hangingPunct="1"/>
            <a:r>
              <a:rPr lang="zh-CN" altLang="en-US" sz="3600" b="1" smtClean="0">
                <a:solidFill>
                  <a:srgbClr val="0000CC"/>
                </a:solidFill>
                <a:latin typeface="黑体" pitchFamily="49" charset="-122"/>
                <a:ea typeface="黑体" pitchFamily="49" charset="-122"/>
              </a:rPr>
              <a:t>金属的结构特点</a:t>
            </a:r>
          </a:p>
        </p:txBody>
      </p:sp>
      <p:sp>
        <p:nvSpPr>
          <p:cNvPr id="753667" name="Rectangle 3"/>
          <p:cNvSpPr>
            <a:spLocks noGrp="1" noChangeArrowheads="1"/>
          </p:cNvSpPr>
          <p:nvPr>
            <p:ph type="body" sz="half" idx="4294967295"/>
          </p:nvPr>
        </p:nvSpPr>
        <p:spPr>
          <a:xfrm>
            <a:off x="142875" y="2060575"/>
            <a:ext cx="4500563" cy="4264025"/>
          </a:xfrm>
        </p:spPr>
        <p:txBody>
          <a:bodyPr/>
          <a:lstStyle/>
          <a:p>
            <a:pPr eaLnBrk="1" hangingPunct="1">
              <a:lnSpc>
                <a:spcPct val="90000"/>
              </a:lnSpc>
              <a:buFont typeface="Wingdings" pitchFamily="2" charset="2"/>
              <a:buNone/>
            </a:pPr>
            <a:r>
              <a:rPr lang="zh-CN" altLang="en-US" b="1" smtClean="0">
                <a:solidFill>
                  <a:srgbClr val="0000CC"/>
                </a:solidFill>
                <a:ea typeface="黑体" pitchFamily="49" charset="-122"/>
              </a:rPr>
              <a:t>金属原子</a:t>
            </a:r>
            <a:r>
              <a:rPr lang="zh-CN" altLang="en-US" b="1" smtClean="0">
                <a:solidFill>
                  <a:srgbClr val="D60093"/>
                </a:solidFill>
                <a:ea typeface="黑体" pitchFamily="49" charset="-122"/>
              </a:rPr>
              <a:t>紧密堆积</a:t>
            </a:r>
            <a:r>
              <a:rPr lang="zh-CN" altLang="en-US" b="1" smtClean="0">
                <a:solidFill>
                  <a:srgbClr val="0000CC"/>
                </a:solidFill>
                <a:ea typeface="黑体" pitchFamily="49" charset="-122"/>
              </a:rPr>
              <a:t>，以</a:t>
            </a:r>
          </a:p>
          <a:p>
            <a:pPr eaLnBrk="1" hangingPunct="1">
              <a:lnSpc>
                <a:spcPct val="90000"/>
              </a:lnSpc>
              <a:buFont typeface="Wingdings" pitchFamily="2" charset="2"/>
              <a:buNone/>
            </a:pPr>
            <a:r>
              <a:rPr lang="zh-CN" altLang="en-US" b="1" smtClean="0">
                <a:solidFill>
                  <a:srgbClr val="0000CC"/>
                </a:solidFill>
                <a:ea typeface="黑体" pitchFamily="49" charset="-122"/>
              </a:rPr>
              <a:t>使体系能量最低。</a:t>
            </a:r>
          </a:p>
          <a:p>
            <a:pPr eaLnBrk="1" hangingPunct="1">
              <a:lnSpc>
                <a:spcPct val="90000"/>
              </a:lnSpc>
            </a:pPr>
            <a:endParaRPr lang="zh-CN" altLang="en-US" b="1" smtClean="0">
              <a:ea typeface="黑体" pitchFamily="49" charset="-122"/>
            </a:endParaRPr>
          </a:p>
          <a:p>
            <a:pPr eaLnBrk="1" hangingPunct="1">
              <a:lnSpc>
                <a:spcPct val="90000"/>
              </a:lnSpc>
              <a:buFont typeface="Wingdings" pitchFamily="2" charset="2"/>
              <a:buNone/>
            </a:pPr>
            <a:r>
              <a:rPr lang="zh-CN" altLang="en-US" b="1" smtClean="0">
                <a:solidFill>
                  <a:srgbClr val="0000CC"/>
                </a:solidFill>
                <a:latin typeface="仿宋_GB2312"/>
                <a:ea typeface="黑体" pitchFamily="49" charset="-122"/>
              </a:rPr>
              <a:t>金属原子的配位数高。</a:t>
            </a:r>
          </a:p>
          <a:p>
            <a:pPr eaLnBrk="1" hangingPunct="1">
              <a:lnSpc>
                <a:spcPct val="90000"/>
              </a:lnSpc>
            </a:pPr>
            <a:endParaRPr lang="zh-CN" altLang="en-US" b="1" smtClean="0">
              <a:solidFill>
                <a:srgbClr val="0000CC"/>
              </a:solidFill>
              <a:latin typeface="仿宋_GB2312"/>
              <a:ea typeface="黑体" pitchFamily="49" charset="-122"/>
            </a:endParaRPr>
          </a:p>
          <a:p>
            <a:pPr eaLnBrk="1" hangingPunct="1">
              <a:buFont typeface="Wingdings" pitchFamily="2" charset="2"/>
              <a:buNone/>
            </a:pPr>
            <a:r>
              <a:rPr lang="zh-CN" altLang="en-US" b="1" smtClean="0">
                <a:solidFill>
                  <a:srgbClr val="0000CC"/>
                </a:solidFill>
                <a:latin typeface="仿宋_GB2312"/>
                <a:ea typeface="黑体" pitchFamily="49" charset="-122"/>
              </a:rPr>
              <a:t>金属键没有方向性、饱</a:t>
            </a:r>
          </a:p>
          <a:p>
            <a:pPr eaLnBrk="1" hangingPunct="1">
              <a:buFont typeface="Wingdings" pitchFamily="2" charset="2"/>
              <a:buNone/>
            </a:pPr>
            <a:r>
              <a:rPr lang="zh-CN" altLang="en-US" b="1" smtClean="0">
                <a:solidFill>
                  <a:srgbClr val="0000CC"/>
                </a:solidFill>
                <a:latin typeface="仿宋_GB2312"/>
                <a:ea typeface="黑体" pitchFamily="49" charset="-122"/>
              </a:rPr>
              <a:t>和性。</a:t>
            </a:r>
          </a:p>
        </p:txBody>
      </p:sp>
      <p:pic>
        <p:nvPicPr>
          <p:cNvPr id="753668" name="Picture 4" descr="7-24"/>
          <p:cNvPicPr>
            <a:picLocks noGrp="1" noChangeAspect="1" noChangeArrowheads="1"/>
          </p:cNvPicPr>
          <p:nvPr>
            <p:ph type="clipArt" sz="half" idx="4294967295"/>
          </p:nvPr>
        </p:nvPicPr>
        <p:blipFill>
          <a:blip r:embed="rId3"/>
          <a:srcRect/>
          <a:stretch>
            <a:fillRect/>
          </a:stretch>
        </p:blipFill>
        <p:spPr>
          <a:xfrm>
            <a:off x="4500563" y="2133600"/>
            <a:ext cx="4643437" cy="3684588"/>
          </a:xfrm>
        </p:spPr>
      </p:pic>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53666"/>
                                        </p:tgtEl>
                                        <p:attrNameLst>
                                          <p:attrName>style.visibility</p:attrName>
                                        </p:attrNameLst>
                                      </p:cBhvr>
                                      <p:to>
                                        <p:strVal val="visible"/>
                                      </p:to>
                                    </p:set>
                                    <p:animEffect transition="in" filter="dissolve">
                                      <p:cBhvr>
                                        <p:cTn id="7" dur="500"/>
                                        <p:tgtEl>
                                          <p:spTgt spid="75366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53667">
                                            <p:txEl>
                                              <p:pRg st="0" end="0"/>
                                            </p:txEl>
                                          </p:spTgt>
                                        </p:tgtEl>
                                        <p:attrNameLst>
                                          <p:attrName>style.visibility</p:attrName>
                                        </p:attrNameLst>
                                      </p:cBhvr>
                                      <p:to>
                                        <p:strVal val="visible"/>
                                      </p:to>
                                    </p:set>
                                    <p:animEffect transition="in" filter="dissolve">
                                      <p:cBhvr>
                                        <p:cTn id="12" dur="500"/>
                                        <p:tgtEl>
                                          <p:spTgt spid="75366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53667">
                                            <p:txEl>
                                              <p:pRg st="1" end="1"/>
                                            </p:txEl>
                                          </p:spTgt>
                                        </p:tgtEl>
                                        <p:attrNameLst>
                                          <p:attrName>style.visibility</p:attrName>
                                        </p:attrNameLst>
                                      </p:cBhvr>
                                      <p:to>
                                        <p:strVal val="visible"/>
                                      </p:to>
                                    </p:set>
                                    <p:animEffect transition="in" filter="dissolve">
                                      <p:cBhvr>
                                        <p:cTn id="17" dur="500"/>
                                        <p:tgtEl>
                                          <p:spTgt spid="75366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53667">
                                            <p:txEl>
                                              <p:pRg st="3" end="3"/>
                                            </p:txEl>
                                          </p:spTgt>
                                        </p:tgtEl>
                                        <p:attrNameLst>
                                          <p:attrName>style.visibility</p:attrName>
                                        </p:attrNameLst>
                                      </p:cBhvr>
                                      <p:to>
                                        <p:strVal val="visible"/>
                                      </p:to>
                                    </p:set>
                                    <p:animEffect transition="in" filter="dissolve">
                                      <p:cBhvr>
                                        <p:cTn id="22" dur="500"/>
                                        <p:tgtEl>
                                          <p:spTgt spid="75366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53667">
                                            <p:txEl>
                                              <p:pRg st="5" end="5"/>
                                            </p:txEl>
                                          </p:spTgt>
                                        </p:tgtEl>
                                        <p:attrNameLst>
                                          <p:attrName>style.visibility</p:attrName>
                                        </p:attrNameLst>
                                      </p:cBhvr>
                                      <p:to>
                                        <p:strVal val="visible"/>
                                      </p:to>
                                    </p:set>
                                    <p:animEffect transition="in" filter="dissolve">
                                      <p:cBhvr>
                                        <p:cTn id="27" dur="500"/>
                                        <p:tgtEl>
                                          <p:spTgt spid="753667">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753667">
                                            <p:txEl>
                                              <p:pRg st="6" end="6"/>
                                            </p:txEl>
                                          </p:spTgt>
                                        </p:tgtEl>
                                        <p:attrNameLst>
                                          <p:attrName>style.visibility</p:attrName>
                                        </p:attrNameLst>
                                      </p:cBhvr>
                                      <p:to>
                                        <p:strVal val="visible"/>
                                      </p:to>
                                    </p:set>
                                    <p:animEffect transition="in" filter="dissolve">
                                      <p:cBhvr>
                                        <p:cTn id="32" dur="500"/>
                                        <p:tgtEl>
                                          <p:spTgt spid="753667">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753668"/>
                                        </p:tgtEl>
                                        <p:attrNameLst>
                                          <p:attrName>style.visibility</p:attrName>
                                        </p:attrNameLst>
                                      </p:cBhvr>
                                      <p:to>
                                        <p:strVal val="visible"/>
                                      </p:to>
                                    </p:set>
                                    <p:animEffect transition="in" filter="dissolve">
                                      <p:cBhvr>
                                        <p:cTn id="37" dur="500"/>
                                        <p:tgtEl>
                                          <p:spTgt spid="7536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3666" grpId="0"/>
      <p:bldP spid="753667" grpId="0" build="p"/>
    </p:bldLst>
  </p:timing>
</p:sld>
</file>

<file path=ppt/slides/slide1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5714" name="Rectangle 2"/>
          <p:cNvSpPr>
            <a:spLocks noGrp="1" noChangeArrowheads="1"/>
          </p:cNvSpPr>
          <p:nvPr>
            <p:ph type="title" idx="4294967295"/>
          </p:nvPr>
        </p:nvSpPr>
        <p:spPr>
          <a:xfrm>
            <a:off x="250825" y="404813"/>
            <a:ext cx="4751388" cy="1042987"/>
          </a:xfrm>
          <a:solidFill>
            <a:schemeClr val="bg1"/>
          </a:solidFill>
        </p:spPr>
        <p:txBody>
          <a:bodyPr anchorCtr="1"/>
          <a:lstStyle/>
          <a:p>
            <a:pPr algn="just" eaLnBrk="1" hangingPunct="1"/>
            <a:r>
              <a:rPr lang="zh-CN" altLang="en-US" sz="4000" b="1" smtClean="0">
                <a:solidFill>
                  <a:srgbClr val="0000CC"/>
                </a:solidFill>
                <a:latin typeface="黑体" pitchFamily="49" charset="-122"/>
                <a:ea typeface="黑体" pitchFamily="49" charset="-122"/>
              </a:rPr>
              <a:t>金属的特性</a:t>
            </a:r>
            <a:r>
              <a:rPr lang="zh-CN" altLang="en-US" sz="4000" b="1" smtClean="0">
                <a:solidFill>
                  <a:srgbClr val="0000CC"/>
                </a:solidFill>
                <a:latin typeface="仿宋_GB2312"/>
                <a:ea typeface="仿宋_GB2312"/>
                <a:cs typeface="仿宋_GB2312"/>
              </a:rPr>
              <a:t>：</a:t>
            </a:r>
          </a:p>
        </p:txBody>
      </p:sp>
      <p:sp>
        <p:nvSpPr>
          <p:cNvPr id="755715" name="Rectangle 3"/>
          <p:cNvSpPr>
            <a:spLocks noGrp="1" noChangeArrowheads="1"/>
          </p:cNvSpPr>
          <p:nvPr>
            <p:ph type="body" sz="half" idx="4294967295"/>
          </p:nvPr>
        </p:nvSpPr>
        <p:spPr>
          <a:xfrm>
            <a:off x="539750" y="1412875"/>
            <a:ext cx="7704138" cy="720725"/>
          </a:xfrm>
          <a:solidFill>
            <a:schemeClr val="bg1"/>
          </a:solidFill>
        </p:spPr>
        <p:txBody>
          <a:bodyPr/>
          <a:lstStyle/>
          <a:p>
            <a:pPr eaLnBrk="1" hangingPunct="1">
              <a:buFont typeface="Wingdings" pitchFamily="2" charset="2"/>
              <a:buNone/>
            </a:pPr>
            <a:r>
              <a:rPr lang="zh-CN" altLang="en-US" sz="3600" b="1" smtClean="0">
                <a:solidFill>
                  <a:srgbClr val="0000CC"/>
                </a:solidFill>
                <a:latin typeface="黑体" pitchFamily="49" charset="-122"/>
                <a:ea typeface="黑体" pitchFamily="49" charset="-122"/>
              </a:rPr>
              <a:t>不透明、导电、导热、具有延展性。</a:t>
            </a:r>
          </a:p>
        </p:txBody>
      </p:sp>
      <p:pic>
        <p:nvPicPr>
          <p:cNvPr id="755716" name="Picture 4" descr="Al"/>
          <p:cNvPicPr>
            <a:picLocks noGrp="1" noChangeAspect="1" noChangeArrowheads="1"/>
          </p:cNvPicPr>
          <p:nvPr>
            <p:ph sz="half" idx="4294967295"/>
          </p:nvPr>
        </p:nvPicPr>
        <p:blipFill>
          <a:blip r:embed="rId2"/>
          <a:srcRect/>
          <a:stretch>
            <a:fillRect/>
          </a:stretch>
        </p:blipFill>
        <p:spPr>
          <a:xfrm>
            <a:off x="827088" y="2624138"/>
            <a:ext cx="7337425" cy="2963862"/>
          </a:xfrm>
        </p:spPr>
      </p:pic>
      <p:sp>
        <p:nvSpPr>
          <p:cNvPr id="211972" name="AutoShape 6">
            <a:hlinkClick r:id="rId3" action="ppaction://hlinksldjump" highlightClick="1"/>
          </p:cNvPr>
          <p:cNvSpPr>
            <a:spLocks noChangeArrowheads="1"/>
          </p:cNvSpPr>
          <p:nvPr/>
        </p:nvSpPr>
        <p:spPr bwMode="auto">
          <a:xfrm>
            <a:off x="8001000" y="5943600"/>
            <a:ext cx="381000" cy="381000"/>
          </a:xfrm>
          <a:prstGeom prst="actionButtonReturn">
            <a:avLst/>
          </a:prstGeom>
          <a:solidFill>
            <a:schemeClr val="accent1"/>
          </a:solidFill>
          <a:ln w="9525">
            <a:solidFill>
              <a:schemeClr val="tx1"/>
            </a:solidFill>
            <a:miter lim="800000"/>
            <a:headEnd/>
            <a:tailEnd/>
          </a:ln>
        </p:spPr>
        <p:txBody>
          <a:bodyPr wrap="none" anchor="ctr"/>
          <a:lstStyle/>
          <a:p>
            <a:endParaRPr lang="zh-CN" altLang="en-US" sz="1800">
              <a:solidFill>
                <a:schemeClr val="tx1"/>
              </a:solidFill>
              <a:latin typeface="Verdana" pitchFamily="34" charset="0"/>
            </a:endParaRPr>
          </a:p>
        </p:txBody>
      </p:sp>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55714">
                                            <p:txEl>
                                              <p:charRg st="4294967295" end="4294967295"/>
                                            </p:txEl>
                                          </p:spTgt>
                                        </p:tgtEl>
                                        <p:attrNameLst>
                                          <p:attrName>style.visibility</p:attrName>
                                        </p:attrNameLst>
                                      </p:cBhvr>
                                      <p:to>
                                        <p:strVal val="visible"/>
                                      </p:to>
                                    </p:set>
                                    <p:animEffect transition="in" filter="dissolve">
                                      <p:cBhvr>
                                        <p:cTn id="7" dur="500"/>
                                        <p:tgtEl>
                                          <p:spTgt spid="755714">
                                            <p:txEl>
                                              <p:charRg st="4294967295" end="4294967295"/>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55715">
                                            <p:txEl>
                                              <p:pRg st="0" end="0"/>
                                            </p:txEl>
                                          </p:spTgt>
                                        </p:tgtEl>
                                        <p:attrNameLst>
                                          <p:attrName>style.visibility</p:attrName>
                                        </p:attrNameLst>
                                      </p:cBhvr>
                                      <p:to>
                                        <p:strVal val="visible"/>
                                      </p:to>
                                    </p:set>
                                    <p:animEffect transition="in" filter="dissolve">
                                      <p:cBhvr>
                                        <p:cTn id="12" dur="500"/>
                                        <p:tgtEl>
                                          <p:spTgt spid="75571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55716"/>
                                        </p:tgtEl>
                                        <p:attrNameLst>
                                          <p:attrName>style.visibility</p:attrName>
                                        </p:attrNameLst>
                                      </p:cBhvr>
                                      <p:to>
                                        <p:strVal val="visible"/>
                                      </p:to>
                                    </p:set>
                                    <p:animEffect transition="in" filter="dissolve">
                                      <p:cBhvr>
                                        <p:cTn id="17" dur="500"/>
                                        <p:tgtEl>
                                          <p:spTgt spid="755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5714" grpId="0"/>
      <p:bldP spid="755715" grpId="0" build="p"/>
    </p:bldLst>
  </p:timing>
</p:sld>
</file>

<file path=ppt/slides/slide1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12993" name="Picture 2" descr="24"/>
          <p:cNvPicPr>
            <a:picLocks noChangeAspect="1" noChangeArrowheads="1"/>
          </p:cNvPicPr>
          <p:nvPr/>
        </p:nvPicPr>
        <p:blipFill>
          <a:blip r:embed="rId2"/>
          <a:srcRect/>
          <a:stretch>
            <a:fillRect/>
          </a:stretch>
        </p:blipFill>
        <p:spPr bwMode="auto">
          <a:xfrm>
            <a:off x="0" y="-42863"/>
            <a:ext cx="9144000" cy="6943726"/>
          </a:xfrm>
          <a:prstGeom prst="rect">
            <a:avLst/>
          </a:prstGeom>
          <a:noFill/>
          <a:ln w="9525">
            <a:noFill/>
            <a:miter lim="800000"/>
            <a:headEnd/>
            <a:tailEnd/>
          </a:ln>
        </p:spPr>
      </p:pic>
      <p:sp>
        <p:nvSpPr>
          <p:cNvPr id="212994" name="AutoShape 3">
            <a:hlinkClick r:id="rId3" action="ppaction://hlinksldjump" highlightClick="1"/>
          </p:cNvPr>
          <p:cNvSpPr>
            <a:spLocks noChangeArrowheads="1"/>
          </p:cNvSpPr>
          <p:nvPr/>
        </p:nvSpPr>
        <p:spPr bwMode="auto">
          <a:xfrm>
            <a:off x="8532813" y="6477000"/>
            <a:ext cx="381000" cy="381000"/>
          </a:xfrm>
          <a:prstGeom prst="actionButtonReturn">
            <a:avLst/>
          </a:prstGeom>
          <a:solidFill>
            <a:schemeClr val="accent1"/>
          </a:solidFill>
          <a:ln w="9525">
            <a:solidFill>
              <a:schemeClr val="tx1"/>
            </a:solidFill>
            <a:miter lim="800000"/>
            <a:headEnd/>
            <a:tailEnd/>
          </a:ln>
        </p:spPr>
        <p:txBody>
          <a:bodyPr wrap="none" anchor="ctr"/>
          <a:lstStyle/>
          <a:p>
            <a:endParaRPr lang="zh-CN" altLang="en-US" sz="1800">
              <a:solidFill>
                <a:schemeClr val="tx1"/>
              </a:solidFill>
              <a:latin typeface="Verdana" pitchFamily="34" charset="0"/>
            </a:endParaRPr>
          </a:p>
        </p:txBody>
      </p:sp>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7762" name="Rectangle 2"/>
          <p:cNvSpPr>
            <a:spLocks noGrp="1" noChangeArrowheads="1"/>
          </p:cNvSpPr>
          <p:nvPr>
            <p:ph type="title" idx="4294967295"/>
          </p:nvPr>
        </p:nvSpPr>
        <p:spPr>
          <a:xfrm>
            <a:off x="107950" y="260350"/>
            <a:ext cx="5051425" cy="1371600"/>
          </a:xfrm>
        </p:spPr>
        <p:txBody>
          <a:bodyPr anchorCtr="1"/>
          <a:lstStyle/>
          <a:p>
            <a:pPr eaLnBrk="1" hangingPunct="1"/>
            <a:r>
              <a:rPr lang="en-US" altLang="zh-CN" sz="4800" b="1" smtClean="0">
                <a:solidFill>
                  <a:srgbClr val="0000CC"/>
                </a:solidFill>
                <a:latin typeface="黑体" pitchFamily="49" charset="-122"/>
                <a:ea typeface="黑体" pitchFamily="49" charset="-122"/>
              </a:rPr>
              <a:t>5.</a:t>
            </a:r>
            <a:r>
              <a:rPr lang="zh-CN" altLang="en-US" sz="4800" b="1" smtClean="0">
                <a:solidFill>
                  <a:srgbClr val="0000CC"/>
                </a:solidFill>
                <a:latin typeface="黑体" pitchFamily="49" charset="-122"/>
                <a:ea typeface="黑体" pitchFamily="49" charset="-122"/>
              </a:rPr>
              <a:t>过渡性晶体</a:t>
            </a:r>
          </a:p>
        </p:txBody>
      </p:sp>
      <p:sp>
        <p:nvSpPr>
          <p:cNvPr id="757763" name="Rectangle 3"/>
          <p:cNvSpPr>
            <a:spLocks noGrp="1" noChangeArrowheads="1"/>
          </p:cNvSpPr>
          <p:nvPr>
            <p:ph type="body" idx="4294967295"/>
          </p:nvPr>
        </p:nvSpPr>
        <p:spPr>
          <a:xfrm>
            <a:off x="323850" y="1981200"/>
            <a:ext cx="8712200" cy="4471988"/>
          </a:xfrm>
        </p:spPr>
        <p:txBody>
          <a:bodyPr/>
          <a:lstStyle/>
          <a:p>
            <a:pPr eaLnBrk="1" hangingPunct="1">
              <a:buFont typeface="Wingdings" pitchFamily="2" charset="2"/>
              <a:buNone/>
              <a:defRPr/>
            </a:pPr>
            <a:r>
              <a:rPr lang="en-US" altLang="zh-CN" sz="3600" b="1" smtClean="0">
                <a:effectLst>
                  <a:outerShdw blurRad="38100" dist="38100" dir="2700000" algn="tl">
                    <a:srgbClr val="C0C0C0"/>
                  </a:outerShdw>
                </a:effectLst>
              </a:rPr>
              <a:t>      </a:t>
            </a:r>
            <a:r>
              <a:rPr lang="zh-CN" altLang="en-US" sz="3600" smtClean="0">
                <a:solidFill>
                  <a:srgbClr val="0000CC"/>
                </a:solidFill>
                <a:latin typeface="黑体" pitchFamily="2" charset="-122"/>
                <a:ea typeface="黑体" pitchFamily="2" charset="-122"/>
              </a:rPr>
              <a:t>除上述</a:t>
            </a:r>
            <a:r>
              <a:rPr lang="en-US" altLang="zh-CN" sz="3600" smtClean="0">
                <a:solidFill>
                  <a:srgbClr val="0000CC"/>
                </a:solidFill>
                <a:latin typeface="黑体" pitchFamily="2" charset="-122"/>
                <a:ea typeface="黑体" pitchFamily="2" charset="-122"/>
              </a:rPr>
              <a:t>4</a:t>
            </a:r>
            <a:r>
              <a:rPr lang="zh-CN" altLang="en-US" sz="3600" smtClean="0">
                <a:solidFill>
                  <a:srgbClr val="0000CC"/>
                </a:solidFill>
                <a:latin typeface="黑体" pitchFamily="2" charset="-122"/>
                <a:ea typeface="黑体" pitchFamily="2" charset="-122"/>
              </a:rPr>
              <a:t>种基本类型外， 还有一些</a:t>
            </a:r>
          </a:p>
          <a:p>
            <a:pPr eaLnBrk="1" hangingPunct="1">
              <a:buFont typeface="Wingdings" pitchFamily="2" charset="2"/>
              <a:buNone/>
              <a:defRPr/>
            </a:pPr>
            <a:r>
              <a:rPr lang="zh-CN" altLang="en-US" sz="3600" smtClean="0">
                <a:solidFill>
                  <a:srgbClr val="0000CC"/>
                </a:solidFill>
                <a:latin typeface="黑体" pitchFamily="2" charset="-122"/>
                <a:ea typeface="黑体" pitchFamily="2" charset="-122"/>
              </a:rPr>
              <a:t>过渡型晶体，这些晶体中粒子之间存在</a:t>
            </a:r>
          </a:p>
          <a:p>
            <a:pPr eaLnBrk="1" hangingPunct="1">
              <a:buFont typeface="Wingdings" pitchFamily="2" charset="2"/>
              <a:buNone/>
              <a:defRPr/>
            </a:pPr>
            <a:r>
              <a:rPr lang="zh-CN" altLang="en-US" sz="3600" smtClean="0">
                <a:solidFill>
                  <a:srgbClr val="0000CC"/>
                </a:solidFill>
                <a:latin typeface="黑体" pitchFamily="2" charset="-122"/>
                <a:ea typeface="黑体" pitchFamily="2" charset="-122"/>
              </a:rPr>
              <a:t>着一种以上的结合力。包括：</a:t>
            </a:r>
          </a:p>
          <a:p>
            <a:pPr eaLnBrk="1" hangingPunct="1">
              <a:buFont typeface="Wingdings" pitchFamily="2" charset="2"/>
              <a:buNone/>
              <a:defRPr/>
            </a:pPr>
            <a:r>
              <a:rPr lang="zh-CN" altLang="en-US" sz="3600" b="1" smtClean="0">
                <a:latin typeface="黑体" pitchFamily="2" charset="-122"/>
                <a:ea typeface="黑体" pitchFamily="2" charset="-122"/>
              </a:rPr>
              <a:t>  </a:t>
            </a:r>
            <a:r>
              <a:rPr lang="zh-CN" altLang="en-US" sz="3600" b="1" smtClean="0">
                <a:solidFill>
                  <a:srgbClr val="0000CC"/>
                </a:solidFill>
                <a:latin typeface="黑体" pitchFamily="2" charset="-122"/>
                <a:ea typeface="黑体" pitchFamily="2" charset="-122"/>
              </a:rPr>
              <a:t>层状晶体</a:t>
            </a:r>
          </a:p>
          <a:p>
            <a:pPr eaLnBrk="1" hangingPunct="1">
              <a:buFont typeface="Wingdings" pitchFamily="2" charset="2"/>
              <a:buNone/>
              <a:defRPr/>
            </a:pPr>
            <a:r>
              <a:rPr lang="zh-CN" altLang="en-US" sz="3600" b="1" smtClean="0">
                <a:solidFill>
                  <a:srgbClr val="0000CC"/>
                </a:solidFill>
                <a:latin typeface="黑体" pitchFamily="2" charset="-122"/>
                <a:ea typeface="黑体" pitchFamily="2" charset="-122"/>
              </a:rPr>
              <a:t>  链状晶体</a:t>
            </a:r>
          </a:p>
          <a:p>
            <a:pPr eaLnBrk="1" hangingPunct="1">
              <a:buFont typeface="Wingdings" pitchFamily="2" charset="2"/>
              <a:buNone/>
              <a:defRPr/>
            </a:pPr>
            <a:r>
              <a:rPr lang="zh-CN" altLang="en-US" sz="3600" b="1" smtClean="0">
                <a:solidFill>
                  <a:srgbClr val="0000CC"/>
                </a:solidFill>
                <a:latin typeface="黑体" pitchFamily="2" charset="-122"/>
                <a:ea typeface="黑体" pitchFamily="2" charset="-122"/>
              </a:rPr>
              <a:t>  富勒烯</a:t>
            </a:r>
          </a:p>
        </p:txBody>
      </p:sp>
      <p:sp>
        <p:nvSpPr>
          <p:cNvPr id="214019" name="AutoShape 4">
            <a:hlinkClick r:id="rId2" action="ppaction://hlinksldjump" highlightClick="1"/>
          </p:cNvPr>
          <p:cNvSpPr>
            <a:spLocks noChangeArrowheads="1"/>
          </p:cNvSpPr>
          <p:nvPr/>
        </p:nvSpPr>
        <p:spPr bwMode="auto">
          <a:xfrm>
            <a:off x="8001000" y="5943600"/>
            <a:ext cx="603250" cy="381000"/>
          </a:xfrm>
          <a:prstGeom prst="actionButtonReturn">
            <a:avLst/>
          </a:prstGeom>
          <a:solidFill>
            <a:schemeClr val="accent1"/>
          </a:solidFill>
          <a:ln w="9525">
            <a:solidFill>
              <a:schemeClr val="tx1"/>
            </a:solidFill>
            <a:miter lim="800000"/>
            <a:headEnd/>
            <a:tailEnd/>
          </a:ln>
        </p:spPr>
        <p:txBody>
          <a:bodyPr wrap="none" anchor="ctr"/>
          <a:lstStyle/>
          <a:p>
            <a:endParaRPr lang="zh-CN" altLang="en-US" sz="1800">
              <a:solidFill>
                <a:schemeClr val="tx1"/>
              </a:solidFill>
              <a:latin typeface="Verdana" pitchFamily="34" charset="0"/>
            </a:endParaRPr>
          </a:p>
        </p:txBody>
      </p:sp>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57762"/>
                                        </p:tgtEl>
                                        <p:attrNameLst>
                                          <p:attrName>style.visibility</p:attrName>
                                        </p:attrNameLst>
                                      </p:cBhvr>
                                      <p:to>
                                        <p:strVal val="visible"/>
                                      </p:to>
                                    </p:set>
                                    <p:animEffect transition="in" filter="dissolve">
                                      <p:cBhvr>
                                        <p:cTn id="7" dur="500"/>
                                        <p:tgtEl>
                                          <p:spTgt spid="75776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57763">
                                            <p:txEl>
                                              <p:pRg st="0" end="0"/>
                                            </p:txEl>
                                          </p:spTgt>
                                        </p:tgtEl>
                                        <p:attrNameLst>
                                          <p:attrName>style.visibility</p:attrName>
                                        </p:attrNameLst>
                                      </p:cBhvr>
                                      <p:to>
                                        <p:strVal val="visible"/>
                                      </p:to>
                                    </p:set>
                                    <p:animEffect transition="in" filter="dissolve">
                                      <p:cBhvr>
                                        <p:cTn id="12" dur="500"/>
                                        <p:tgtEl>
                                          <p:spTgt spid="75776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57763">
                                            <p:txEl>
                                              <p:pRg st="1" end="1"/>
                                            </p:txEl>
                                          </p:spTgt>
                                        </p:tgtEl>
                                        <p:attrNameLst>
                                          <p:attrName>style.visibility</p:attrName>
                                        </p:attrNameLst>
                                      </p:cBhvr>
                                      <p:to>
                                        <p:strVal val="visible"/>
                                      </p:to>
                                    </p:set>
                                    <p:animEffect transition="in" filter="dissolve">
                                      <p:cBhvr>
                                        <p:cTn id="17" dur="500"/>
                                        <p:tgtEl>
                                          <p:spTgt spid="75776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57763">
                                            <p:txEl>
                                              <p:pRg st="2" end="2"/>
                                            </p:txEl>
                                          </p:spTgt>
                                        </p:tgtEl>
                                        <p:attrNameLst>
                                          <p:attrName>style.visibility</p:attrName>
                                        </p:attrNameLst>
                                      </p:cBhvr>
                                      <p:to>
                                        <p:strVal val="visible"/>
                                      </p:to>
                                    </p:set>
                                    <p:animEffect transition="in" filter="dissolve">
                                      <p:cBhvr>
                                        <p:cTn id="22" dur="500"/>
                                        <p:tgtEl>
                                          <p:spTgt spid="75776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57763">
                                            <p:txEl>
                                              <p:pRg st="3" end="3"/>
                                            </p:txEl>
                                          </p:spTgt>
                                        </p:tgtEl>
                                        <p:attrNameLst>
                                          <p:attrName>style.visibility</p:attrName>
                                        </p:attrNameLst>
                                      </p:cBhvr>
                                      <p:to>
                                        <p:strVal val="visible"/>
                                      </p:to>
                                    </p:set>
                                    <p:animEffect transition="in" filter="dissolve">
                                      <p:cBhvr>
                                        <p:cTn id="27" dur="500"/>
                                        <p:tgtEl>
                                          <p:spTgt spid="75776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757763">
                                            <p:txEl>
                                              <p:pRg st="4" end="4"/>
                                            </p:txEl>
                                          </p:spTgt>
                                        </p:tgtEl>
                                        <p:attrNameLst>
                                          <p:attrName>style.visibility</p:attrName>
                                        </p:attrNameLst>
                                      </p:cBhvr>
                                      <p:to>
                                        <p:strVal val="visible"/>
                                      </p:to>
                                    </p:set>
                                    <p:animEffect transition="in" filter="dissolve">
                                      <p:cBhvr>
                                        <p:cTn id="32" dur="500"/>
                                        <p:tgtEl>
                                          <p:spTgt spid="75776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757763">
                                            <p:txEl>
                                              <p:pRg st="5" end="5"/>
                                            </p:txEl>
                                          </p:spTgt>
                                        </p:tgtEl>
                                        <p:attrNameLst>
                                          <p:attrName>style.visibility</p:attrName>
                                        </p:attrNameLst>
                                      </p:cBhvr>
                                      <p:to>
                                        <p:strVal val="visible"/>
                                      </p:to>
                                    </p:set>
                                    <p:animEffect transition="in" filter="dissolve">
                                      <p:cBhvr>
                                        <p:cTn id="37" dur="500"/>
                                        <p:tgtEl>
                                          <p:spTgt spid="75776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62" grpId="0"/>
      <p:bldP spid="757763" grpId="0" build="p"/>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5" name="Rectangle 16"/>
          <p:cNvSpPr>
            <a:spLocks noGrp="1" noChangeArrowheads="1"/>
          </p:cNvSpPr>
          <p:nvPr>
            <p:ph type="dt" sz="quarter" idx="12"/>
          </p:nvPr>
        </p:nvSpPr>
        <p:spPr>
          <a:noFill/>
        </p:spPr>
        <p:txBody>
          <a:bodyPr/>
          <a:lstStyle/>
          <a:p>
            <a:fld id="{54AEA0C9-2693-4C8E-BCF1-BBB183E2B65B}" type="datetime1">
              <a:rPr lang="zh-CN" altLang="en-US" smtClean="0">
                <a:ea typeface="宋体" charset="-122"/>
              </a:rPr>
              <a:pPr/>
              <a:t>2018/10/18</a:t>
            </a:fld>
            <a:endParaRPr lang="en-US" altLang="zh-CN" smtClean="0">
              <a:ea typeface="宋体" charset="-122"/>
            </a:endParaRPr>
          </a:p>
        </p:txBody>
      </p:sp>
      <p:sp>
        <p:nvSpPr>
          <p:cNvPr id="180226" name="Text Box 2"/>
          <p:cNvSpPr txBox="1">
            <a:spLocks noChangeArrowheads="1"/>
          </p:cNvSpPr>
          <p:nvPr/>
        </p:nvSpPr>
        <p:spPr bwMode="auto">
          <a:xfrm>
            <a:off x="395288" y="495300"/>
            <a:ext cx="4824412" cy="701675"/>
          </a:xfrm>
          <a:prstGeom prst="rect">
            <a:avLst/>
          </a:prstGeom>
          <a:noFill/>
          <a:ln w="9525">
            <a:noFill/>
            <a:miter lim="800000"/>
            <a:headEnd/>
            <a:tailEnd/>
          </a:ln>
        </p:spPr>
        <p:txBody>
          <a:bodyPr>
            <a:spAutoFit/>
          </a:bodyPr>
          <a:lstStyle/>
          <a:p>
            <a:pPr algn="just">
              <a:spcBef>
                <a:spcPct val="20000"/>
              </a:spcBef>
              <a:buClr>
                <a:schemeClr val="folHlink"/>
              </a:buClr>
              <a:buSzPct val="60000"/>
              <a:buFont typeface="Wingdings" pitchFamily="2" charset="2"/>
              <a:buNone/>
            </a:pPr>
            <a:r>
              <a:rPr kumimoji="1" lang="en-US" altLang="zh-CN" sz="4000">
                <a:latin typeface="黑体" pitchFamily="49" charset="-122"/>
                <a:ea typeface="黑体" pitchFamily="49" charset="-122"/>
              </a:rPr>
              <a:t>2. </a:t>
            </a:r>
            <a:r>
              <a:rPr kumimoji="1" lang="zh-CN" altLang="en-US" sz="4000">
                <a:latin typeface="黑体" pitchFamily="49" charset="-122"/>
                <a:ea typeface="黑体" pitchFamily="49" charset="-122"/>
              </a:rPr>
              <a:t>诱导力</a:t>
            </a:r>
          </a:p>
        </p:txBody>
      </p:sp>
      <p:sp>
        <p:nvSpPr>
          <p:cNvPr id="180227" name="Text Box 3"/>
          <p:cNvSpPr txBox="1">
            <a:spLocks noChangeArrowheads="1"/>
          </p:cNvSpPr>
          <p:nvPr/>
        </p:nvSpPr>
        <p:spPr bwMode="auto">
          <a:xfrm>
            <a:off x="827088" y="2349500"/>
            <a:ext cx="7416800" cy="1408113"/>
          </a:xfrm>
          <a:prstGeom prst="rect">
            <a:avLst/>
          </a:prstGeom>
          <a:noFill/>
          <a:ln w="9525">
            <a:noFill/>
            <a:miter lim="800000"/>
            <a:headEnd/>
            <a:tailEnd/>
          </a:ln>
        </p:spPr>
        <p:txBody>
          <a:bodyPr>
            <a:spAutoFit/>
          </a:bodyPr>
          <a:lstStyle/>
          <a:p>
            <a:pPr algn="just">
              <a:lnSpc>
                <a:spcPct val="120000"/>
              </a:lnSpc>
              <a:spcBef>
                <a:spcPct val="20000"/>
              </a:spcBef>
              <a:buClr>
                <a:schemeClr val="folHlink"/>
              </a:buClr>
              <a:buSzPct val="60000"/>
              <a:buFont typeface="Wingdings" pitchFamily="2" charset="2"/>
              <a:buNone/>
            </a:pPr>
            <a:r>
              <a:rPr kumimoji="1" lang="zh-CN" altLang="en-US" sz="4000" b="1">
                <a:solidFill>
                  <a:schemeClr val="hlink"/>
                </a:solidFill>
                <a:latin typeface="Tahoma" pitchFamily="34" charset="0"/>
              </a:rPr>
              <a:t>     </a:t>
            </a:r>
            <a:r>
              <a:rPr kumimoji="1" lang="zh-CN" altLang="en-US" sz="3200" b="1">
                <a:latin typeface="Tahoma" pitchFamily="34" charset="0"/>
                <a:ea typeface="黑体" pitchFamily="49" charset="-122"/>
              </a:rPr>
              <a:t>诱导力由</a:t>
            </a:r>
            <a:r>
              <a:rPr kumimoji="1" lang="zh-CN" altLang="en-US" sz="3200" b="1">
                <a:solidFill>
                  <a:srgbClr val="D60093"/>
                </a:solidFill>
                <a:latin typeface="Tahoma" pitchFamily="34" charset="0"/>
                <a:ea typeface="黑体" pitchFamily="49" charset="-122"/>
              </a:rPr>
              <a:t>诱导偶极</a:t>
            </a:r>
            <a:r>
              <a:rPr kumimoji="1" lang="zh-CN" altLang="en-US" sz="3200" b="1">
                <a:latin typeface="Tahoma" pitchFamily="34" charset="0"/>
                <a:ea typeface="黑体" pitchFamily="49" charset="-122"/>
              </a:rPr>
              <a:t>产生，与分子的</a:t>
            </a:r>
            <a:r>
              <a:rPr kumimoji="1" lang="zh-CN" altLang="en-US" sz="3200" b="1">
                <a:solidFill>
                  <a:srgbClr val="00FF99"/>
                </a:solidFill>
                <a:latin typeface="Tahoma" pitchFamily="34" charset="0"/>
                <a:ea typeface="黑体" pitchFamily="49" charset="-122"/>
              </a:rPr>
              <a:t>极性</a:t>
            </a:r>
            <a:r>
              <a:rPr kumimoji="1" lang="zh-CN" altLang="en-US" sz="3200" b="1">
                <a:solidFill>
                  <a:schemeClr val="tx1"/>
                </a:solidFill>
                <a:latin typeface="Tahoma" pitchFamily="34" charset="0"/>
                <a:ea typeface="黑体" pitchFamily="49" charset="-122"/>
              </a:rPr>
              <a:t>、</a:t>
            </a:r>
            <a:r>
              <a:rPr kumimoji="1" lang="zh-CN" altLang="en-US" sz="3200" b="1">
                <a:solidFill>
                  <a:srgbClr val="00FF99"/>
                </a:solidFill>
                <a:latin typeface="Tahoma" pitchFamily="34" charset="0"/>
                <a:ea typeface="黑体" pitchFamily="49" charset="-122"/>
              </a:rPr>
              <a:t>变形性</a:t>
            </a:r>
            <a:r>
              <a:rPr kumimoji="1" lang="zh-CN" altLang="en-US" sz="3200" b="1">
                <a:latin typeface="Tahoma" pitchFamily="34" charset="0"/>
                <a:ea typeface="黑体" pitchFamily="49" charset="-122"/>
              </a:rPr>
              <a:t>有关。</a:t>
            </a:r>
            <a:endParaRPr kumimoji="1" lang="zh-CN" altLang="en-US" sz="3200">
              <a:latin typeface="Tahoma" pitchFamily="34" charset="0"/>
              <a:ea typeface="黑体" pitchFamily="49" charset="-122"/>
            </a:endParaRPr>
          </a:p>
        </p:txBody>
      </p:sp>
      <p:sp>
        <p:nvSpPr>
          <p:cNvPr id="180229" name="Text Box 5"/>
          <p:cNvSpPr txBox="1">
            <a:spLocks noChangeArrowheads="1"/>
          </p:cNvSpPr>
          <p:nvPr/>
        </p:nvSpPr>
        <p:spPr bwMode="auto">
          <a:xfrm>
            <a:off x="1042988" y="4149725"/>
            <a:ext cx="7345362" cy="1066800"/>
          </a:xfrm>
          <a:prstGeom prst="rect">
            <a:avLst/>
          </a:prstGeom>
          <a:noFill/>
          <a:ln w="9525">
            <a:noFill/>
            <a:miter lim="800000"/>
            <a:headEnd/>
            <a:tailEnd/>
          </a:ln>
        </p:spPr>
        <p:txBody>
          <a:bodyPr>
            <a:spAutoFit/>
          </a:bodyPr>
          <a:lstStyle/>
          <a:p>
            <a:pPr>
              <a:spcBef>
                <a:spcPct val="50000"/>
              </a:spcBef>
            </a:pPr>
            <a:r>
              <a:rPr lang="zh-CN" altLang="en-US" sz="3200">
                <a:solidFill>
                  <a:schemeClr val="tx1"/>
                </a:solidFill>
                <a:latin typeface="Verdana" pitchFamily="34" charset="0"/>
                <a:ea typeface="黑体" pitchFamily="49" charset="-122"/>
              </a:rPr>
              <a:t>     </a:t>
            </a:r>
            <a:r>
              <a:rPr lang="zh-CN" altLang="en-US" sz="3200">
                <a:latin typeface="Verdana" pitchFamily="34" charset="0"/>
                <a:ea typeface="黑体" pitchFamily="49" charset="-122"/>
              </a:rPr>
              <a:t>存在于极性分子与极性分子、极性分子与非极性分子</a:t>
            </a: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sz="1800"/>
          </a:p>
        </p:txBody>
      </p:sp>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02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02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02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26" grpId="0"/>
      <p:bldP spid="180227" grpId="0"/>
      <p:bldP spid="180229" grpId="0"/>
    </p:bldLst>
  </p:timing>
</p:sld>
</file>

<file path=ppt/slides/slide1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8786" name="Rectangle 2"/>
          <p:cNvSpPr>
            <a:spLocks noGrp="1" noChangeArrowheads="1"/>
          </p:cNvSpPr>
          <p:nvPr>
            <p:ph type="title" idx="4294967295"/>
          </p:nvPr>
        </p:nvSpPr>
        <p:spPr>
          <a:xfrm>
            <a:off x="457200" y="457200"/>
            <a:ext cx="4186238" cy="1027113"/>
          </a:xfrm>
        </p:spPr>
        <p:txBody>
          <a:bodyPr anchorCtr="1"/>
          <a:lstStyle/>
          <a:p>
            <a:pPr eaLnBrk="1" hangingPunct="1"/>
            <a:r>
              <a:rPr lang="zh-CN" altLang="en-US" sz="4800" smtClean="0">
                <a:solidFill>
                  <a:srgbClr val="0000CC"/>
                </a:solidFill>
                <a:ea typeface="黑体" pitchFamily="49" charset="-122"/>
              </a:rPr>
              <a:t>层状晶体</a:t>
            </a:r>
          </a:p>
        </p:txBody>
      </p:sp>
      <p:sp>
        <p:nvSpPr>
          <p:cNvPr id="758787" name="Rectangle 3"/>
          <p:cNvSpPr>
            <a:spLocks noGrp="1" noChangeArrowheads="1"/>
          </p:cNvSpPr>
          <p:nvPr>
            <p:ph type="body" sz="half" idx="4294967295"/>
          </p:nvPr>
        </p:nvSpPr>
        <p:spPr>
          <a:xfrm>
            <a:off x="395288" y="1700213"/>
            <a:ext cx="4321175" cy="4291012"/>
          </a:xfrm>
        </p:spPr>
        <p:txBody>
          <a:bodyPr/>
          <a:lstStyle/>
          <a:p>
            <a:pPr eaLnBrk="1" hangingPunct="1">
              <a:lnSpc>
                <a:spcPct val="90000"/>
              </a:lnSpc>
              <a:buFont typeface="Wingdings" pitchFamily="2" charset="2"/>
              <a:buNone/>
              <a:defRPr/>
            </a:pPr>
            <a:r>
              <a:rPr lang="en-US" altLang="zh-CN" sz="3600" b="1" smtClean="0">
                <a:effectLst>
                  <a:outerShdw blurRad="38100" dist="38100" dir="2700000" algn="tl">
                    <a:srgbClr val="C0C0C0"/>
                  </a:outerShdw>
                </a:effectLst>
                <a:latin typeface="仿宋_GB2312" pitchFamily="49" charset="-122"/>
                <a:ea typeface="仿宋_GB2312" pitchFamily="49" charset="-122"/>
              </a:rPr>
              <a:t>  </a:t>
            </a:r>
            <a:r>
              <a:rPr lang="zh-CN" altLang="en-US" sz="3600" smtClean="0">
                <a:solidFill>
                  <a:srgbClr val="0000CC"/>
                </a:solidFill>
                <a:latin typeface="黑体" pitchFamily="2" charset="-122"/>
                <a:ea typeface="黑体" pitchFamily="2" charset="-122"/>
              </a:rPr>
              <a:t>在石墨晶体中既</a:t>
            </a:r>
          </a:p>
          <a:p>
            <a:pPr eaLnBrk="1" hangingPunct="1">
              <a:lnSpc>
                <a:spcPct val="90000"/>
              </a:lnSpc>
              <a:buFont typeface="Wingdings" pitchFamily="2" charset="2"/>
              <a:buNone/>
              <a:defRPr/>
            </a:pPr>
            <a:r>
              <a:rPr lang="zh-CN" altLang="en-US" sz="3600" smtClean="0">
                <a:solidFill>
                  <a:srgbClr val="0000CC"/>
                </a:solidFill>
                <a:latin typeface="黑体" pitchFamily="2" charset="-122"/>
                <a:ea typeface="黑体" pitchFamily="2" charset="-122"/>
              </a:rPr>
              <a:t>有共价键又有金属</a:t>
            </a:r>
          </a:p>
          <a:p>
            <a:pPr eaLnBrk="1" hangingPunct="1">
              <a:lnSpc>
                <a:spcPct val="90000"/>
              </a:lnSpc>
              <a:buFont typeface="Wingdings" pitchFamily="2" charset="2"/>
              <a:buNone/>
              <a:defRPr/>
            </a:pPr>
            <a:r>
              <a:rPr lang="zh-CN" altLang="en-US" sz="3600" smtClean="0">
                <a:solidFill>
                  <a:srgbClr val="0000CC"/>
                </a:solidFill>
                <a:latin typeface="黑体" pitchFamily="2" charset="-122"/>
                <a:ea typeface="黑体" pitchFamily="2" charset="-122"/>
              </a:rPr>
              <a:t>键性质，</a:t>
            </a:r>
          </a:p>
          <a:p>
            <a:pPr eaLnBrk="1" hangingPunct="1">
              <a:lnSpc>
                <a:spcPct val="90000"/>
              </a:lnSpc>
              <a:buFont typeface="Wingdings" pitchFamily="2" charset="2"/>
              <a:buNone/>
              <a:defRPr/>
            </a:pPr>
            <a:r>
              <a:rPr lang="zh-CN" altLang="en-US" sz="3600" smtClean="0">
                <a:solidFill>
                  <a:srgbClr val="0000CC"/>
                </a:solidFill>
                <a:latin typeface="黑体" pitchFamily="2" charset="-122"/>
                <a:ea typeface="黑体" pitchFamily="2" charset="-122"/>
              </a:rPr>
              <a:t>  层间结合则依靠</a:t>
            </a:r>
          </a:p>
          <a:p>
            <a:pPr eaLnBrk="1" hangingPunct="1">
              <a:lnSpc>
                <a:spcPct val="90000"/>
              </a:lnSpc>
              <a:buFont typeface="Wingdings" pitchFamily="2" charset="2"/>
              <a:buNone/>
              <a:defRPr/>
            </a:pPr>
            <a:r>
              <a:rPr lang="zh-CN" altLang="en-US" sz="3600" smtClean="0">
                <a:solidFill>
                  <a:srgbClr val="0000CC"/>
                </a:solidFill>
                <a:latin typeface="黑体" pitchFamily="2" charset="-122"/>
                <a:ea typeface="黑体" pitchFamily="2" charset="-122"/>
              </a:rPr>
              <a:t>分子间作用力，所</a:t>
            </a:r>
          </a:p>
          <a:p>
            <a:pPr eaLnBrk="1" hangingPunct="1">
              <a:lnSpc>
                <a:spcPct val="90000"/>
              </a:lnSpc>
              <a:buFont typeface="Wingdings" pitchFamily="2" charset="2"/>
              <a:buNone/>
              <a:defRPr/>
            </a:pPr>
            <a:r>
              <a:rPr lang="zh-CN" altLang="en-US" sz="3600" smtClean="0">
                <a:solidFill>
                  <a:srgbClr val="0000CC"/>
                </a:solidFill>
                <a:latin typeface="黑体" pitchFamily="2" charset="-122"/>
                <a:ea typeface="黑体" pitchFamily="2" charset="-122"/>
              </a:rPr>
              <a:t>以这是一种典型的</a:t>
            </a:r>
          </a:p>
          <a:p>
            <a:pPr eaLnBrk="1" hangingPunct="1">
              <a:lnSpc>
                <a:spcPct val="90000"/>
              </a:lnSpc>
              <a:buFont typeface="Wingdings" pitchFamily="2" charset="2"/>
              <a:buNone/>
              <a:defRPr/>
            </a:pPr>
            <a:r>
              <a:rPr lang="zh-CN" altLang="en-US" sz="3600" smtClean="0">
                <a:solidFill>
                  <a:srgbClr val="0000CC"/>
                </a:solidFill>
                <a:latin typeface="黑体" pitchFamily="2" charset="-122"/>
                <a:ea typeface="黑体" pitchFamily="2" charset="-122"/>
              </a:rPr>
              <a:t>混合键型单质晶体</a:t>
            </a:r>
            <a:r>
              <a:rPr lang="zh-CN" altLang="en-US" sz="3600" smtClean="0">
                <a:solidFill>
                  <a:srgbClr val="0000CC"/>
                </a:solidFill>
                <a:effectLst>
                  <a:outerShdw blurRad="38100" dist="38100" dir="2700000" algn="tl">
                    <a:srgbClr val="C0C0C0"/>
                  </a:outerShdw>
                </a:effectLst>
                <a:latin typeface="仿宋_GB2312" pitchFamily="49" charset="-122"/>
                <a:ea typeface="仿宋_GB2312" pitchFamily="49" charset="-122"/>
              </a:rPr>
              <a:t>。</a:t>
            </a:r>
          </a:p>
        </p:txBody>
      </p:sp>
      <p:pic>
        <p:nvPicPr>
          <p:cNvPr id="758788" name="Picture 4" descr="7-30"/>
          <p:cNvPicPr>
            <a:picLocks noGrp="1" noChangeAspect="1" noChangeArrowheads="1"/>
          </p:cNvPicPr>
          <p:nvPr>
            <p:ph type="clipArt" sz="half" idx="4294967295"/>
          </p:nvPr>
        </p:nvPicPr>
        <p:blipFill>
          <a:blip r:embed="rId2"/>
          <a:srcRect/>
          <a:stretch>
            <a:fillRect/>
          </a:stretch>
        </p:blipFill>
        <p:spPr>
          <a:xfrm>
            <a:off x="5076825" y="404813"/>
            <a:ext cx="3384550" cy="3289300"/>
          </a:xfrm>
        </p:spPr>
      </p:pic>
      <p:sp>
        <p:nvSpPr>
          <p:cNvPr id="215044" name="AutoShape 5">
            <a:hlinkClick r:id="rId3" action="ppaction://hlinksldjump" highlightClick="1"/>
          </p:cNvPr>
          <p:cNvSpPr>
            <a:spLocks noChangeArrowheads="1"/>
          </p:cNvSpPr>
          <p:nvPr/>
        </p:nvSpPr>
        <p:spPr bwMode="auto">
          <a:xfrm>
            <a:off x="8001000" y="5943600"/>
            <a:ext cx="747713" cy="381000"/>
          </a:xfrm>
          <a:prstGeom prst="actionButtonReturn">
            <a:avLst/>
          </a:prstGeom>
          <a:solidFill>
            <a:schemeClr val="accent1"/>
          </a:solidFill>
          <a:ln w="9525">
            <a:solidFill>
              <a:schemeClr val="tx1"/>
            </a:solidFill>
            <a:miter lim="800000"/>
            <a:headEnd/>
            <a:tailEnd/>
          </a:ln>
        </p:spPr>
        <p:txBody>
          <a:bodyPr wrap="none" anchor="ctr"/>
          <a:lstStyle/>
          <a:p>
            <a:endParaRPr lang="zh-CN" altLang="en-US" sz="1800">
              <a:solidFill>
                <a:schemeClr val="tx1"/>
              </a:solidFill>
              <a:latin typeface="Verdana" pitchFamily="34" charset="0"/>
            </a:endParaRPr>
          </a:p>
        </p:txBody>
      </p:sp>
      <p:pic>
        <p:nvPicPr>
          <p:cNvPr id="758790" name="Picture 6" descr="101-shimuo"/>
          <p:cNvPicPr>
            <a:picLocks noChangeAspect="1" noChangeArrowheads="1"/>
          </p:cNvPicPr>
          <p:nvPr/>
        </p:nvPicPr>
        <p:blipFill>
          <a:blip r:embed="rId4"/>
          <a:srcRect/>
          <a:stretch>
            <a:fillRect/>
          </a:stretch>
        </p:blipFill>
        <p:spPr bwMode="auto">
          <a:xfrm>
            <a:off x="4787900" y="3933825"/>
            <a:ext cx="4175125" cy="2805113"/>
          </a:xfrm>
          <a:prstGeom prst="rect">
            <a:avLst/>
          </a:prstGeom>
          <a:noFill/>
          <a:ln w="9525">
            <a:noFill/>
            <a:miter lim="800000"/>
            <a:headEnd/>
            <a:tailEnd/>
          </a:ln>
        </p:spPr>
      </p:pic>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58786"/>
                                        </p:tgtEl>
                                        <p:attrNameLst>
                                          <p:attrName>style.visibility</p:attrName>
                                        </p:attrNameLst>
                                      </p:cBhvr>
                                      <p:to>
                                        <p:strVal val="visible"/>
                                      </p:to>
                                    </p:set>
                                    <p:animEffect transition="in" filter="dissolve">
                                      <p:cBhvr>
                                        <p:cTn id="7" dur="500"/>
                                        <p:tgtEl>
                                          <p:spTgt spid="75878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58787">
                                            <p:txEl>
                                              <p:pRg st="0" end="0"/>
                                            </p:txEl>
                                          </p:spTgt>
                                        </p:tgtEl>
                                        <p:attrNameLst>
                                          <p:attrName>style.visibility</p:attrName>
                                        </p:attrNameLst>
                                      </p:cBhvr>
                                      <p:to>
                                        <p:strVal val="visible"/>
                                      </p:to>
                                    </p:set>
                                    <p:animEffect transition="in" filter="dissolve">
                                      <p:cBhvr>
                                        <p:cTn id="12" dur="500"/>
                                        <p:tgtEl>
                                          <p:spTgt spid="75878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58787">
                                            <p:txEl>
                                              <p:pRg st="1" end="1"/>
                                            </p:txEl>
                                          </p:spTgt>
                                        </p:tgtEl>
                                        <p:attrNameLst>
                                          <p:attrName>style.visibility</p:attrName>
                                        </p:attrNameLst>
                                      </p:cBhvr>
                                      <p:to>
                                        <p:strVal val="visible"/>
                                      </p:to>
                                    </p:set>
                                    <p:animEffect transition="in" filter="dissolve">
                                      <p:cBhvr>
                                        <p:cTn id="17" dur="500"/>
                                        <p:tgtEl>
                                          <p:spTgt spid="75878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58787">
                                            <p:txEl>
                                              <p:pRg st="2" end="2"/>
                                            </p:txEl>
                                          </p:spTgt>
                                        </p:tgtEl>
                                        <p:attrNameLst>
                                          <p:attrName>style.visibility</p:attrName>
                                        </p:attrNameLst>
                                      </p:cBhvr>
                                      <p:to>
                                        <p:strVal val="visible"/>
                                      </p:to>
                                    </p:set>
                                    <p:animEffect transition="in" filter="dissolve">
                                      <p:cBhvr>
                                        <p:cTn id="22" dur="500"/>
                                        <p:tgtEl>
                                          <p:spTgt spid="75878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58787">
                                            <p:txEl>
                                              <p:pRg st="3" end="3"/>
                                            </p:txEl>
                                          </p:spTgt>
                                        </p:tgtEl>
                                        <p:attrNameLst>
                                          <p:attrName>style.visibility</p:attrName>
                                        </p:attrNameLst>
                                      </p:cBhvr>
                                      <p:to>
                                        <p:strVal val="visible"/>
                                      </p:to>
                                    </p:set>
                                    <p:animEffect transition="in" filter="dissolve">
                                      <p:cBhvr>
                                        <p:cTn id="27" dur="500"/>
                                        <p:tgtEl>
                                          <p:spTgt spid="758787">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758787">
                                            <p:txEl>
                                              <p:pRg st="4" end="4"/>
                                            </p:txEl>
                                          </p:spTgt>
                                        </p:tgtEl>
                                        <p:attrNameLst>
                                          <p:attrName>style.visibility</p:attrName>
                                        </p:attrNameLst>
                                      </p:cBhvr>
                                      <p:to>
                                        <p:strVal val="visible"/>
                                      </p:to>
                                    </p:set>
                                    <p:animEffect transition="in" filter="dissolve">
                                      <p:cBhvr>
                                        <p:cTn id="32" dur="500"/>
                                        <p:tgtEl>
                                          <p:spTgt spid="758787">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758787">
                                            <p:txEl>
                                              <p:pRg st="5" end="5"/>
                                            </p:txEl>
                                          </p:spTgt>
                                        </p:tgtEl>
                                        <p:attrNameLst>
                                          <p:attrName>style.visibility</p:attrName>
                                        </p:attrNameLst>
                                      </p:cBhvr>
                                      <p:to>
                                        <p:strVal val="visible"/>
                                      </p:to>
                                    </p:set>
                                    <p:animEffect transition="in" filter="dissolve">
                                      <p:cBhvr>
                                        <p:cTn id="37" dur="500"/>
                                        <p:tgtEl>
                                          <p:spTgt spid="758787">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758787">
                                            <p:txEl>
                                              <p:pRg st="6" end="6"/>
                                            </p:txEl>
                                          </p:spTgt>
                                        </p:tgtEl>
                                        <p:attrNameLst>
                                          <p:attrName>style.visibility</p:attrName>
                                        </p:attrNameLst>
                                      </p:cBhvr>
                                      <p:to>
                                        <p:strVal val="visible"/>
                                      </p:to>
                                    </p:set>
                                    <p:animEffect transition="in" filter="dissolve">
                                      <p:cBhvr>
                                        <p:cTn id="42" dur="500"/>
                                        <p:tgtEl>
                                          <p:spTgt spid="758787">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758788"/>
                                        </p:tgtEl>
                                        <p:attrNameLst>
                                          <p:attrName>style.visibility</p:attrName>
                                        </p:attrNameLst>
                                      </p:cBhvr>
                                      <p:to>
                                        <p:strVal val="visible"/>
                                      </p:to>
                                    </p:set>
                                    <p:animEffect transition="in" filter="dissolve">
                                      <p:cBhvr>
                                        <p:cTn id="47" dur="500"/>
                                        <p:tgtEl>
                                          <p:spTgt spid="758788"/>
                                        </p:tgtEl>
                                      </p:cBhvr>
                                    </p:animEffect>
                                  </p:childTnLst>
                                </p:cTn>
                              </p:par>
                            </p:childTnLst>
                          </p:cTn>
                        </p:par>
                      </p:childTnLst>
                    </p:cTn>
                  </p:par>
                  <p:par>
                    <p:cTn id="48" fill="hold">
                      <p:stCondLst>
                        <p:cond delay="indefinite"/>
                      </p:stCondLst>
                      <p:childTnLst>
                        <p:par>
                          <p:cTn id="49" fill="hold">
                            <p:stCondLst>
                              <p:cond delay="0"/>
                            </p:stCondLst>
                            <p:childTnLst>
                              <p:par>
                                <p:cTn id="50" presetID="47" presetClass="entr" presetSubtype="0" fill="hold" nodeType="clickEffect">
                                  <p:stCondLst>
                                    <p:cond delay="0"/>
                                  </p:stCondLst>
                                  <p:childTnLst>
                                    <p:set>
                                      <p:cBhvr>
                                        <p:cTn id="51" dur="1" fill="hold">
                                          <p:stCondLst>
                                            <p:cond delay="0"/>
                                          </p:stCondLst>
                                        </p:cTn>
                                        <p:tgtEl>
                                          <p:spTgt spid="758790"/>
                                        </p:tgtEl>
                                        <p:attrNameLst>
                                          <p:attrName>style.visibility</p:attrName>
                                        </p:attrNameLst>
                                      </p:cBhvr>
                                      <p:to>
                                        <p:strVal val="visible"/>
                                      </p:to>
                                    </p:set>
                                    <p:animEffect transition="in" filter="fade">
                                      <p:cBhvr>
                                        <p:cTn id="52" dur="1000"/>
                                        <p:tgtEl>
                                          <p:spTgt spid="758790"/>
                                        </p:tgtEl>
                                      </p:cBhvr>
                                    </p:animEffect>
                                    <p:anim calcmode="lin" valueType="num">
                                      <p:cBhvr>
                                        <p:cTn id="53" dur="1000" fill="hold"/>
                                        <p:tgtEl>
                                          <p:spTgt spid="758790"/>
                                        </p:tgtEl>
                                        <p:attrNameLst>
                                          <p:attrName>ppt_x</p:attrName>
                                        </p:attrNameLst>
                                      </p:cBhvr>
                                      <p:tavLst>
                                        <p:tav tm="0">
                                          <p:val>
                                            <p:strVal val="#ppt_x"/>
                                          </p:val>
                                        </p:tav>
                                        <p:tav tm="100000">
                                          <p:val>
                                            <p:strVal val="#ppt_x"/>
                                          </p:val>
                                        </p:tav>
                                      </p:tavLst>
                                    </p:anim>
                                    <p:anim calcmode="lin" valueType="num">
                                      <p:cBhvr>
                                        <p:cTn id="54" dur="1000" fill="hold"/>
                                        <p:tgtEl>
                                          <p:spTgt spid="7587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8786" grpId="0"/>
      <p:bldP spid="758787" grpId="0" build="p"/>
    </p:bldLst>
  </p:timing>
</p:sld>
</file>

<file path=ppt/slides/slide1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9810" name="Rectangle 2"/>
          <p:cNvSpPr>
            <a:spLocks noGrp="1" noChangeArrowheads="1"/>
          </p:cNvSpPr>
          <p:nvPr>
            <p:ph type="title" idx="4294967295"/>
          </p:nvPr>
        </p:nvSpPr>
        <p:spPr>
          <a:xfrm>
            <a:off x="250825" y="260350"/>
            <a:ext cx="3035300" cy="1371600"/>
          </a:xfrm>
        </p:spPr>
        <p:txBody>
          <a:bodyPr anchorCtr="1"/>
          <a:lstStyle/>
          <a:p>
            <a:pPr eaLnBrk="1" hangingPunct="1"/>
            <a:r>
              <a:rPr lang="zh-CN" altLang="en-US" smtClean="0">
                <a:solidFill>
                  <a:srgbClr val="0000CC"/>
                </a:solidFill>
                <a:ea typeface="黑体" pitchFamily="49" charset="-122"/>
              </a:rPr>
              <a:t>链状晶体</a:t>
            </a:r>
          </a:p>
        </p:txBody>
      </p:sp>
      <p:sp>
        <p:nvSpPr>
          <p:cNvPr id="759811" name="Rectangle 3"/>
          <p:cNvSpPr>
            <a:spLocks noGrp="1" noChangeArrowheads="1"/>
          </p:cNvSpPr>
          <p:nvPr>
            <p:ph type="body" sz="half" idx="4294967295"/>
          </p:nvPr>
        </p:nvSpPr>
        <p:spPr>
          <a:xfrm>
            <a:off x="143371" y="2133600"/>
            <a:ext cx="5292725" cy="3816350"/>
          </a:xfrm>
        </p:spPr>
        <p:txBody>
          <a:bodyPr/>
          <a:lstStyle/>
          <a:p>
            <a:pPr eaLnBrk="1" hangingPunct="1">
              <a:buFont typeface="Wingdings" pitchFamily="2" charset="2"/>
              <a:buNone/>
              <a:defRPr/>
            </a:pPr>
            <a:r>
              <a:rPr lang="en-US" altLang="zh-CN" sz="2400" dirty="0" smtClean="0">
                <a:solidFill>
                  <a:srgbClr val="0000CC"/>
                </a:solidFill>
                <a:effectLst>
                  <a:outerShdw blurRad="38100" dist="38100" dir="2700000" algn="tl">
                    <a:srgbClr val="C0C0C0"/>
                  </a:outerShdw>
                </a:effectLst>
                <a:latin typeface="Times New Roman" pitchFamily="18" charset="0"/>
              </a:rPr>
              <a:t>      </a:t>
            </a:r>
            <a:r>
              <a:rPr lang="zh-CN" altLang="en-US" sz="2800" b="1" dirty="0" smtClean="0">
                <a:solidFill>
                  <a:srgbClr val="0000CC"/>
                </a:solidFill>
                <a:latin typeface="黑体" pitchFamily="2" charset="-122"/>
                <a:ea typeface="黑体" pitchFamily="2" charset="-122"/>
              </a:rPr>
              <a:t>石棉是镁、铁、钙硅酸盐矿物</a:t>
            </a:r>
          </a:p>
          <a:p>
            <a:pPr eaLnBrk="1" hangingPunct="1">
              <a:buFont typeface="Wingdings" pitchFamily="2" charset="2"/>
              <a:buNone/>
              <a:defRPr/>
            </a:pPr>
            <a:r>
              <a:rPr lang="zh-CN" altLang="en-US" sz="2800" b="1" dirty="0" smtClean="0">
                <a:solidFill>
                  <a:srgbClr val="0000CC"/>
                </a:solidFill>
                <a:latin typeface="黑体" pitchFamily="2" charset="-122"/>
                <a:ea typeface="黑体" pitchFamily="2" charset="-122"/>
              </a:rPr>
              <a:t>的总称。链内硅氧原子间为带共</a:t>
            </a:r>
          </a:p>
          <a:p>
            <a:pPr eaLnBrk="1" hangingPunct="1">
              <a:buFont typeface="Wingdings" pitchFamily="2" charset="2"/>
              <a:buNone/>
              <a:defRPr/>
            </a:pPr>
            <a:r>
              <a:rPr lang="zh-CN" altLang="en-US" sz="2800" b="1" dirty="0" smtClean="0">
                <a:solidFill>
                  <a:srgbClr val="0000CC"/>
                </a:solidFill>
                <a:latin typeface="黑体" pitchFamily="2" charset="-122"/>
                <a:ea typeface="黑体" pitchFamily="2" charset="-122"/>
              </a:rPr>
              <a:t>价性的离子键，链状阴离子之间</a:t>
            </a:r>
          </a:p>
          <a:p>
            <a:pPr eaLnBrk="1" hangingPunct="1">
              <a:buFont typeface="Wingdings" pitchFamily="2" charset="2"/>
              <a:buNone/>
              <a:defRPr/>
            </a:pPr>
            <a:r>
              <a:rPr lang="zh-CN" altLang="en-US" sz="2800" b="1" dirty="0" smtClean="0">
                <a:solidFill>
                  <a:srgbClr val="0000CC"/>
                </a:solidFill>
                <a:latin typeface="黑体" pitchFamily="2" charset="-122"/>
                <a:ea typeface="黑体" pitchFamily="2" charset="-122"/>
              </a:rPr>
              <a:t>通过相隔较远的金属阳离子以离</a:t>
            </a:r>
          </a:p>
          <a:p>
            <a:pPr eaLnBrk="1" hangingPunct="1">
              <a:buFont typeface="Wingdings" pitchFamily="2" charset="2"/>
              <a:buNone/>
              <a:defRPr/>
            </a:pPr>
            <a:r>
              <a:rPr lang="zh-CN" altLang="en-US" sz="2800" b="1" dirty="0" smtClean="0">
                <a:solidFill>
                  <a:srgbClr val="0000CC"/>
                </a:solidFill>
                <a:latin typeface="黑体" pitchFamily="2" charset="-122"/>
                <a:ea typeface="黑体" pitchFamily="2" charset="-122"/>
              </a:rPr>
              <a:t>子键相结合，因此链间结合力比</a:t>
            </a:r>
          </a:p>
          <a:p>
            <a:pPr eaLnBrk="1" hangingPunct="1">
              <a:buFont typeface="Wingdings" pitchFamily="2" charset="2"/>
              <a:buNone/>
              <a:defRPr/>
            </a:pPr>
            <a:r>
              <a:rPr lang="zh-CN" altLang="en-US" sz="2800" b="1" dirty="0" smtClean="0">
                <a:solidFill>
                  <a:srgbClr val="0000CC"/>
                </a:solidFill>
                <a:latin typeface="黑体" pitchFamily="2" charset="-122"/>
                <a:ea typeface="黑体" pitchFamily="2" charset="-122"/>
              </a:rPr>
              <a:t>链内结合力弱，故解理时易形成</a:t>
            </a:r>
          </a:p>
          <a:p>
            <a:pPr eaLnBrk="1" hangingPunct="1">
              <a:buFont typeface="Wingdings" pitchFamily="2" charset="2"/>
              <a:buNone/>
              <a:defRPr/>
            </a:pPr>
            <a:r>
              <a:rPr lang="zh-CN" altLang="en-US" sz="2800" b="1" dirty="0" smtClean="0">
                <a:solidFill>
                  <a:srgbClr val="0000CC"/>
                </a:solidFill>
                <a:latin typeface="黑体" pitchFamily="2" charset="-122"/>
                <a:ea typeface="黑体" pitchFamily="2" charset="-122"/>
              </a:rPr>
              <a:t>纤维。 </a:t>
            </a:r>
          </a:p>
        </p:txBody>
      </p:sp>
      <p:pic>
        <p:nvPicPr>
          <p:cNvPr id="759812" name="Picture 4" descr="石棉结构"/>
          <p:cNvPicPr>
            <a:picLocks noGrp="1" noChangeAspect="1" noChangeArrowheads="1"/>
          </p:cNvPicPr>
          <p:nvPr>
            <p:ph type="clipArt" sz="half" idx="4294967295"/>
          </p:nvPr>
        </p:nvPicPr>
        <p:blipFill>
          <a:blip r:embed="rId3"/>
          <a:srcRect/>
          <a:stretch>
            <a:fillRect/>
          </a:stretch>
        </p:blipFill>
        <p:spPr>
          <a:xfrm>
            <a:off x="5638800" y="1828800"/>
            <a:ext cx="3276600" cy="2039938"/>
          </a:xfrm>
        </p:spPr>
      </p:pic>
      <p:pic>
        <p:nvPicPr>
          <p:cNvPr id="759813" name="Picture 5" descr="石棉"/>
          <p:cNvPicPr>
            <a:picLocks noChangeAspect="1" noChangeArrowheads="1"/>
          </p:cNvPicPr>
          <p:nvPr/>
        </p:nvPicPr>
        <p:blipFill>
          <a:blip r:embed="rId4"/>
          <a:srcRect/>
          <a:stretch>
            <a:fillRect/>
          </a:stretch>
        </p:blipFill>
        <p:spPr bwMode="auto">
          <a:xfrm>
            <a:off x="5580063" y="3886200"/>
            <a:ext cx="3313112" cy="2482850"/>
          </a:xfrm>
          <a:prstGeom prst="rect">
            <a:avLst/>
          </a:prstGeom>
          <a:noFill/>
          <a:ln w="9525">
            <a:noFill/>
            <a:miter lim="800000"/>
            <a:headEnd/>
            <a:tailEnd/>
          </a:ln>
        </p:spPr>
      </p:pic>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59810"/>
                                        </p:tgtEl>
                                        <p:attrNameLst>
                                          <p:attrName>style.visibility</p:attrName>
                                        </p:attrNameLst>
                                      </p:cBhvr>
                                      <p:to>
                                        <p:strVal val="visible"/>
                                      </p:to>
                                    </p:set>
                                    <p:animEffect transition="in" filter="dissolve">
                                      <p:cBhvr>
                                        <p:cTn id="7" dur="500"/>
                                        <p:tgtEl>
                                          <p:spTgt spid="7598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59811">
                                            <p:txEl>
                                              <p:pRg st="0" end="0"/>
                                            </p:txEl>
                                          </p:spTgt>
                                        </p:tgtEl>
                                        <p:attrNameLst>
                                          <p:attrName>style.visibility</p:attrName>
                                        </p:attrNameLst>
                                      </p:cBhvr>
                                      <p:to>
                                        <p:strVal val="visible"/>
                                      </p:to>
                                    </p:set>
                                    <p:animEffect transition="in" filter="dissolve">
                                      <p:cBhvr>
                                        <p:cTn id="12" dur="500"/>
                                        <p:tgtEl>
                                          <p:spTgt spid="7598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59811">
                                            <p:txEl>
                                              <p:pRg st="1" end="1"/>
                                            </p:txEl>
                                          </p:spTgt>
                                        </p:tgtEl>
                                        <p:attrNameLst>
                                          <p:attrName>style.visibility</p:attrName>
                                        </p:attrNameLst>
                                      </p:cBhvr>
                                      <p:to>
                                        <p:strVal val="visible"/>
                                      </p:to>
                                    </p:set>
                                    <p:animEffect transition="in" filter="dissolve">
                                      <p:cBhvr>
                                        <p:cTn id="17" dur="500"/>
                                        <p:tgtEl>
                                          <p:spTgt spid="75981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59811">
                                            <p:txEl>
                                              <p:pRg st="2" end="2"/>
                                            </p:txEl>
                                          </p:spTgt>
                                        </p:tgtEl>
                                        <p:attrNameLst>
                                          <p:attrName>style.visibility</p:attrName>
                                        </p:attrNameLst>
                                      </p:cBhvr>
                                      <p:to>
                                        <p:strVal val="visible"/>
                                      </p:to>
                                    </p:set>
                                    <p:animEffect transition="in" filter="dissolve">
                                      <p:cBhvr>
                                        <p:cTn id="22" dur="500"/>
                                        <p:tgtEl>
                                          <p:spTgt spid="75981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59811">
                                            <p:txEl>
                                              <p:pRg st="3" end="3"/>
                                            </p:txEl>
                                          </p:spTgt>
                                        </p:tgtEl>
                                        <p:attrNameLst>
                                          <p:attrName>style.visibility</p:attrName>
                                        </p:attrNameLst>
                                      </p:cBhvr>
                                      <p:to>
                                        <p:strVal val="visible"/>
                                      </p:to>
                                    </p:set>
                                    <p:animEffect transition="in" filter="dissolve">
                                      <p:cBhvr>
                                        <p:cTn id="27" dur="500"/>
                                        <p:tgtEl>
                                          <p:spTgt spid="75981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759811">
                                            <p:txEl>
                                              <p:pRg st="4" end="4"/>
                                            </p:txEl>
                                          </p:spTgt>
                                        </p:tgtEl>
                                        <p:attrNameLst>
                                          <p:attrName>style.visibility</p:attrName>
                                        </p:attrNameLst>
                                      </p:cBhvr>
                                      <p:to>
                                        <p:strVal val="visible"/>
                                      </p:to>
                                    </p:set>
                                    <p:animEffect transition="in" filter="dissolve">
                                      <p:cBhvr>
                                        <p:cTn id="32" dur="500"/>
                                        <p:tgtEl>
                                          <p:spTgt spid="759811">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759811">
                                            <p:txEl>
                                              <p:pRg st="5" end="5"/>
                                            </p:txEl>
                                          </p:spTgt>
                                        </p:tgtEl>
                                        <p:attrNameLst>
                                          <p:attrName>style.visibility</p:attrName>
                                        </p:attrNameLst>
                                      </p:cBhvr>
                                      <p:to>
                                        <p:strVal val="visible"/>
                                      </p:to>
                                    </p:set>
                                    <p:animEffect transition="in" filter="dissolve">
                                      <p:cBhvr>
                                        <p:cTn id="37" dur="500"/>
                                        <p:tgtEl>
                                          <p:spTgt spid="759811">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759811">
                                            <p:txEl>
                                              <p:pRg st="6" end="6"/>
                                            </p:txEl>
                                          </p:spTgt>
                                        </p:tgtEl>
                                        <p:attrNameLst>
                                          <p:attrName>style.visibility</p:attrName>
                                        </p:attrNameLst>
                                      </p:cBhvr>
                                      <p:to>
                                        <p:strVal val="visible"/>
                                      </p:to>
                                    </p:set>
                                    <p:animEffect transition="in" filter="dissolve">
                                      <p:cBhvr>
                                        <p:cTn id="42" dur="500"/>
                                        <p:tgtEl>
                                          <p:spTgt spid="759811">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6" fill="hold" nodeType="clickEffect">
                                  <p:stCondLst>
                                    <p:cond delay="0"/>
                                  </p:stCondLst>
                                  <p:childTnLst>
                                    <p:set>
                                      <p:cBhvr>
                                        <p:cTn id="46" dur="1" fill="hold">
                                          <p:stCondLst>
                                            <p:cond delay="0"/>
                                          </p:stCondLst>
                                        </p:cTn>
                                        <p:tgtEl>
                                          <p:spTgt spid="759813"/>
                                        </p:tgtEl>
                                        <p:attrNameLst>
                                          <p:attrName>style.visibility</p:attrName>
                                        </p:attrNameLst>
                                      </p:cBhvr>
                                      <p:to>
                                        <p:strVal val="visible"/>
                                      </p:to>
                                    </p:set>
                                    <p:anim calcmode="lin" valueType="num">
                                      <p:cBhvr additive="base">
                                        <p:cTn id="47" dur="500" fill="hold"/>
                                        <p:tgtEl>
                                          <p:spTgt spid="759813"/>
                                        </p:tgtEl>
                                        <p:attrNameLst>
                                          <p:attrName>ppt_x</p:attrName>
                                        </p:attrNameLst>
                                      </p:cBhvr>
                                      <p:tavLst>
                                        <p:tav tm="0">
                                          <p:val>
                                            <p:strVal val="1+#ppt_w/2"/>
                                          </p:val>
                                        </p:tav>
                                        <p:tav tm="100000">
                                          <p:val>
                                            <p:strVal val="#ppt_x"/>
                                          </p:val>
                                        </p:tav>
                                      </p:tavLst>
                                    </p:anim>
                                    <p:anim calcmode="lin" valueType="num">
                                      <p:cBhvr additive="base">
                                        <p:cTn id="48" dur="500" fill="hold"/>
                                        <p:tgtEl>
                                          <p:spTgt spid="75981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759812"/>
                                        </p:tgtEl>
                                        <p:attrNameLst>
                                          <p:attrName>style.visibility</p:attrName>
                                        </p:attrNameLst>
                                      </p:cBhvr>
                                      <p:to>
                                        <p:strVal val="visible"/>
                                      </p:to>
                                    </p:set>
                                    <p:animEffect transition="in" filter="dissolve">
                                      <p:cBhvr>
                                        <p:cTn id="53" dur="500"/>
                                        <p:tgtEl>
                                          <p:spTgt spid="7598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9810" grpId="0"/>
      <p:bldP spid="759811" grpId="0" build="p"/>
    </p:bldLst>
  </p:timing>
</p:sld>
</file>

<file path=ppt/slides/slide1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2883" name="Rectangle 3"/>
          <p:cNvSpPr>
            <a:spLocks noGrp="1" noChangeArrowheads="1"/>
          </p:cNvSpPr>
          <p:nvPr>
            <p:ph type="body" idx="4294967295"/>
          </p:nvPr>
        </p:nvSpPr>
        <p:spPr>
          <a:xfrm>
            <a:off x="250825" y="1773238"/>
            <a:ext cx="8704263" cy="2635250"/>
          </a:xfrm>
        </p:spPr>
        <p:txBody>
          <a:bodyPr/>
          <a:lstStyle/>
          <a:p>
            <a:pPr eaLnBrk="1" hangingPunct="1">
              <a:defRPr/>
            </a:pPr>
            <a:r>
              <a:rPr lang="zh-CN" altLang="en-US" sz="2800" smtClean="0">
                <a:solidFill>
                  <a:srgbClr val="0000CC"/>
                </a:solidFill>
                <a:effectLst>
                  <a:outerShdw blurRad="38100" dist="38100" dir="2700000" algn="tl">
                    <a:srgbClr val="C0C0C0"/>
                  </a:outerShdw>
                </a:effectLst>
                <a:ea typeface="黑体" pitchFamily="2" charset="-122"/>
              </a:rPr>
              <a:t>富勒烯是碳元素继金刚石、石墨之后的第三种晶体形态。是金刚石、石墨的同素异形体或同质异晶体。最典型的是</a:t>
            </a:r>
            <a:r>
              <a:rPr lang="en-US" altLang="zh-CN" sz="2800" smtClean="0">
                <a:solidFill>
                  <a:srgbClr val="0000CC"/>
                </a:solidFill>
                <a:effectLst>
                  <a:outerShdw blurRad="38100" dist="38100" dir="2700000" algn="tl">
                    <a:srgbClr val="C0C0C0"/>
                  </a:outerShdw>
                </a:effectLst>
                <a:ea typeface="黑体" pitchFamily="2" charset="-122"/>
              </a:rPr>
              <a:t>C</a:t>
            </a:r>
            <a:r>
              <a:rPr lang="en-US" altLang="zh-CN" sz="2800" baseline="-25000" smtClean="0">
                <a:solidFill>
                  <a:srgbClr val="0000CC"/>
                </a:solidFill>
                <a:effectLst>
                  <a:outerShdw blurRad="38100" dist="38100" dir="2700000" algn="tl">
                    <a:srgbClr val="C0C0C0"/>
                  </a:outerShdw>
                </a:effectLst>
                <a:ea typeface="黑体" pitchFamily="2" charset="-122"/>
              </a:rPr>
              <a:t>60</a:t>
            </a:r>
            <a:r>
              <a:rPr lang="zh-CN" altLang="en-US" sz="2800" smtClean="0">
                <a:solidFill>
                  <a:srgbClr val="0000CC"/>
                </a:solidFill>
                <a:effectLst>
                  <a:outerShdw blurRad="38100" dist="38100" dir="2700000" algn="tl">
                    <a:srgbClr val="C0C0C0"/>
                  </a:outerShdw>
                </a:effectLst>
                <a:ea typeface="黑体" pitchFamily="2" charset="-122"/>
              </a:rPr>
              <a:t>。</a:t>
            </a:r>
          </a:p>
          <a:p>
            <a:pPr eaLnBrk="1" hangingPunct="1">
              <a:defRPr/>
            </a:pPr>
            <a:r>
              <a:rPr lang="zh-CN" altLang="en-US" sz="2800" smtClean="0">
                <a:solidFill>
                  <a:srgbClr val="0000CC"/>
                </a:solidFill>
                <a:effectLst>
                  <a:outerShdw blurRad="38100" dist="38100" dir="2700000" algn="tl">
                    <a:srgbClr val="C0C0C0"/>
                  </a:outerShdw>
                </a:effectLst>
                <a:ea typeface="黑体" pitchFamily="2" charset="-122"/>
              </a:rPr>
              <a:t>它是由</a:t>
            </a:r>
            <a:r>
              <a:rPr lang="en-US" altLang="zh-CN" sz="2800" smtClean="0">
                <a:solidFill>
                  <a:srgbClr val="0000CC"/>
                </a:solidFill>
                <a:effectLst>
                  <a:outerShdw blurRad="38100" dist="38100" dir="2700000" algn="tl">
                    <a:srgbClr val="C0C0C0"/>
                  </a:outerShdw>
                </a:effectLst>
                <a:ea typeface="黑体" pitchFamily="2" charset="-122"/>
              </a:rPr>
              <a:t>20</a:t>
            </a:r>
            <a:r>
              <a:rPr lang="zh-CN" altLang="en-US" sz="2800" smtClean="0">
                <a:solidFill>
                  <a:srgbClr val="0000CC"/>
                </a:solidFill>
                <a:effectLst>
                  <a:outerShdw blurRad="38100" dist="38100" dir="2700000" algn="tl">
                    <a:srgbClr val="C0C0C0"/>
                  </a:outerShdw>
                </a:effectLst>
                <a:ea typeface="黑体" pitchFamily="2" charset="-122"/>
              </a:rPr>
              <a:t>个六边形   </a:t>
            </a:r>
            <a:r>
              <a:rPr lang="en-US" altLang="zh-CN" sz="2800" smtClean="0">
                <a:solidFill>
                  <a:srgbClr val="0000CC"/>
                </a:solidFill>
                <a:effectLst>
                  <a:outerShdw blurRad="38100" dist="38100" dir="2700000" algn="tl">
                    <a:srgbClr val="C0C0C0"/>
                  </a:outerShdw>
                </a:effectLst>
                <a:ea typeface="黑体" pitchFamily="2" charset="-122"/>
              </a:rPr>
              <a:t>12</a:t>
            </a:r>
            <a:r>
              <a:rPr lang="zh-CN" altLang="en-US" sz="2800" smtClean="0">
                <a:solidFill>
                  <a:srgbClr val="0000CC"/>
                </a:solidFill>
                <a:effectLst>
                  <a:outerShdw blurRad="38100" dist="38100" dir="2700000" algn="tl">
                    <a:srgbClr val="C0C0C0"/>
                  </a:outerShdw>
                </a:effectLst>
                <a:ea typeface="黑体" pitchFamily="2" charset="-122"/>
              </a:rPr>
              <a:t>个五边形组成</a:t>
            </a:r>
          </a:p>
        </p:txBody>
      </p:sp>
      <p:pic>
        <p:nvPicPr>
          <p:cNvPr id="762885" name="Picture 5" descr="814b07d8ec84f92632fa1c6a"/>
          <p:cNvPicPr>
            <a:picLocks noChangeAspect="1" noChangeArrowheads="1"/>
          </p:cNvPicPr>
          <p:nvPr/>
        </p:nvPicPr>
        <p:blipFill>
          <a:blip r:embed="rId2"/>
          <a:srcRect/>
          <a:stretch>
            <a:fillRect/>
          </a:stretch>
        </p:blipFill>
        <p:spPr bwMode="auto">
          <a:xfrm>
            <a:off x="5724525" y="3644900"/>
            <a:ext cx="3019425" cy="2905125"/>
          </a:xfrm>
          <a:prstGeom prst="rect">
            <a:avLst/>
          </a:prstGeom>
          <a:noFill/>
          <a:ln w="9525">
            <a:noFill/>
            <a:miter lim="800000"/>
            <a:headEnd/>
            <a:tailEnd/>
          </a:ln>
        </p:spPr>
      </p:pic>
      <p:sp>
        <p:nvSpPr>
          <p:cNvPr id="762886" name="Text Box 6"/>
          <p:cNvSpPr txBox="1">
            <a:spLocks noChangeArrowheads="1"/>
          </p:cNvSpPr>
          <p:nvPr/>
        </p:nvSpPr>
        <p:spPr bwMode="auto">
          <a:xfrm>
            <a:off x="250825" y="4005263"/>
            <a:ext cx="5400675" cy="2225675"/>
          </a:xfrm>
          <a:prstGeom prst="rect">
            <a:avLst/>
          </a:prstGeom>
          <a:noFill/>
          <a:ln w="9525">
            <a:noFill/>
            <a:miter lim="800000"/>
            <a:headEnd/>
            <a:tailEnd/>
          </a:ln>
        </p:spPr>
        <p:txBody>
          <a:bodyPr>
            <a:spAutoFit/>
          </a:bodyPr>
          <a:lstStyle/>
          <a:p>
            <a:pPr>
              <a:spcBef>
                <a:spcPct val="50000"/>
              </a:spcBef>
            </a:pPr>
            <a:r>
              <a:rPr lang="zh-CN" altLang="en-US" sz="1800">
                <a:latin typeface="Tahoma" pitchFamily="34" charset="0"/>
              </a:rPr>
              <a:t>　</a:t>
            </a:r>
            <a:r>
              <a:rPr lang="en-US" altLang="zh-CN" sz="2000">
                <a:latin typeface="Tahoma" pitchFamily="34" charset="0"/>
              </a:rPr>
              <a:t>1985</a:t>
            </a:r>
            <a:r>
              <a:rPr lang="zh-CN" altLang="en-US" sz="2000">
                <a:latin typeface="Tahoma" pitchFamily="34" charset="0"/>
              </a:rPr>
              <a:t>年</a:t>
            </a:r>
            <a:r>
              <a:rPr lang="en-US" altLang="zh-CN" sz="2000">
                <a:latin typeface="Tahoma" pitchFamily="34" charset="0"/>
              </a:rPr>
              <a:t>,</a:t>
            </a:r>
            <a:r>
              <a:rPr lang="zh-CN" altLang="en-US" sz="2000">
                <a:latin typeface="Tahoma" pitchFamily="34" charset="0"/>
                <a:hlinkClick r:id="rId3"/>
              </a:rPr>
              <a:t>英国</a:t>
            </a:r>
            <a:r>
              <a:rPr lang="zh-CN" altLang="en-US" sz="2000">
                <a:latin typeface="Tahoma" pitchFamily="34" charset="0"/>
                <a:hlinkClick r:id="rId4"/>
              </a:rPr>
              <a:t>化学家</a:t>
            </a:r>
            <a:r>
              <a:rPr lang="zh-CN" altLang="en-US" sz="2000">
                <a:latin typeface="Tahoma" pitchFamily="34" charset="0"/>
              </a:rPr>
              <a:t>哈罗德</a:t>
            </a:r>
            <a:r>
              <a:rPr lang="en-US" altLang="zh-CN" sz="2000"/>
              <a:t>·</a:t>
            </a:r>
            <a:r>
              <a:rPr lang="zh-CN" altLang="en-US" sz="2000">
                <a:latin typeface="Tahoma" pitchFamily="34" charset="0"/>
              </a:rPr>
              <a:t>沃特尔</a:t>
            </a:r>
            <a:r>
              <a:rPr lang="en-US" altLang="zh-CN" sz="2000"/>
              <a:t>·</a:t>
            </a:r>
            <a:r>
              <a:rPr lang="zh-CN" altLang="en-US" sz="2000">
                <a:latin typeface="Tahoma" pitchFamily="34" charset="0"/>
              </a:rPr>
              <a:t>克罗托博士（</a:t>
            </a:r>
            <a:r>
              <a:rPr lang="en-US" altLang="zh-CN" sz="2000">
                <a:latin typeface="Tahoma" pitchFamily="34" charset="0"/>
              </a:rPr>
              <a:t>Sir Harold Walter Kroto</a:t>
            </a:r>
            <a:r>
              <a:rPr lang="zh-CN" altLang="en-US" sz="2000">
                <a:latin typeface="Tahoma" pitchFamily="34" charset="0"/>
              </a:rPr>
              <a:t>，</a:t>
            </a:r>
            <a:r>
              <a:rPr lang="en-US" altLang="zh-CN" sz="2000">
                <a:latin typeface="Tahoma" pitchFamily="34" charset="0"/>
              </a:rPr>
              <a:t>1939</a:t>
            </a:r>
            <a:r>
              <a:rPr lang="zh-CN" altLang="en-US" sz="2000">
                <a:latin typeface="Tahoma" pitchFamily="34" charset="0"/>
              </a:rPr>
              <a:t>年</a:t>
            </a:r>
            <a:r>
              <a:rPr lang="en-US" altLang="zh-CN" sz="2000">
                <a:latin typeface="Tahoma" pitchFamily="34" charset="0"/>
                <a:hlinkClick r:id="rId5"/>
              </a:rPr>
              <a:t>10</a:t>
            </a:r>
            <a:r>
              <a:rPr lang="zh-CN" altLang="en-US" sz="2000">
                <a:latin typeface="Tahoma" pitchFamily="34" charset="0"/>
                <a:hlinkClick r:id="rId5"/>
              </a:rPr>
              <a:t>月</a:t>
            </a:r>
            <a:r>
              <a:rPr lang="en-US" altLang="zh-CN" sz="2000">
                <a:latin typeface="Tahoma" pitchFamily="34" charset="0"/>
                <a:hlinkClick r:id="rId5"/>
              </a:rPr>
              <a:t>7</a:t>
            </a:r>
            <a:r>
              <a:rPr lang="zh-CN" altLang="en-US" sz="2000">
                <a:latin typeface="Tahoma" pitchFamily="34" charset="0"/>
                <a:hlinkClick r:id="rId5"/>
              </a:rPr>
              <a:t>日</a:t>
            </a:r>
            <a:r>
              <a:rPr lang="en-US" altLang="zh-CN" sz="2000">
                <a:latin typeface="Tahoma" pitchFamily="34" charset="0"/>
              </a:rPr>
              <a:t>~</a:t>
            </a:r>
            <a:r>
              <a:rPr lang="zh-CN" altLang="en-US" sz="2000">
                <a:latin typeface="Tahoma" pitchFamily="34" charset="0"/>
              </a:rPr>
              <a:t>）和</a:t>
            </a:r>
            <a:r>
              <a:rPr lang="zh-CN" altLang="en-US" sz="2000">
                <a:latin typeface="Tahoma" pitchFamily="34" charset="0"/>
                <a:hlinkClick r:id="rId6"/>
              </a:rPr>
              <a:t>美国</a:t>
            </a:r>
            <a:r>
              <a:rPr lang="zh-CN" altLang="en-US" sz="2000">
                <a:latin typeface="Tahoma" pitchFamily="34" charset="0"/>
                <a:hlinkClick r:id="rId7"/>
              </a:rPr>
              <a:t>科学家</a:t>
            </a:r>
            <a:r>
              <a:rPr lang="zh-CN" altLang="en-US" sz="2000">
                <a:latin typeface="Tahoma" pitchFamily="34" charset="0"/>
              </a:rPr>
              <a:t>理查德</a:t>
            </a:r>
            <a:r>
              <a:rPr lang="en-US" altLang="zh-CN" sz="2000"/>
              <a:t>·</a:t>
            </a:r>
            <a:r>
              <a:rPr lang="zh-CN" altLang="en-US" sz="2000">
                <a:latin typeface="Tahoma" pitchFamily="34" charset="0"/>
              </a:rPr>
              <a:t>埃里特</a:t>
            </a:r>
            <a:r>
              <a:rPr lang="en-US" altLang="zh-CN" sz="2000"/>
              <a:t>·</a:t>
            </a:r>
            <a:r>
              <a:rPr lang="zh-CN" altLang="en-US" sz="2000">
                <a:latin typeface="Tahoma" pitchFamily="34" charset="0"/>
              </a:rPr>
              <a:t>史沫莱（</a:t>
            </a:r>
            <a:r>
              <a:rPr lang="en-US" altLang="zh-CN" sz="2000">
                <a:latin typeface="Tahoma" pitchFamily="34" charset="0"/>
              </a:rPr>
              <a:t>Sir Richard Errett Smalley</a:t>
            </a:r>
            <a:r>
              <a:rPr lang="zh-CN" altLang="en-US" sz="2000">
                <a:latin typeface="Tahoma" pitchFamily="34" charset="0"/>
              </a:rPr>
              <a:t>，</a:t>
            </a:r>
            <a:r>
              <a:rPr lang="en-US" altLang="zh-CN" sz="2000">
                <a:latin typeface="Tahoma" pitchFamily="34" charset="0"/>
              </a:rPr>
              <a:t>1943</a:t>
            </a:r>
            <a:r>
              <a:rPr lang="zh-CN" altLang="en-US" sz="2000">
                <a:latin typeface="Tahoma" pitchFamily="34" charset="0"/>
              </a:rPr>
              <a:t>年</a:t>
            </a:r>
            <a:r>
              <a:rPr lang="en-US" altLang="zh-CN" sz="2000">
                <a:latin typeface="Tahoma" pitchFamily="34" charset="0"/>
                <a:hlinkClick r:id="rId8"/>
              </a:rPr>
              <a:t>6</a:t>
            </a:r>
            <a:r>
              <a:rPr lang="zh-CN" altLang="en-US" sz="2000">
                <a:latin typeface="Tahoma" pitchFamily="34" charset="0"/>
                <a:hlinkClick r:id="rId8"/>
              </a:rPr>
              <a:t>月</a:t>
            </a:r>
            <a:r>
              <a:rPr lang="en-US" altLang="zh-CN" sz="2000">
                <a:latin typeface="Tahoma" pitchFamily="34" charset="0"/>
                <a:hlinkClick r:id="rId8"/>
              </a:rPr>
              <a:t>6</a:t>
            </a:r>
            <a:r>
              <a:rPr lang="zh-CN" altLang="en-US" sz="2000">
                <a:latin typeface="Tahoma" pitchFamily="34" charset="0"/>
                <a:hlinkClick r:id="rId8"/>
              </a:rPr>
              <a:t>日</a:t>
            </a:r>
            <a:r>
              <a:rPr lang="en-US" altLang="zh-CN" sz="2000">
                <a:latin typeface="Tahoma" pitchFamily="34" charset="0"/>
              </a:rPr>
              <a:t>~</a:t>
            </a:r>
            <a:r>
              <a:rPr lang="zh-CN" altLang="en-US" sz="2000">
                <a:latin typeface="Tahoma" pitchFamily="34" charset="0"/>
              </a:rPr>
              <a:t>）等人在</a:t>
            </a:r>
            <a:r>
              <a:rPr lang="zh-CN" altLang="en-US" sz="2000">
                <a:latin typeface="Tahoma" pitchFamily="34" charset="0"/>
                <a:hlinkClick r:id="rId9"/>
              </a:rPr>
              <a:t>氦</a:t>
            </a:r>
            <a:r>
              <a:rPr lang="zh-CN" altLang="en-US" sz="2000">
                <a:latin typeface="Tahoma" pitchFamily="34" charset="0"/>
              </a:rPr>
              <a:t>气流中以</a:t>
            </a:r>
            <a:r>
              <a:rPr lang="zh-CN" altLang="en-US" sz="2000">
                <a:latin typeface="Tahoma" pitchFamily="34" charset="0"/>
                <a:hlinkClick r:id="rId10"/>
              </a:rPr>
              <a:t>激光</a:t>
            </a:r>
            <a:r>
              <a:rPr lang="zh-CN" altLang="en-US" sz="2000">
                <a:latin typeface="Tahoma" pitchFamily="34" charset="0"/>
              </a:rPr>
              <a:t>汽化蒸发石墨实验中首次制得由</a:t>
            </a:r>
            <a:r>
              <a:rPr lang="en-US" altLang="zh-CN" sz="2000">
                <a:latin typeface="Tahoma" pitchFamily="34" charset="0"/>
              </a:rPr>
              <a:t>60</a:t>
            </a:r>
            <a:r>
              <a:rPr lang="zh-CN" altLang="en-US" sz="2000">
                <a:latin typeface="Tahoma" pitchFamily="34" charset="0"/>
              </a:rPr>
              <a:t>个碳组成的碳原子簇结构分子</a:t>
            </a:r>
            <a:r>
              <a:rPr lang="en-US" altLang="zh-CN" sz="2000">
                <a:latin typeface="Tahoma" pitchFamily="34" charset="0"/>
                <a:hlinkClick r:id="rId11"/>
              </a:rPr>
              <a:t>C60</a:t>
            </a:r>
            <a:r>
              <a:rPr lang="zh-CN" altLang="en-US" sz="2000">
                <a:latin typeface="Tahoma" pitchFamily="34" charset="0"/>
              </a:rPr>
              <a:t>。为此，克罗托博士获得</a:t>
            </a:r>
            <a:r>
              <a:rPr lang="en-US" altLang="zh-CN" sz="2000">
                <a:latin typeface="Tahoma" pitchFamily="34" charset="0"/>
              </a:rPr>
              <a:t>1996</a:t>
            </a:r>
            <a:r>
              <a:rPr lang="zh-CN" altLang="en-US" sz="2000">
                <a:latin typeface="Tahoma" pitchFamily="34" charset="0"/>
              </a:rPr>
              <a:t>年度</a:t>
            </a:r>
            <a:r>
              <a:rPr lang="zh-CN" altLang="en-US" sz="2000">
                <a:latin typeface="Tahoma" pitchFamily="34" charset="0"/>
                <a:hlinkClick r:id="rId12"/>
              </a:rPr>
              <a:t>诺贝尔化学奖</a:t>
            </a:r>
            <a:r>
              <a:rPr lang="zh-CN" altLang="en-US" sz="2000">
                <a:latin typeface="Tahoma" pitchFamily="34" charset="0"/>
              </a:rPr>
              <a:t>。 </a:t>
            </a:r>
          </a:p>
        </p:txBody>
      </p:sp>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sz="1800"/>
          </a:p>
        </p:txBody>
      </p:sp>
      <p:sp>
        <p:nvSpPr>
          <p:cNvPr id="244744" name="Text Box 8"/>
          <p:cNvSpPr txBox="1">
            <a:spLocks noChangeArrowheads="1"/>
          </p:cNvSpPr>
          <p:nvPr/>
        </p:nvSpPr>
        <p:spPr bwMode="auto">
          <a:xfrm>
            <a:off x="3708400" y="549275"/>
            <a:ext cx="2089150" cy="762000"/>
          </a:xfrm>
          <a:prstGeom prst="rect">
            <a:avLst/>
          </a:prstGeom>
          <a:noFill/>
          <a:ln w="9525">
            <a:noFill/>
            <a:miter lim="800000"/>
            <a:headEnd/>
            <a:tailEnd/>
          </a:ln>
          <a:effectLst/>
        </p:spPr>
        <p:txBody>
          <a:bodyPr>
            <a:spAutoFit/>
          </a:bodyPr>
          <a:lstStyle/>
          <a:p>
            <a:pPr>
              <a:spcBef>
                <a:spcPct val="50000"/>
              </a:spcBef>
              <a:defRPr/>
            </a:pPr>
            <a:r>
              <a:rPr lang="zh-CN" altLang="en-US" sz="4400" b="1">
                <a:effectLst>
                  <a:outerShdw blurRad="38100" dist="38100" dir="2700000" algn="tl">
                    <a:srgbClr val="C0C0C0"/>
                  </a:outerShdw>
                </a:effectLst>
              </a:rPr>
              <a:t>富勒烯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62883">
                                            <p:txEl>
                                              <p:pRg st="0" end="0"/>
                                            </p:txEl>
                                          </p:spTgt>
                                        </p:tgtEl>
                                        <p:attrNameLst>
                                          <p:attrName>style.visibility</p:attrName>
                                        </p:attrNameLst>
                                      </p:cBhvr>
                                      <p:to>
                                        <p:strVal val="visible"/>
                                      </p:to>
                                    </p:set>
                                    <p:animEffect transition="in" filter="dissolve">
                                      <p:cBhvr>
                                        <p:cTn id="7" dur="500"/>
                                        <p:tgtEl>
                                          <p:spTgt spid="7628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62883">
                                            <p:txEl>
                                              <p:pRg st="1" end="1"/>
                                            </p:txEl>
                                          </p:spTgt>
                                        </p:tgtEl>
                                        <p:attrNameLst>
                                          <p:attrName>style.visibility</p:attrName>
                                        </p:attrNameLst>
                                      </p:cBhvr>
                                      <p:to>
                                        <p:strVal val="visible"/>
                                      </p:to>
                                    </p:set>
                                    <p:animEffect transition="in" filter="dissolve">
                                      <p:cBhvr>
                                        <p:cTn id="12" dur="500"/>
                                        <p:tgtEl>
                                          <p:spTgt spid="7628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nodeType="clickEffect">
                                  <p:stCondLst>
                                    <p:cond delay="0"/>
                                  </p:stCondLst>
                                  <p:childTnLst>
                                    <p:set>
                                      <p:cBhvr>
                                        <p:cTn id="16" dur="1" fill="hold">
                                          <p:stCondLst>
                                            <p:cond delay="0"/>
                                          </p:stCondLst>
                                        </p:cTn>
                                        <p:tgtEl>
                                          <p:spTgt spid="762885"/>
                                        </p:tgtEl>
                                        <p:attrNameLst>
                                          <p:attrName>style.visibility</p:attrName>
                                        </p:attrNameLst>
                                      </p:cBhvr>
                                      <p:to>
                                        <p:strVal val="visible"/>
                                      </p:to>
                                    </p:set>
                                    <p:animEffect transition="in" filter="wedge">
                                      <p:cBhvr>
                                        <p:cTn id="17" dur="2000"/>
                                        <p:tgtEl>
                                          <p:spTgt spid="76288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62886"/>
                                        </p:tgtEl>
                                        <p:attrNameLst>
                                          <p:attrName>style.visibility</p:attrName>
                                        </p:attrNameLst>
                                      </p:cBhvr>
                                      <p:to>
                                        <p:strVal val="visible"/>
                                      </p:to>
                                    </p:set>
                                    <p:animEffect transition="in" filter="dissolve">
                                      <p:cBhvr>
                                        <p:cTn id="22" dur="500"/>
                                        <p:tgtEl>
                                          <p:spTgt spid="7628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2883" grpId="0" build="p"/>
      <p:bldP spid="762886" grpId="0"/>
    </p:bldLst>
  </p:timing>
</p:sld>
</file>

<file path=ppt/slides/slide1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3906" name="Rectangle 2"/>
          <p:cNvSpPr>
            <a:spLocks noGrp="1" noChangeArrowheads="1"/>
          </p:cNvSpPr>
          <p:nvPr>
            <p:ph type="title" idx="4294967295"/>
          </p:nvPr>
        </p:nvSpPr>
        <p:spPr>
          <a:xfrm>
            <a:off x="468313" y="1125538"/>
            <a:ext cx="5903912" cy="760412"/>
          </a:xfrm>
        </p:spPr>
        <p:txBody>
          <a:bodyPr anchorCtr="1"/>
          <a:lstStyle/>
          <a:p>
            <a:pPr eaLnBrk="1" hangingPunct="1">
              <a:defRPr/>
            </a:pPr>
            <a:r>
              <a:rPr lang="en-US" altLang="zh-CN" sz="4800" b="1" dirty="0" smtClean="0">
                <a:solidFill>
                  <a:srgbClr val="0000CC"/>
                </a:solidFill>
                <a:effectLst>
                  <a:outerShdw blurRad="38100" dist="38100" dir="2700000" algn="tl">
                    <a:srgbClr val="C0C0C0"/>
                  </a:outerShdw>
                </a:effectLst>
                <a:latin typeface="黑体" pitchFamily="2" charset="-122"/>
                <a:ea typeface="黑体" pitchFamily="2" charset="-122"/>
              </a:rPr>
              <a:t>3.4.3 </a:t>
            </a:r>
            <a:r>
              <a:rPr lang="zh-CN" altLang="en-US" sz="4800" b="1" dirty="0" smtClean="0">
                <a:solidFill>
                  <a:srgbClr val="0000CC"/>
                </a:solidFill>
                <a:effectLst>
                  <a:outerShdw blurRad="38100" dist="38100" dir="2700000" algn="tl">
                    <a:srgbClr val="C0C0C0"/>
                  </a:outerShdw>
                </a:effectLst>
                <a:latin typeface="黑体" pitchFamily="2" charset="-122"/>
                <a:ea typeface="黑体" pitchFamily="2" charset="-122"/>
              </a:rPr>
              <a:t>实际晶体</a:t>
            </a:r>
          </a:p>
        </p:txBody>
      </p:sp>
      <p:sp>
        <p:nvSpPr>
          <p:cNvPr id="763907" name="Rectangle 3"/>
          <p:cNvSpPr>
            <a:spLocks noGrp="1" noChangeArrowheads="1"/>
          </p:cNvSpPr>
          <p:nvPr>
            <p:ph type="body" idx="4294967295"/>
          </p:nvPr>
        </p:nvSpPr>
        <p:spPr>
          <a:xfrm>
            <a:off x="914400" y="2133600"/>
            <a:ext cx="8229600" cy="3143250"/>
          </a:xfrm>
        </p:spPr>
        <p:txBody>
          <a:bodyPr/>
          <a:lstStyle/>
          <a:p>
            <a:pPr algn="just" eaLnBrk="1" hangingPunct="1">
              <a:lnSpc>
                <a:spcPct val="150000"/>
              </a:lnSpc>
              <a:buFont typeface="Wingdings" pitchFamily="2" charset="2"/>
              <a:buNone/>
              <a:defRPr/>
            </a:pPr>
            <a:r>
              <a:rPr lang="en-US" altLang="zh-CN" sz="4800" b="1" smtClean="0">
                <a:effectLst>
                  <a:outerShdw blurRad="38100" dist="38100" dir="2700000" algn="tl">
                    <a:srgbClr val="C0C0C0"/>
                  </a:outerShdw>
                </a:effectLst>
                <a:latin typeface="仿宋_GB2312" pitchFamily="49" charset="-122"/>
                <a:ea typeface="仿宋_GB2312" pitchFamily="49" charset="-122"/>
              </a:rPr>
              <a:t> </a:t>
            </a:r>
            <a:r>
              <a:rPr lang="en-US" altLang="zh-CN" sz="4800" b="1" smtClean="0">
                <a:solidFill>
                  <a:srgbClr val="0000CC"/>
                </a:solidFill>
                <a:latin typeface="黑体" pitchFamily="2" charset="-122"/>
                <a:ea typeface="黑体" pitchFamily="2" charset="-122"/>
              </a:rPr>
              <a:t>1</a:t>
            </a:r>
            <a:r>
              <a:rPr lang="en-US" altLang="zh-CN" sz="6000" b="1" smtClean="0">
                <a:solidFill>
                  <a:srgbClr val="0000CC"/>
                </a:solidFill>
                <a:latin typeface="黑体" pitchFamily="2" charset="-122"/>
                <a:ea typeface="黑体" pitchFamily="2" charset="-122"/>
              </a:rPr>
              <a:t>.</a:t>
            </a:r>
            <a:r>
              <a:rPr lang="zh-CN" altLang="en-US" sz="4400" b="1" smtClean="0">
                <a:solidFill>
                  <a:srgbClr val="0000CC"/>
                </a:solidFill>
                <a:latin typeface="黑体" pitchFamily="2" charset="-122"/>
                <a:ea typeface="黑体" pitchFamily="2" charset="-122"/>
              </a:rPr>
              <a:t>晶体的缺陷－</a:t>
            </a:r>
            <a:r>
              <a:rPr lang="zh-CN" altLang="en-US" sz="4400" b="1" smtClean="0">
                <a:solidFill>
                  <a:srgbClr val="D60093"/>
                </a:solidFill>
                <a:latin typeface="黑体" pitchFamily="2" charset="-122"/>
                <a:ea typeface="黑体" pitchFamily="2" charset="-122"/>
              </a:rPr>
              <a:t>点缺陷</a:t>
            </a:r>
          </a:p>
          <a:p>
            <a:pPr algn="just" eaLnBrk="1" hangingPunct="1">
              <a:lnSpc>
                <a:spcPct val="150000"/>
              </a:lnSpc>
              <a:buFont typeface="Wingdings" pitchFamily="2" charset="2"/>
              <a:buNone/>
              <a:defRPr/>
            </a:pPr>
            <a:r>
              <a:rPr lang="zh-CN" altLang="en-US" sz="4400" b="1" smtClean="0">
                <a:solidFill>
                  <a:srgbClr val="0000CC"/>
                </a:solidFill>
                <a:latin typeface="黑体" pitchFamily="2" charset="-122"/>
                <a:ea typeface="黑体" pitchFamily="2" charset="-122"/>
              </a:rPr>
              <a:t> </a:t>
            </a:r>
            <a:r>
              <a:rPr lang="en-US" altLang="zh-CN" sz="4400" b="1" smtClean="0">
                <a:solidFill>
                  <a:srgbClr val="0000CC"/>
                </a:solidFill>
                <a:latin typeface="黑体" pitchFamily="2" charset="-122"/>
                <a:ea typeface="黑体" pitchFamily="2" charset="-122"/>
              </a:rPr>
              <a:t>2.</a:t>
            </a:r>
            <a:r>
              <a:rPr lang="zh-CN" altLang="en-US" sz="4400" b="1" smtClean="0">
                <a:solidFill>
                  <a:srgbClr val="0000CC"/>
                </a:solidFill>
                <a:latin typeface="黑体" pitchFamily="2" charset="-122"/>
                <a:ea typeface="黑体" pitchFamily="2" charset="-122"/>
              </a:rPr>
              <a:t>非整比化合物</a:t>
            </a:r>
            <a:endParaRPr lang="zh-CN" altLang="en-US" sz="4800" b="1" smtClean="0">
              <a:solidFill>
                <a:srgbClr val="0000CC"/>
              </a:solidFill>
              <a:latin typeface="黑体" pitchFamily="2" charset="-122"/>
              <a:ea typeface="黑体" pitchFamily="2" charset="-122"/>
              <a:hlinkClick r:id="rId2" action="ppaction://hlinksldjump"/>
            </a:endParaRPr>
          </a:p>
        </p:txBody>
      </p:sp>
      <p:sp>
        <p:nvSpPr>
          <p:cNvPr id="219139" name="AutoShape 4">
            <a:hlinkClick r:id="rId3" action="ppaction://hlinksldjump" highlightClick="1"/>
          </p:cNvPr>
          <p:cNvSpPr>
            <a:spLocks noChangeArrowheads="1"/>
          </p:cNvSpPr>
          <p:nvPr/>
        </p:nvSpPr>
        <p:spPr bwMode="auto">
          <a:xfrm>
            <a:off x="7696200" y="6172200"/>
            <a:ext cx="304800" cy="304800"/>
          </a:xfrm>
          <a:prstGeom prst="actionButtonReturn">
            <a:avLst/>
          </a:prstGeom>
          <a:solidFill>
            <a:schemeClr val="accent1"/>
          </a:solidFill>
          <a:ln w="9525">
            <a:solidFill>
              <a:schemeClr val="tx1"/>
            </a:solidFill>
            <a:miter lim="800000"/>
            <a:headEnd/>
            <a:tailEnd/>
          </a:ln>
        </p:spPr>
        <p:txBody>
          <a:bodyPr wrap="none" anchor="ctr"/>
          <a:lstStyle/>
          <a:p>
            <a:endParaRPr lang="zh-CN" altLang="en-US" sz="1800">
              <a:solidFill>
                <a:schemeClr val="tx1"/>
              </a:solidFill>
              <a:latin typeface="Verdana" pitchFamily="34" charset="0"/>
            </a:endParaRPr>
          </a:p>
        </p:txBody>
      </p:sp>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63906"/>
                                        </p:tgtEl>
                                        <p:attrNameLst>
                                          <p:attrName>style.visibility</p:attrName>
                                        </p:attrNameLst>
                                      </p:cBhvr>
                                      <p:to>
                                        <p:strVal val="visible"/>
                                      </p:to>
                                    </p:set>
                                    <p:animEffect transition="in" filter="dissolve">
                                      <p:cBhvr>
                                        <p:cTn id="7" dur="500"/>
                                        <p:tgtEl>
                                          <p:spTgt spid="76390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63907">
                                            <p:txEl>
                                              <p:pRg st="0" end="0"/>
                                            </p:txEl>
                                          </p:spTgt>
                                        </p:tgtEl>
                                        <p:attrNameLst>
                                          <p:attrName>style.visibility</p:attrName>
                                        </p:attrNameLst>
                                      </p:cBhvr>
                                      <p:to>
                                        <p:strVal val="visible"/>
                                      </p:to>
                                    </p:set>
                                    <p:animEffect transition="in" filter="dissolve">
                                      <p:cBhvr>
                                        <p:cTn id="12" dur="500"/>
                                        <p:tgtEl>
                                          <p:spTgt spid="76390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63907">
                                            <p:txEl>
                                              <p:pRg st="1" end="1"/>
                                            </p:txEl>
                                          </p:spTgt>
                                        </p:tgtEl>
                                        <p:attrNameLst>
                                          <p:attrName>style.visibility</p:attrName>
                                        </p:attrNameLst>
                                      </p:cBhvr>
                                      <p:to>
                                        <p:strVal val="visible"/>
                                      </p:to>
                                    </p:set>
                                    <p:animEffect transition="in" filter="dissolve">
                                      <p:cBhvr>
                                        <p:cTn id="17" dur="500"/>
                                        <p:tgtEl>
                                          <p:spTgt spid="76390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3906" grpId="0"/>
      <p:bldP spid="763907" grpId="0" build="p"/>
    </p:bldLst>
  </p:timing>
</p:sld>
</file>

<file path=ppt/slides/slide1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4930" name="Rectangle 2"/>
          <p:cNvSpPr>
            <a:spLocks noGrp="1" noChangeArrowheads="1"/>
          </p:cNvSpPr>
          <p:nvPr>
            <p:ph type="title" idx="4294967295"/>
          </p:nvPr>
        </p:nvSpPr>
        <p:spPr>
          <a:xfrm>
            <a:off x="0" y="333375"/>
            <a:ext cx="6156325" cy="1143000"/>
          </a:xfrm>
          <a:solidFill>
            <a:schemeClr val="bg1"/>
          </a:solidFill>
        </p:spPr>
        <p:txBody>
          <a:bodyPr anchorCtr="1"/>
          <a:lstStyle/>
          <a:p>
            <a:pPr algn="just" eaLnBrk="1" hangingPunct="1">
              <a:defRPr/>
            </a:pPr>
            <a:r>
              <a:rPr lang="en-US" altLang="zh-CN" sz="4800" b="1" smtClean="0">
                <a:effectLst>
                  <a:outerShdw blurRad="38100" dist="38100" dir="2700000" algn="tl">
                    <a:srgbClr val="C0C0C0"/>
                  </a:outerShdw>
                </a:effectLst>
                <a:latin typeface="仿宋_GB2312" pitchFamily="49" charset="-122"/>
                <a:ea typeface="仿宋_GB2312" pitchFamily="49" charset="-122"/>
              </a:rPr>
              <a:t> </a:t>
            </a:r>
            <a:r>
              <a:rPr lang="en-US" altLang="zh-CN" b="1" smtClean="0">
                <a:solidFill>
                  <a:srgbClr val="0000CC"/>
                </a:solidFill>
                <a:latin typeface="黑体" pitchFamily="2" charset="-122"/>
                <a:ea typeface="黑体" pitchFamily="2" charset="-122"/>
              </a:rPr>
              <a:t>1.</a:t>
            </a:r>
            <a:r>
              <a:rPr lang="zh-CN" altLang="en-US" b="1" smtClean="0">
                <a:solidFill>
                  <a:srgbClr val="0000CC"/>
                </a:solidFill>
                <a:latin typeface="黑体" pitchFamily="2" charset="-122"/>
                <a:ea typeface="黑体" pitchFamily="2" charset="-122"/>
              </a:rPr>
              <a:t>晶体的缺陷－</a:t>
            </a:r>
            <a:r>
              <a:rPr lang="zh-CN" altLang="en-US" b="1" smtClean="0">
                <a:solidFill>
                  <a:srgbClr val="D60093"/>
                </a:solidFill>
                <a:latin typeface="黑体" pitchFamily="2" charset="-122"/>
                <a:ea typeface="黑体" pitchFamily="2" charset="-122"/>
              </a:rPr>
              <a:t>点缺陷</a:t>
            </a:r>
          </a:p>
        </p:txBody>
      </p:sp>
      <p:sp>
        <p:nvSpPr>
          <p:cNvPr id="764931" name="Rectangle 3"/>
          <p:cNvSpPr>
            <a:spLocks noGrp="1" noChangeArrowheads="1"/>
          </p:cNvSpPr>
          <p:nvPr>
            <p:ph type="body" idx="4294967295"/>
          </p:nvPr>
        </p:nvSpPr>
        <p:spPr>
          <a:xfrm>
            <a:off x="171450" y="1844675"/>
            <a:ext cx="5076825" cy="1944688"/>
          </a:xfrm>
        </p:spPr>
        <p:txBody>
          <a:bodyPr/>
          <a:lstStyle/>
          <a:p>
            <a:pPr algn="just" eaLnBrk="1" hangingPunct="1">
              <a:buFont typeface="Wingdings" pitchFamily="2" charset="2"/>
              <a:buNone/>
            </a:pPr>
            <a:r>
              <a:rPr lang="zh-CN" altLang="en-US" b="1" smtClean="0">
                <a:solidFill>
                  <a:srgbClr val="0000CC"/>
                </a:solidFill>
                <a:latin typeface="黑体" pitchFamily="49" charset="-122"/>
                <a:ea typeface="黑体" pitchFamily="49" charset="-122"/>
              </a:rPr>
              <a:t>实际晶体存在着各种缺陷。</a:t>
            </a:r>
          </a:p>
          <a:p>
            <a:pPr algn="just" eaLnBrk="1" hangingPunct="1">
              <a:buFont typeface="Wingdings" pitchFamily="2" charset="2"/>
              <a:buNone/>
            </a:pPr>
            <a:r>
              <a:rPr lang="zh-CN" altLang="en-US" b="1" smtClean="0">
                <a:solidFill>
                  <a:srgbClr val="0000CC"/>
                </a:solidFill>
                <a:latin typeface="黑体" pitchFamily="49" charset="-122"/>
                <a:ea typeface="黑体" pitchFamily="49" charset="-122"/>
              </a:rPr>
              <a:t> </a:t>
            </a:r>
            <a:r>
              <a:rPr lang="zh-CN" altLang="en-US" b="1" smtClean="0">
                <a:solidFill>
                  <a:srgbClr val="D60093"/>
                </a:solidFill>
                <a:latin typeface="黑体" pitchFamily="49" charset="-122"/>
                <a:ea typeface="黑体" pitchFamily="49" charset="-122"/>
              </a:rPr>
              <a:t>点缺陷</a:t>
            </a:r>
            <a:r>
              <a:rPr lang="zh-CN" altLang="en-US" b="1" smtClean="0">
                <a:solidFill>
                  <a:srgbClr val="0000CC"/>
                </a:solidFill>
                <a:latin typeface="黑体" pitchFamily="49" charset="-122"/>
                <a:ea typeface="黑体" pitchFamily="49" charset="-122"/>
              </a:rPr>
              <a:t>、线缺陷、</a:t>
            </a:r>
          </a:p>
          <a:p>
            <a:pPr algn="just" eaLnBrk="1" hangingPunct="1">
              <a:buFont typeface="Wingdings" pitchFamily="2" charset="2"/>
              <a:buNone/>
            </a:pPr>
            <a:r>
              <a:rPr lang="zh-CN" altLang="en-US" b="1" smtClean="0">
                <a:solidFill>
                  <a:srgbClr val="0000CC"/>
                </a:solidFill>
                <a:latin typeface="黑体" pitchFamily="49" charset="-122"/>
                <a:ea typeface="黑体" pitchFamily="49" charset="-122"/>
              </a:rPr>
              <a:t> 面缺陷 、体缺陷</a:t>
            </a:r>
          </a:p>
        </p:txBody>
      </p:sp>
      <p:pic>
        <p:nvPicPr>
          <p:cNvPr id="764932" name="Picture 4" descr="ocorund001p4"/>
          <p:cNvPicPr>
            <a:picLocks noChangeAspect="1" noChangeArrowheads="1"/>
          </p:cNvPicPr>
          <p:nvPr/>
        </p:nvPicPr>
        <p:blipFill>
          <a:blip r:embed="rId2"/>
          <a:srcRect/>
          <a:stretch>
            <a:fillRect/>
          </a:stretch>
        </p:blipFill>
        <p:spPr bwMode="auto">
          <a:xfrm>
            <a:off x="5508625" y="1916113"/>
            <a:ext cx="3436938" cy="3600450"/>
          </a:xfrm>
          <a:prstGeom prst="rect">
            <a:avLst/>
          </a:prstGeom>
          <a:noFill/>
          <a:ln w="9525">
            <a:noFill/>
            <a:miter lim="800000"/>
            <a:headEnd/>
            <a:tailEnd/>
          </a:ln>
        </p:spPr>
      </p:pic>
      <p:sp>
        <p:nvSpPr>
          <p:cNvPr id="764933" name="Rectangle 5"/>
          <p:cNvSpPr>
            <a:spLocks noChangeArrowheads="1"/>
          </p:cNvSpPr>
          <p:nvPr/>
        </p:nvSpPr>
        <p:spPr bwMode="auto">
          <a:xfrm>
            <a:off x="0" y="4437063"/>
            <a:ext cx="5292725" cy="1465262"/>
          </a:xfrm>
          <a:prstGeom prst="rect">
            <a:avLst/>
          </a:prstGeom>
          <a:noFill/>
          <a:ln w="9525">
            <a:noFill/>
            <a:miter lim="800000"/>
            <a:headEnd/>
            <a:tailEnd/>
          </a:ln>
        </p:spPr>
        <p:txBody>
          <a:bodyPr>
            <a:spAutoFit/>
          </a:bodyPr>
          <a:lstStyle/>
          <a:p>
            <a:pPr>
              <a:spcBef>
                <a:spcPct val="50000"/>
              </a:spcBef>
              <a:buClr>
                <a:schemeClr val="folHlink"/>
              </a:buClr>
              <a:buSzPct val="60000"/>
              <a:buFont typeface="Wingdings" pitchFamily="2" charset="2"/>
              <a:buNone/>
            </a:pPr>
            <a:r>
              <a:rPr kumimoji="1" lang="en-US" altLang="zh-CN" sz="3600" b="1">
                <a:latin typeface="黑体" pitchFamily="49" charset="-122"/>
                <a:ea typeface="黑体" pitchFamily="49" charset="-122"/>
              </a:rPr>
              <a:t>1</a:t>
            </a:r>
            <a:r>
              <a:rPr kumimoji="1" lang="zh-CN" altLang="en-US" sz="3600" b="1">
                <a:latin typeface="黑体" pitchFamily="49" charset="-122"/>
                <a:ea typeface="黑体" pitchFamily="49" charset="-122"/>
              </a:rPr>
              <a:t>）</a:t>
            </a:r>
            <a:r>
              <a:rPr kumimoji="1" lang="zh-CN" altLang="en-US" sz="3600">
                <a:latin typeface="黑体" pitchFamily="49" charset="-122"/>
                <a:ea typeface="黑体" pitchFamily="49" charset="-122"/>
              </a:rPr>
              <a:t>本征缺陷（热缺陷）</a:t>
            </a:r>
          </a:p>
          <a:p>
            <a:pPr>
              <a:spcBef>
                <a:spcPct val="50000"/>
              </a:spcBef>
              <a:buClr>
                <a:schemeClr val="folHlink"/>
              </a:buClr>
              <a:buSzPct val="60000"/>
              <a:buFont typeface="Wingdings" pitchFamily="2" charset="2"/>
              <a:buNone/>
            </a:pPr>
            <a:r>
              <a:rPr kumimoji="1" lang="en-US" altLang="zh-CN" sz="3600">
                <a:latin typeface="黑体" pitchFamily="49" charset="-122"/>
                <a:ea typeface="黑体" pitchFamily="49" charset="-122"/>
              </a:rPr>
              <a:t>2</a:t>
            </a:r>
            <a:r>
              <a:rPr kumimoji="1" lang="zh-CN" altLang="en-US" sz="3600">
                <a:latin typeface="黑体" pitchFamily="49" charset="-122"/>
                <a:ea typeface="黑体" pitchFamily="49" charset="-122"/>
              </a:rPr>
              <a:t>）杂质缺陷</a:t>
            </a:r>
          </a:p>
        </p:txBody>
      </p:sp>
      <p:sp>
        <p:nvSpPr>
          <p:cNvPr id="220165" name="AutoShape 6">
            <a:hlinkClick r:id="rId3" action="ppaction://hlinksldjump" highlightClick="1"/>
          </p:cNvPr>
          <p:cNvSpPr>
            <a:spLocks noChangeArrowheads="1"/>
          </p:cNvSpPr>
          <p:nvPr/>
        </p:nvSpPr>
        <p:spPr bwMode="auto">
          <a:xfrm>
            <a:off x="8001000" y="5791200"/>
            <a:ext cx="747713" cy="381000"/>
          </a:xfrm>
          <a:prstGeom prst="actionButtonReturn">
            <a:avLst/>
          </a:prstGeom>
          <a:solidFill>
            <a:schemeClr val="accent1"/>
          </a:solidFill>
          <a:ln w="9525">
            <a:solidFill>
              <a:schemeClr val="tx1"/>
            </a:solidFill>
            <a:miter lim="800000"/>
            <a:headEnd/>
            <a:tailEnd/>
          </a:ln>
        </p:spPr>
        <p:txBody>
          <a:bodyPr wrap="none" anchor="ctr"/>
          <a:lstStyle/>
          <a:p>
            <a:endParaRPr lang="zh-CN" altLang="en-US" sz="1800">
              <a:solidFill>
                <a:schemeClr val="tx1"/>
              </a:solidFill>
              <a:latin typeface="Verdana" pitchFamily="34" charset="0"/>
            </a:endParaRPr>
          </a:p>
        </p:txBody>
      </p:sp>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64930">
                                            <p:txEl>
                                              <p:charRg st="4294967295" end="4294967295"/>
                                            </p:txEl>
                                          </p:spTgt>
                                        </p:tgtEl>
                                        <p:attrNameLst>
                                          <p:attrName>style.visibility</p:attrName>
                                        </p:attrNameLst>
                                      </p:cBhvr>
                                      <p:to>
                                        <p:strVal val="visible"/>
                                      </p:to>
                                    </p:set>
                                    <p:animEffect transition="in" filter="dissolve">
                                      <p:cBhvr>
                                        <p:cTn id="7" dur="500"/>
                                        <p:tgtEl>
                                          <p:spTgt spid="764930">
                                            <p:txEl>
                                              <p:charRg st="4294967295" end="4294967295"/>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64931">
                                            <p:txEl>
                                              <p:pRg st="0" end="0"/>
                                            </p:txEl>
                                          </p:spTgt>
                                        </p:tgtEl>
                                        <p:attrNameLst>
                                          <p:attrName>style.visibility</p:attrName>
                                        </p:attrNameLst>
                                      </p:cBhvr>
                                      <p:to>
                                        <p:strVal val="visible"/>
                                      </p:to>
                                    </p:set>
                                    <p:animEffect transition="in" filter="dissolve">
                                      <p:cBhvr>
                                        <p:cTn id="12" dur="500"/>
                                        <p:tgtEl>
                                          <p:spTgt spid="76493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64931">
                                            <p:txEl>
                                              <p:pRg st="1" end="1"/>
                                            </p:txEl>
                                          </p:spTgt>
                                        </p:tgtEl>
                                        <p:attrNameLst>
                                          <p:attrName>style.visibility</p:attrName>
                                        </p:attrNameLst>
                                      </p:cBhvr>
                                      <p:to>
                                        <p:strVal val="visible"/>
                                      </p:to>
                                    </p:set>
                                    <p:animEffect transition="in" filter="dissolve">
                                      <p:cBhvr>
                                        <p:cTn id="17" dur="500"/>
                                        <p:tgtEl>
                                          <p:spTgt spid="76493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64931">
                                            <p:txEl>
                                              <p:pRg st="2" end="2"/>
                                            </p:txEl>
                                          </p:spTgt>
                                        </p:tgtEl>
                                        <p:attrNameLst>
                                          <p:attrName>style.visibility</p:attrName>
                                        </p:attrNameLst>
                                      </p:cBhvr>
                                      <p:to>
                                        <p:strVal val="visible"/>
                                      </p:to>
                                    </p:set>
                                    <p:animEffect transition="in" filter="dissolve">
                                      <p:cBhvr>
                                        <p:cTn id="22" dur="500"/>
                                        <p:tgtEl>
                                          <p:spTgt spid="76493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3" fill="hold" nodeType="clickEffect">
                                  <p:stCondLst>
                                    <p:cond delay="0"/>
                                  </p:stCondLst>
                                  <p:childTnLst>
                                    <p:set>
                                      <p:cBhvr>
                                        <p:cTn id="26" dur="1" fill="hold">
                                          <p:stCondLst>
                                            <p:cond delay="0"/>
                                          </p:stCondLst>
                                        </p:cTn>
                                        <p:tgtEl>
                                          <p:spTgt spid="764932"/>
                                        </p:tgtEl>
                                        <p:attrNameLst>
                                          <p:attrName>style.visibility</p:attrName>
                                        </p:attrNameLst>
                                      </p:cBhvr>
                                      <p:to>
                                        <p:strVal val="visible"/>
                                      </p:to>
                                    </p:set>
                                    <p:anim calcmode="lin" valueType="num">
                                      <p:cBhvr additive="base">
                                        <p:cTn id="27" dur="500" fill="hold"/>
                                        <p:tgtEl>
                                          <p:spTgt spid="764932"/>
                                        </p:tgtEl>
                                        <p:attrNameLst>
                                          <p:attrName>ppt_x</p:attrName>
                                        </p:attrNameLst>
                                      </p:cBhvr>
                                      <p:tavLst>
                                        <p:tav tm="0">
                                          <p:val>
                                            <p:strVal val="1+#ppt_w/2"/>
                                          </p:val>
                                        </p:tav>
                                        <p:tav tm="100000">
                                          <p:val>
                                            <p:strVal val="#ppt_x"/>
                                          </p:val>
                                        </p:tav>
                                      </p:tavLst>
                                    </p:anim>
                                    <p:anim calcmode="lin" valueType="num">
                                      <p:cBhvr additive="base">
                                        <p:cTn id="28" dur="500" fill="hold"/>
                                        <p:tgtEl>
                                          <p:spTgt spid="764932"/>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764933"/>
                                        </p:tgtEl>
                                        <p:attrNameLst>
                                          <p:attrName>style.visibility</p:attrName>
                                        </p:attrNameLst>
                                      </p:cBhvr>
                                      <p:to>
                                        <p:strVal val="visible"/>
                                      </p:to>
                                    </p:set>
                                    <p:anim calcmode="lin" valueType="num">
                                      <p:cBhvr additive="base">
                                        <p:cTn id="33" dur="500" fill="hold"/>
                                        <p:tgtEl>
                                          <p:spTgt spid="764933"/>
                                        </p:tgtEl>
                                        <p:attrNameLst>
                                          <p:attrName>ppt_x</p:attrName>
                                        </p:attrNameLst>
                                      </p:cBhvr>
                                      <p:tavLst>
                                        <p:tav tm="0">
                                          <p:val>
                                            <p:strVal val="#ppt_x"/>
                                          </p:val>
                                        </p:tav>
                                        <p:tav tm="100000">
                                          <p:val>
                                            <p:strVal val="#ppt_x"/>
                                          </p:val>
                                        </p:tav>
                                      </p:tavLst>
                                    </p:anim>
                                    <p:anim calcmode="lin" valueType="num">
                                      <p:cBhvr additive="base">
                                        <p:cTn id="34" dur="500" fill="hold"/>
                                        <p:tgtEl>
                                          <p:spTgt spid="7649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4930" grpId="0"/>
      <p:bldP spid="764931" grpId="0" build="p"/>
      <p:bldP spid="764933" grpId="0" autoUpdateAnimBg="0"/>
    </p:bldLst>
  </p:timing>
</p:sld>
</file>

<file path=ppt/slides/slide1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5954" name="Rectangle 2"/>
          <p:cNvSpPr>
            <a:spLocks noGrp="1" noChangeArrowheads="1"/>
          </p:cNvSpPr>
          <p:nvPr>
            <p:ph type="title" idx="4294967295"/>
          </p:nvPr>
        </p:nvSpPr>
        <p:spPr>
          <a:xfrm>
            <a:off x="684213" y="333375"/>
            <a:ext cx="6923087" cy="1139825"/>
          </a:xfrm>
        </p:spPr>
        <p:txBody>
          <a:bodyPr anchorCtr="1"/>
          <a:lstStyle/>
          <a:p>
            <a:pPr eaLnBrk="1" hangingPunct="1"/>
            <a:r>
              <a:rPr lang="en-US" altLang="zh-CN" sz="4800" b="1" smtClean="0">
                <a:solidFill>
                  <a:srgbClr val="0000CC"/>
                </a:solidFill>
                <a:latin typeface="黑体" pitchFamily="49" charset="-122"/>
                <a:ea typeface="黑体" pitchFamily="49" charset="-122"/>
              </a:rPr>
              <a:t>1</a:t>
            </a:r>
            <a:r>
              <a:rPr lang="zh-CN" altLang="en-US" sz="4800" b="1" smtClean="0">
                <a:solidFill>
                  <a:srgbClr val="0000CC"/>
                </a:solidFill>
                <a:latin typeface="黑体" pitchFamily="49" charset="-122"/>
                <a:ea typeface="黑体" pitchFamily="49" charset="-122"/>
              </a:rPr>
              <a:t>）本征缺陷（热缺陷）</a:t>
            </a:r>
          </a:p>
        </p:txBody>
      </p:sp>
      <p:sp>
        <p:nvSpPr>
          <p:cNvPr id="765955" name="Rectangle 3"/>
          <p:cNvSpPr>
            <a:spLocks noGrp="1" noChangeArrowheads="1"/>
          </p:cNvSpPr>
          <p:nvPr>
            <p:ph type="body" idx="4294967295"/>
          </p:nvPr>
        </p:nvSpPr>
        <p:spPr>
          <a:xfrm>
            <a:off x="395288" y="2349500"/>
            <a:ext cx="7920037" cy="3240088"/>
          </a:xfrm>
        </p:spPr>
        <p:txBody>
          <a:bodyPr/>
          <a:lstStyle/>
          <a:p>
            <a:pPr eaLnBrk="1" hangingPunct="1">
              <a:buFont typeface="Wingdings" pitchFamily="2" charset="2"/>
              <a:buNone/>
              <a:defRPr/>
            </a:pPr>
            <a:r>
              <a:rPr lang="en-US" altLang="zh-CN" smtClean="0">
                <a:solidFill>
                  <a:srgbClr val="0000CC"/>
                </a:solidFill>
                <a:effectLst>
                  <a:outerShdw blurRad="38100" dist="38100" dir="2700000" algn="tl">
                    <a:srgbClr val="C0C0C0"/>
                  </a:outerShdw>
                </a:effectLst>
                <a:latin typeface="仿宋_GB2312" pitchFamily="49" charset="-122"/>
                <a:ea typeface="仿宋_GB2312" pitchFamily="49" charset="-122"/>
              </a:rPr>
              <a:t>     </a:t>
            </a:r>
            <a:r>
              <a:rPr lang="zh-CN" altLang="en-US" smtClean="0">
                <a:solidFill>
                  <a:srgbClr val="0000CC"/>
                </a:solidFill>
                <a:latin typeface="黑体" pitchFamily="2" charset="-122"/>
                <a:ea typeface="黑体" pitchFamily="2" charset="-122"/>
              </a:rPr>
              <a:t>在没有外来原子时，由于晶格原子的热运动，有一部分能量较大的原子离开正常位置，进入间隙，变成填隙原子，并在原来位置上留下一空位。</a:t>
            </a:r>
          </a:p>
        </p:txBody>
      </p:sp>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65954"/>
                                        </p:tgtEl>
                                        <p:attrNameLst>
                                          <p:attrName>style.visibility</p:attrName>
                                        </p:attrNameLst>
                                      </p:cBhvr>
                                      <p:to>
                                        <p:strVal val="visible"/>
                                      </p:to>
                                    </p:set>
                                    <p:animEffect transition="in" filter="dissolve">
                                      <p:cBhvr>
                                        <p:cTn id="7" dur="500"/>
                                        <p:tgtEl>
                                          <p:spTgt spid="7659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65955">
                                            <p:txEl>
                                              <p:pRg st="0" end="0"/>
                                            </p:txEl>
                                          </p:spTgt>
                                        </p:tgtEl>
                                        <p:attrNameLst>
                                          <p:attrName>style.visibility</p:attrName>
                                        </p:attrNameLst>
                                      </p:cBhvr>
                                      <p:to>
                                        <p:strVal val="visible"/>
                                      </p:to>
                                    </p:set>
                                    <p:animEffect transition="in" filter="dissolve">
                                      <p:cBhvr>
                                        <p:cTn id="12" dur="500"/>
                                        <p:tgtEl>
                                          <p:spTgt spid="7659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5954" grpId="0"/>
      <p:bldP spid="765955" grpId="0" build="p"/>
    </p:bldLst>
  </p:timing>
</p:sld>
</file>

<file path=ppt/slides/slide1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66978" name="Picture 2" descr="晶体AgBr"/>
          <p:cNvPicPr>
            <a:picLocks noChangeAspect="1" noChangeArrowheads="1"/>
          </p:cNvPicPr>
          <p:nvPr/>
        </p:nvPicPr>
        <p:blipFill>
          <a:blip r:embed="rId2"/>
          <a:srcRect/>
          <a:stretch>
            <a:fillRect/>
          </a:stretch>
        </p:blipFill>
        <p:spPr bwMode="auto">
          <a:xfrm>
            <a:off x="304800" y="609600"/>
            <a:ext cx="8458200" cy="5638800"/>
          </a:xfrm>
          <a:prstGeom prst="rect">
            <a:avLst/>
          </a:prstGeom>
          <a:noFill/>
          <a:ln w="9525">
            <a:noFill/>
            <a:miter lim="800000"/>
            <a:headEnd/>
            <a:tailEnd/>
          </a:ln>
        </p:spPr>
      </p:pic>
      <p:sp>
        <p:nvSpPr>
          <p:cNvPr id="222210" name="AutoShape 3">
            <a:hlinkClick r:id="rId3" action="ppaction://hlinksldjump" highlightClick="1"/>
          </p:cNvPr>
          <p:cNvSpPr>
            <a:spLocks noChangeArrowheads="1"/>
          </p:cNvSpPr>
          <p:nvPr/>
        </p:nvSpPr>
        <p:spPr bwMode="auto">
          <a:xfrm>
            <a:off x="7772400" y="6019800"/>
            <a:ext cx="304800" cy="304800"/>
          </a:xfrm>
          <a:prstGeom prst="actionButtonReturn">
            <a:avLst/>
          </a:prstGeom>
          <a:solidFill>
            <a:schemeClr val="accent1"/>
          </a:solidFill>
          <a:ln w="9525">
            <a:solidFill>
              <a:schemeClr val="tx1"/>
            </a:solidFill>
            <a:miter lim="800000"/>
            <a:headEnd/>
            <a:tailEnd/>
          </a:ln>
        </p:spPr>
        <p:txBody>
          <a:bodyPr wrap="none" anchor="ctr"/>
          <a:lstStyle/>
          <a:p>
            <a:endParaRPr lang="zh-CN" altLang="en-US" sz="1800">
              <a:solidFill>
                <a:schemeClr val="tx1"/>
              </a:solidFill>
              <a:latin typeface="Verdana" pitchFamily="34" charset="0"/>
            </a:endParaRPr>
          </a:p>
        </p:txBody>
      </p:sp>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766978"/>
                                        </p:tgtEl>
                                        <p:attrNameLst>
                                          <p:attrName>style.visibility</p:attrName>
                                        </p:attrNameLst>
                                      </p:cBhvr>
                                      <p:to>
                                        <p:strVal val="visible"/>
                                      </p:to>
                                    </p:set>
                                    <p:animEffect transition="in" filter="barn(outVertical)">
                                      <p:cBhvr>
                                        <p:cTn id="7" dur="500"/>
                                        <p:tgtEl>
                                          <p:spTgt spid="7669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02" name="Rectangle 2"/>
          <p:cNvSpPr>
            <a:spLocks noGrp="1" noChangeArrowheads="1"/>
          </p:cNvSpPr>
          <p:nvPr>
            <p:ph type="title" idx="4294967295"/>
          </p:nvPr>
        </p:nvSpPr>
        <p:spPr>
          <a:xfrm>
            <a:off x="457200" y="188913"/>
            <a:ext cx="4621213" cy="1371600"/>
          </a:xfrm>
        </p:spPr>
        <p:txBody>
          <a:bodyPr anchorCtr="1"/>
          <a:lstStyle/>
          <a:p>
            <a:pPr algn="just" eaLnBrk="1" hangingPunct="1"/>
            <a:r>
              <a:rPr lang="en-US" altLang="zh-CN" sz="4800" b="1" smtClean="0">
                <a:solidFill>
                  <a:srgbClr val="0000CC"/>
                </a:solidFill>
                <a:latin typeface="黑体" pitchFamily="49" charset="-122"/>
                <a:ea typeface="黑体" pitchFamily="49" charset="-122"/>
              </a:rPr>
              <a:t>2</a:t>
            </a:r>
            <a:r>
              <a:rPr lang="zh-CN" altLang="en-US" sz="4800" b="1" smtClean="0">
                <a:solidFill>
                  <a:srgbClr val="0000CC"/>
                </a:solidFill>
                <a:latin typeface="黑体" pitchFamily="49" charset="-122"/>
                <a:ea typeface="黑体" pitchFamily="49" charset="-122"/>
              </a:rPr>
              <a:t>）杂质缺陷</a:t>
            </a:r>
          </a:p>
        </p:txBody>
      </p:sp>
      <p:sp>
        <p:nvSpPr>
          <p:cNvPr id="768003" name="Rectangle 3"/>
          <p:cNvSpPr>
            <a:spLocks noGrp="1" noChangeArrowheads="1"/>
          </p:cNvSpPr>
          <p:nvPr>
            <p:ph type="body" sz="half" idx="4294967295"/>
          </p:nvPr>
        </p:nvSpPr>
        <p:spPr>
          <a:xfrm>
            <a:off x="827088" y="1484313"/>
            <a:ext cx="7608887" cy="1512887"/>
          </a:xfrm>
        </p:spPr>
        <p:txBody>
          <a:bodyPr/>
          <a:lstStyle/>
          <a:p>
            <a:pPr algn="just" eaLnBrk="1" hangingPunct="1">
              <a:buFont typeface="Wingdings" pitchFamily="2" charset="2"/>
              <a:buNone/>
              <a:defRPr/>
            </a:pPr>
            <a:r>
              <a:rPr lang="en-US" altLang="zh-CN" sz="3600" smtClean="0">
                <a:solidFill>
                  <a:srgbClr val="0000CC"/>
                </a:solidFill>
                <a:effectLst>
                  <a:outerShdw blurRad="38100" dist="38100" dir="2700000" algn="tl">
                    <a:srgbClr val="C0C0C0"/>
                  </a:outerShdw>
                </a:effectLst>
                <a:latin typeface="仿宋_GB2312" pitchFamily="49" charset="-122"/>
                <a:ea typeface="仿宋_GB2312" pitchFamily="49" charset="-122"/>
              </a:rPr>
              <a:t>    </a:t>
            </a:r>
            <a:r>
              <a:rPr lang="zh-CN" altLang="en-US" sz="3600" smtClean="0">
                <a:solidFill>
                  <a:srgbClr val="0000CC"/>
                </a:solidFill>
                <a:latin typeface="黑体" pitchFamily="2" charset="-122"/>
                <a:ea typeface="黑体" pitchFamily="2" charset="-122"/>
              </a:rPr>
              <a:t>由于外来原子进入晶体内部而产生的缺陷。   </a:t>
            </a:r>
          </a:p>
        </p:txBody>
      </p:sp>
      <p:pic>
        <p:nvPicPr>
          <p:cNvPr id="768004" name="Picture 4" descr="dianquexian"/>
          <p:cNvPicPr>
            <a:picLocks noGrp="1" noChangeAspect="1" noChangeArrowheads="1"/>
          </p:cNvPicPr>
          <p:nvPr>
            <p:ph type="clipArt" sz="half" idx="4294967295"/>
          </p:nvPr>
        </p:nvPicPr>
        <p:blipFill>
          <a:blip r:embed="rId3"/>
          <a:srcRect/>
          <a:stretch>
            <a:fillRect/>
          </a:stretch>
        </p:blipFill>
        <p:spPr>
          <a:xfrm>
            <a:off x="971550" y="3240088"/>
            <a:ext cx="7561263" cy="2351087"/>
          </a:xfrm>
        </p:spPr>
      </p:pic>
      <p:sp>
        <p:nvSpPr>
          <p:cNvPr id="223236" name="AutoShape 5">
            <a:hlinkClick r:id="rId4" action="ppaction://hlinksldjump" highlightClick="1"/>
          </p:cNvPr>
          <p:cNvSpPr>
            <a:spLocks noChangeArrowheads="1"/>
          </p:cNvSpPr>
          <p:nvPr/>
        </p:nvSpPr>
        <p:spPr bwMode="auto">
          <a:xfrm>
            <a:off x="7772400" y="6021388"/>
            <a:ext cx="615950" cy="303212"/>
          </a:xfrm>
          <a:prstGeom prst="actionButtonReturn">
            <a:avLst/>
          </a:prstGeom>
          <a:solidFill>
            <a:schemeClr val="accent1"/>
          </a:solidFill>
          <a:ln w="9525">
            <a:solidFill>
              <a:schemeClr val="tx1"/>
            </a:solidFill>
            <a:miter lim="800000"/>
            <a:headEnd/>
            <a:tailEnd/>
          </a:ln>
        </p:spPr>
        <p:txBody>
          <a:bodyPr wrap="none" anchor="ctr"/>
          <a:lstStyle/>
          <a:p>
            <a:endParaRPr lang="zh-CN" altLang="en-US" sz="1800">
              <a:solidFill>
                <a:schemeClr val="tx1"/>
              </a:solidFill>
              <a:latin typeface="Verdana" pitchFamily="34" charset="0"/>
            </a:endParaRPr>
          </a:p>
        </p:txBody>
      </p:sp>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68002"/>
                                        </p:tgtEl>
                                        <p:attrNameLst>
                                          <p:attrName>style.visibility</p:attrName>
                                        </p:attrNameLst>
                                      </p:cBhvr>
                                      <p:to>
                                        <p:strVal val="visible"/>
                                      </p:to>
                                    </p:set>
                                    <p:animEffect transition="in" filter="dissolve">
                                      <p:cBhvr>
                                        <p:cTn id="7" dur="500"/>
                                        <p:tgtEl>
                                          <p:spTgt spid="76800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68003">
                                            <p:txEl>
                                              <p:pRg st="0" end="0"/>
                                            </p:txEl>
                                          </p:spTgt>
                                        </p:tgtEl>
                                        <p:attrNameLst>
                                          <p:attrName>style.visibility</p:attrName>
                                        </p:attrNameLst>
                                      </p:cBhvr>
                                      <p:to>
                                        <p:strVal val="visible"/>
                                      </p:to>
                                    </p:set>
                                    <p:animEffect transition="in" filter="dissolve">
                                      <p:cBhvr>
                                        <p:cTn id="12" dur="500"/>
                                        <p:tgtEl>
                                          <p:spTgt spid="76800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68004"/>
                                        </p:tgtEl>
                                        <p:attrNameLst>
                                          <p:attrName>style.visibility</p:attrName>
                                        </p:attrNameLst>
                                      </p:cBhvr>
                                      <p:to>
                                        <p:strVal val="visible"/>
                                      </p:to>
                                    </p:set>
                                    <p:animEffect transition="in" filter="dissolve">
                                      <p:cBhvr>
                                        <p:cTn id="17" dur="500"/>
                                        <p:tgtEl>
                                          <p:spTgt spid="7680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02" grpId="0"/>
      <p:bldP spid="768003" grpId="0" build="p"/>
    </p:bldLst>
  </p:timing>
</p:sld>
</file>

<file path=ppt/slides/slide1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0050" name="Rectangle 2"/>
          <p:cNvSpPr>
            <a:spLocks noGrp="1" noChangeArrowheads="1"/>
          </p:cNvSpPr>
          <p:nvPr>
            <p:ph type="title" idx="4294967295"/>
          </p:nvPr>
        </p:nvSpPr>
        <p:spPr>
          <a:xfrm>
            <a:off x="96838" y="404813"/>
            <a:ext cx="6635750" cy="1139825"/>
          </a:xfrm>
        </p:spPr>
        <p:txBody>
          <a:bodyPr anchorCtr="1"/>
          <a:lstStyle/>
          <a:p>
            <a:pPr eaLnBrk="1" hangingPunct="1"/>
            <a:r>
              <a:rPr lang="en-US" altLang="zh-CN" sz="4000" b="1" smtClean="0">
                <a:solidFill>
                  <a:srgbClr val="0000CC"/>
                </a:solidFill>
                <a:latin typeface="黑体" pitchFamily="49" charset="-122"/>
                <a:ea typeface="黑体" pitchFamily="49" charset="-122"/>
              </a:rPr>
              <a:t>2</a:t>
            </a:r>
            <a:r>
              <a:rPr lang="zh-CN" altLang="en-US" sz="4000" b="1" smtClean="0">
                <a:solidFill>
                  <a:srgbClr val="0000CC"/>
                </a:solidFill>
                <a:latin typeface="黑体" pitchFamily="49" charset="-122"/>
                <a:ea typeface="黑体" pitchFamily="49" charset="-122"/>
              </a:rPr>
              <a:t>、非整比化合物</a:t>
            </a:r>
          </a:p>
        </p:txBody>
      </p:sp>
      <p:sp>
        <p:nvSpPr>
          <p:cNvPr id="770051" name="Rectangle 3"/>
          <p:cNvSpPr>
            <a:spLocks noGrp="1" noChangeArrowheads="1"/>
          </p:cNvSpPr>
          <p:nvPr>
            <p:ph type="body" idx="4294967295"/>
          </p:nvPr>
        </p:nvSpPr>
        <p:spPr>
          <a:xfrm>
            <a:off x="684213" y="2205038"/>
            <a:ext cx="7858125" cy="3295650"/>
          </a:xfrm>
        </p:spPr>
        <p:txBody>
          <a:bodyPr/>
          <a:lstStyle/>
          <a:p>
            <a:pPr algn="just" eaLnBrk="1" hangingPunct="1">
              <a:buFont typeface="Wingdings" pitchFamily="2" charset="2"/>
              <a:buNone/>
              <a:defRPr/>
            </a:pPr>
            <a:r>
              <a:rPr lang="en-US" altLang="zh-CN" sz="4000" b="1" smtClean="0">
                <a:solidFill>
                  <a:srgbClr val="0000CC"/>
                </a:solidFill>
                <a:effectLst>
                  <a:outerShdw blurRad="38100" dist="38100" dir="2700000" algn="tl">
                    <a:srgbClr val="C0C0C0"/>
                  </a:outerShdw>
                </a:effectLst>
                <a:latin typeface="仿宋_GB2312" pitchFamily="49" charset="-122"/>
                <a:ea typeface="仿宋_GB2312" pitchFamily="49" charset="-122"/>
              </a:rPr>
              <a:t>    </a:t>
            </a:r>
            <a:r>
              <a:rPr lang="en-US" altLang="zh-CN" sz="3600" smtClean="0">
                <a:solidFill>
                  <a:srgbClr val="0000CC"/>
                </a:solidFill>
                <a:latin typeface="黑体" pitchFamily="2" charset="-122"/>
                <a:ea typeface="黑体" pitchFamily="2" charset="-122"/>
              </a:rPr>
              <a:t>AmBn</a:t>
            </a:r>
            <a:r>
              <a:rPr lang="zh-CN" altLang="en-US" sz="3600" smtClean="0">
                <a:solidFill>
                  <a:srgbClr val="0000CC"/>
                </a:solidFill>
                <a:latin typeface="黑体" pitchFamily="2" charset="-122"/>
                <a:ea typeface="黑体" pitchFamily="2" charset="-122"/>
              </a:rPr>
              <a:t>实际晶体中</a:t>
            </a:r>
            <a:r>
              <a:rPr lang="en-US" altLang="zh-CN" sz="3600" smtClean="0">
                <a:solidFill>
                  <a:srgbClr val="D60093"/>
                </a:solidFill>
                <a:latin typeface="黑体" pitchFamily="2" charset="-122"/>
                <a:ea typeface="黑体" pitchFamily="2" charset="-122"/>
              </a:rPr>
              <a:t>A</a:t>
            </a:r>
            <a:r>
              <a:rPr lang="zh-CN" altLang="en-US" sz="3600" smtClean="0">
                <a:solidFill>
                  <a:srgbClr val="D60093"/>
                </a:solidFill>
                <a:latin typeface="黑体" pitchFamily="2" charset="-122"/>
                <a:ea typeface="黑体" pitchFamily="2" charset="-122"/>
              </a:rPr>
              <a:t>：</a:t>
            </a:r>
            <a:r>
              <a:rPr lang="en-US" altLang="zh-CN" sz="3600" smtClean="0">
                <a:solidFill>
                  <a:srgbClr val="D60093"/>
                </a:solidFill>
                <a:latin typeface="黑体" pitchFamily="2" charset="-122"/>
                <a:ea typeface="黑体" pitchFamily="2" charset="-122"/>
              </a:rPr>
              <a:t>B≠m</a:t>
            </a:r>
            <a:r>
              <a:rPr lang="zh-CN" altLang="en-US" sz="3600" smtClean="0">
                <a:solidFill>
                  <a:srgbClr val="D60093"/>
                </a:solidFill>
                <a:latin typeface="黑体" pitchFamily="2" charset="-122"/>
                <a:ea typeface="黑体" pitchFamily="2" charset="-122"/>
              </a:rPr>
              <a:t>：</a:t>
            </a:r>
            <a:r>
              <a:rPr lang="en-US" altLang="zh-CN" sz="3600" smtClean="0">
                <a:solidFill>
                  <a:srgbClr val="D60093"/>
                </a:solidFill>
                <a:latin typeface="黑体" pitchFamily="2" charset="-122"/>
                <a:ea typeface="黑体" pitchFamily="2" charset="-122"/>
              </a:rPr>
              <a:t>n</a:t>
            </a:r>
            <a:r>
              <a:rPr lang="zh-CN" altLang="en-US" sz="3600" smtClean="0">
                <a:solidFill>
                  <a:srgbClr val="0000CC"/>
                </a:solidFill>
                <a:latin typeface="黑体" pitchFamily="2" charset="-122"/>
                <a:ea typeface="黑体" pitchFamily="2" charset="-122"/>
              </a:rPr>
              <a:t>。这种偏离整数比的化合物就称为非整比化合物。</a:t>
            </a:r>
          </a:p>
          <a:p>
            <a:pPr algn="just" eaLnBrk="1" hangingPunct="1">
              <a:buFont typeface="Wingdings" pitchFamily="2" charset="2"/>
              <a:buNone/>
              <a:defRPr/>
            </a:pPr>
            <a:r>
              <a:rPr lang="zh-CN" altLang="en-US" sz="3600" smtClean="0">
                <a:solidFill>
                  <a:srgbClr val="0000CC"/>
                </a:solidFill>
                <a:latin typeface="黑体" pitchFamily="2" charset="-122"/>
                <a:ea typeface="黑体" pitchFamily="2" charset="-122"/>
              </a:rPr>
              <a:t>    非整比化合物比整比化合物的存在更为普遍。</a:t>
            </a:r>
          </a:p>
        </p:txBody>
      </p:sp>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70050"/>
                                        </p:tgtEl>
                                        <p:attrNameLst>
                                          <p:attrName>style.visibility</p:attrName>
                                        </p:attrNameLst>
                                      </p:cBhvr>
                                      <p:to>
                                        <p:strVal val="visible"/>
                                      </p:to>
                                    </p:set>
                                    <p:animEffect transition="in" filter="dissolve">
                                      <p:cBhvr>
                                        <p:cTn id="7" dur="500"/>
                                        <p:tgtEl>
                                          <p:spTgt spid="7700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70051">
                                            <p:txEl>
                                              <p:pRg st="0" end="0"/>
                                            </p:txEl>
                                          </p:spTgt>
                                        </p:tgtEl>
                                        <p:attrNameLst>
                                          <p:attrName>style.visibility</p:attrName>
                                        </p:attrNameLst>
                                      </p:cBhvr>
                                      <p:to>
                                        <p:strVal val="visible"/>
                                      </p:to>
                                    </p:set>
                                    <p:animEffect transition="in" filter="dissolve">
                                      <p:cBhvr>
                                        <p:cTn id="12" dur="500"/>
                                        <p:tgtEl>
                                          <p:spTgt spid="77005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70051">
                                            <p:txEl>
                                              <p:pRg st="1" end="1"/>
                                            </p:txEl>
                                          </p:spTgt>
                                        </p:tgtEl>
                                        <p:attrNameLst>
                                          <p:attrName>style.visibility</p:attrName>
                                        </p:attrNameLst>
                                      </p:cBhvr>
                                      <p:to>
                                        <p:strVal val="visible"/>
                                      </p:to>
                                    </p:set>
                                    <p:animEffect transition="in" filter="dissolve">
                                      <p:cBhvr>
                                        <p:cTn id="17" dur="500"/>
                                        <p:tgtEl>
                                          <p:spTgt spid="77005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0050" grpId="0"/>
      <p:bldP spid="770051" grpId="0" build="p"/>
    </p:bldLst>
  </p:timing>
</p:sld>
</file>

<file path=ppt/slides/slide1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1074" name="Rectangle 2"/>
          <p:cNvSpPr>
            <a:spLocks noGrp="1" noChangeArrowheads="1"/>
          </p:cNvSpPr>
          <p:nvPr>
            <p:ph type="title" idx="4294967295"/>
          </p:nvPr>
        </p:nvSpPr>
        <p:spPr>
          <a:xfrm>
            <a:off x="395288" y="260350"/>
            <a:ext cx="3613150" cy="1371600"/>
          </a:xfrm>
        </p:spPr>
        <p:txBody>
          <a:bodyPr anchorCtr="1"/>
          <a:lstStyle/>
          <a:p>
            <a:pPr eaLnBrk="1" hangingPunct="1"/>
            <a:r>
              <a:rPr lang="en-US" altLang="zh-CN" b="1" dirty="0" smtClean="0">
                <a:solidFill>
                  <a:srgbClr val="0000CC"/>
                </a:solidFill>
                <a:latin typeface="黑体" pitchFamily="49" charset="-122"/>
                <a:ea typeface="黑体" pitchFamily="49" charset="-122"/>
              </a:rPr>
              <a:t>3.4.4</a:t>
            </a:r>
            <a:r>
              <a:rPr lang="zh-CN" altLang="en-US" b="1" dirty="0" smtClean="0">
                <a:solidFill>
                  <a:srgbClr val="0000CC"/>
                </a:solidFill>
                <a:latin typeface="黑体" pitchFamily="49" charset="-122"/>
                <a:ea typeface="黑体" pitchFamily="49" charset="-122"/>
              </a:rPr>
              <a:t>液晶</a:t>
            </a:r>
          </a:p>
        </p:txBody>
      </p:sp>
      <p:sp>
        <p:nvSpPr>
          <p:cNvPr id="771075" name="Rectangle 3"/>
          <p:cNvSpPr>
            <a:spLocks noGrp="1" noChangeArrowheads="1"/>
          </p:cNvSpPr>
          <p:nvPr>
            <p:ph type="body" sz="half" idx="4294967295"/>
          </p:nvPr>
        </p:nvSpPr>
        <p:spPr>
          <a:xfrm>
            <a:off x="4500563" y="1484313"/>
            <a:ext cx="4319587" cy="4249737"/>
          </a:xfrm>
        </p:spPr>
        <p:txBody>
          <a:bodyPr/>
          <a:lstStyle/>
          <a:p>
            <a:pPr eaLnBrk="1" hangingPunct="1">
              <a:buFont typeface="Wingdings" pitchFamily="2" charset="2"/>
              <a:buNone/>
            </a:pPr>
            <a:r>
              <a:rPr lang="zh-CN" altLang="en-US" smtClean="0">
                <a:solidFill>
                  <a:srgbClr val="0000CC"/>
                </a:solidFill>
                <a:ea typeface="黑体" pitchFamily="49" charset="-122"/>
              </a:rPr>
              <a:t>      液晶类物质的力学性能象液体，可以自由流动；</a:t>
            </a:r>
          </a:p>
          <a:p>
            <a:pPr eaLnBrk="1" hangingPunct="1">
              <a:buFont typeface="Wingdings" pitchFamily="2" charset="2"/>
              <a:buNone/>
            </a:pPr>
            <a:r>
              <a:rPr lang="zh-CN" altLang="en-US" b="1" smtClean="0">
                <a:ea typeface="黑体" pitchFamily="49" charset="-122"/>
              </a:rPr>
              <a:t>       </a:t>
            </a:r>
            <a:r>
              <a:rPr lang="zh-CN" altLang="en-US" b="1" smtClean="0">
                <a:solidFill>
                  <a:srgbClr val="0000CC"/>
                </a:solidFill>
                <a:ea typeface="黑体" pitchFamily="49" charset="-122"/>
              </a:rPr>
              <a:t>而光学性质却象晶体，</a:t>
            </a:r>
            <a:r>
              <a:rPr lang="zh-CN" altLang="en-US" b="1" smtClean="0">
                <a:solidFill>
                  <a:srgbClr val="D60093"/>
                </a:solidFill>
                <a:ea typeface="黑体" pitchFamily="49" charset="-122"/>
              </a:rPr>
              <a:t>显各向异性</a:t>
            </a:r>
            <a:r>
              <a:rPr lang="zh-CN" altLang="en-US" b="1" smtClean="0">
                <a:ea typeface="黑体" pitchFamily="49" charset="-122"/>
              </a:rPr>
              <a:t>。</a:t>
            </a:r>
          </a:p>
          <a:p>
            <a:pPr eaLnBrk="1" hangingPunct="1">
              <a:buFont typeface="Wingdings" pitchFamily="2" charset="2"/>
              <a:buNone/>
            </a:pPr>
            <a:r>
              <a:rPr lang="zh-CN" altLang="en-US" b="1" smtClean="0">
                <a:ea typeface="黑体" pitchFamily="49" charset="-122"/>
              </a:rPr>
              <a:t>      </a:t>
            </a:r>
            <a:r>
              <a:rPr lang="zh-CN" altLang="en-US" b="1" smtClean="0">
                <a:solidFill>
                  <a:srgbClr val="0000CC"/>
                </a:solidFill>
                <a:ea typeface="黑体" pitchFamily="49" charset="-122"/>
              </a:rPr>
              <a:t>在一个方向上</a:t>
            </a:r>
            <a:r>
              <a:rPr lang="zh-CN" altLang="en-US" b="1" smtClean="0">
                <a:solidFill>
                  <a:srgbClr val="D60093"/>
                </a:solidFill>
                <a:ea typeface="黑体" pitchFamily="49" charset="-122"/>
              </a:rPr>
              <a:t>近程有序</a:t>
            </a:r>
            <a:r>
              <a:rPr lang="zh-CN" altLang="en-US" b="1" smtClean="0">
                <a:solidFill>
                  <a:srgbClr val="0000CC"/>
                </a:solidFill>
                <a:ea typeface="黑体" pitchFamily="49" charset="-122"/>
              </a:rPr>
              <a:t>，而在另一个方向上却</a:t>
            </a:r>
            <a:r>
              <a:rPr lang="zh-CN" altLang="en-US" b="1" smtClean="0">
                <a:solidFill>
                  <a:srgbClr val="D60093"/>
                </a:solidFill>
                <a:ea typeface="黑体" pitchFamily="49" charset="-122"/>
              </a:rPr>
              <a:t>远程有序。</a:t>
            </a:r>
          </a:p>
        </p:txBody>
      </p:sp>
      <p:sp>
        <p:nvSpPr>
          <p:cNvPr id="771076" name="Text Box 4"/>
          <p:cNvSpPr txBox="1">
            <a:spLocks noChangeArrowheads="1"/>
          </p:cNvSpPr>
          <p:nvPr/>
        </p:nvSpPr>
        <p:spPr bwMode="auto">
          <a:xfrm>
            <a:off x="288925" y="5873750"/>
            <a:ext cx="8459788" cy="579438"/>
          </a:xfrm>
          <a:prstGeom prst="rect">
            <a:avLst/>
          </a:prstGeom>
          <a:noFill/>
          <a:ln w="9525">
            <a:noFill/>
            <a:miter lim="800000"/>
            <a:headEnd/>
            <a:tailEnd/>
          </a:ln>
        </p:spPr>
        <p:txBody>
          <a:bodyPr>
            <a:spAutoFit/>
          </a:bodyPr>
          <a:lstStyle/>
          <a:p>
            <a:pPr>
              <a:spcBef>
                <a:spcPct val="50000"/>
              </a:spcBef>
            </a:pPr>
            <a:r>
              <a:rPr kumimoji="1" lang="zh-CN" altLang="en-US" sz="3200">
                <a:latin typeface="Tahoma" pitchFamily="34" charset="0"/>
                <a:ea typeface="黑体" pitchFamily="49" charset="-122"/>
              </a:rPr>
              <a:t>液晶物质主要包括</a:t>
            </a:r>
            <a:r>
              <a:rPr kumimoji="1" lang="zh-CN" altLang="en-US" sz="3200">
                <a:solidFill>
                  <a:srgbClr val="D60093"/>
                </a:solidFill>
                <a:latin typeface="Tahoma" pitchFamily="34" charset="0"/>
                <a:ea typeface="黑体" pitchFamily="49" charset="-122"/>
              </a:rPr>
              <a:t>向例相、胆甾相、近晶相</a:t>
            </a:r>
            <a:r>
              <a:rPr kumimoji="1" lang="zh-CN" altLang="en-US" sz="3200">
                <a:solidFill>
                  <a:schemeClr val="tx1"/>
                </a:solidFill>
                <a:latin typeface="Tahoma" pitchFamily="34" charset="0"/>
                <a:ea typeface="黑体" pitchFamily="49" charset="-122"/>
              </a:rPr>
              <a:t>。</a:t>
            </a:r>
          </a:p>
        </p:txBody>
      </p:sp>
      <p:pic>
        <p:nvPicPr>
          <p:cNvPr id="771077" name="Picture 5" descr="无标题"/>
          <p:cNvPicPr>
            <a:picLocks noChangeAspect="1" noChangeArrowheads="1"/>
          </p:cNvPicPr>
          <p:nvPr/>
        </p:nvPicPr>
        <p:blipFill>
          <a:blip r:embed="rId2"/>
          <a:srcRect/>
          <a:stretch>
            <a:fillRect/>
          </a:stretch>
        </p:blipFill>
        <p:spPr bwMode="auto">
          <a:xfrm>
            <a:off x="971550" y="3357563"/>
            <a:ext cx="3168650" cy="2640012"/>
          </a:xfrm>
          <a:prstGeom prst="rect">
            <a:avLst/>
          </a:prstGeom>
          <a:noFill/>
          <a:ln w="9525">
            <a:noFill/>
            <a:miter lim="800000"/>
            <a:headEnd/>
            <a:tailEnd/>
          </a:ln>
        </p:spPr>
      </p:pic>
      <p:pic>
        <p:nvPicPr>
          <p:cNvPr id="771078" name="Picture 6" descr="6c63514ac0f3033009f7efc8"/>
          <p:cNvPicPr>
            <a:picLocks noChangeAspect="1" noChangeArrowheads="1"/>
          </p:cNvPicPr>
          <p:nvPr/>
        </p:nvPicPr>
        <p:blipFill>
          <a:blip r:embed="rId3"/>
          <a:srcRect/>
          <a:stretch>
            <a:fillRect/>
          </a:stretch>
        </p:blipFill>
        <p:spPr bwMode="auto">
          <a:xfrm>
            <a:off x="1042988" y="1412875"/>
            <a:ext cx="3097212" cy="2049463"/>
          </a:xfrm>
          <a:prstGeom prst="rect">
            <a:avLst/>
          </a:prstGeom>
          <a:noFill/>
          <a:ln w="9525">
            <a:noFill/>
            <a:miter lim="800000"/>
            <a:headEnd/>
            <a:tailEnd/>
          </a:ln>
        </p:spPr>
      </p:pic>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71074"/>
                                        </p:tgtEl>
                                        <p:attrNameLst>
                                          <p:attrName>style.visibility</p:attrName>
                                        </p:attrNameLst>
                                      </p:cBhvr>
                                      <p:to>
                                        <p:strVal val="visible"/>
                                      </p:to>
                                    </p:set>
                                    <p:animEffect transition="in" filter="dissolve">
                                      <p:cBhvr>
                                        <p:cTn id="7" dur="500"/>
                                        <p:tgtEl>
                                          <p:spTgt spid="77107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71075">
                                            <p:txEl>
                                              <p:pRg st="0" end="0"/>
                                            </p:txEl>
                                          </p:spTgt>
                                        </p:tgtEl>
                                        <p:attrNameLst>
                                          <p:attrName>style.visibility</p:attrName>
                                        </p:attrNameLst>
                                      </p:cBhvr>
                                      <p:to>
                                        <p:strVal val="visible"/>
                                      </p:to>
                                    </p:set>
                                    <p:animEffect transition="in" filter="dissolve">
                                      <p:cBhvr>
                                        <p:cTn id="12" dur="500"/>
                                        <p:tgtEl>
                                          <p:spTgt spid="77107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71075">
                                            <p:txEl>
                                              <p:pRg st="1" end="1"/>
                                            </p:txEl>
                                          </p:spTgt>
                                        </p:tgtEl>
                                        <p:attrNameLst>
                                          <p:attrName>style.visibility</p:attrName>
                                        </p:attrNameLst>
                                      </p:cBhvr>
                                      <p:to>
                                        <p:strVal val="visible"/>
                                      </p:to>
                                    </p:set>
                                    <p:animEffect transition="in" filter="dissolve">
                                      <p:cBhvr>
                                        <p:cTn id="17" dur="500"/>
                                        <p:tgtEl>
                                          <p:spTgt spid="77107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71075">
                                            <p:txEl>
                                              <p:pRg st="2" end="2"/>
                                            </p:txEl>
                                          </p:spTgt>
                                        </p:tgtEl>
                                        <p:attrNameLst>
                                          <p:attrName>style.visibility</p:attrName>
                                        </p:attrNameLst>
                                      </p:cBhvr>
                                      <p:to>
                                        <p:strVal val="visible"/>
                                      </p:to>
                                    </p:set>
                                    <p:animEffect transition="in" filter="dissolve">
                                      <p:cBhvr>
                                        <p:cTn id="22" dur="500"/>
                                        <p:tgtEl>
                                          <p:spTgt spid="77107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7107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nodeType="clickEffect">
                                  <p:stCondLst>
                                    <p:cond delay="0"/>
                                  </p:stCondLst>
                                  <p:childTnLst>
                                    <p:set>
                                      <p:cBhvr>
                                        <p:cTn id="30" dur="1" fill="hold">
                                          <p:stCondLst>
                                            <p:cond delay="0"/>
                                          </p:stCondLst>
                                        </p:cTn>
                                        <p:tgtEl>
                                          <p:spTgt spid="771078"/>
                                        </p:tgtEl>
                                        <p:attrNameLst>
                                          <p:attrName>style.visibility</p:attrName>
                                        </p:attrNameLst>
                                      </p:cBhvr>
                                      <p:to>
                                        <p:strVal val="visible"/>
                                      </p:to>
                                    </p:set>
                                    <p:animEffect transition="in" filter="fade">
                                      <p:cBhvr>
                                        <p:cTn id="31" dur="1000"/>
                                        <p:tgtEl>
                                          <p:spTgt spid="771078"/>
                                        </p:tgtEl>
                                      </p:cBhvr>
                                    </p:animEffect>
                                    <p:anim calcmode="lin" valueType="num">
                                      <p:cBhvr>
                                        <p:cTn id="32" dur="1000" fill="hold"/>
                                        <p:tgtEl>
                                          <p:spTgt spid="771078"/>
                                        </p:tgtEl>
                                        <p:attrNameLst>
                                          <p:attrName>ppt_x</p:attrName>
                                        </p:attrNameLst>
                                      </p:cBhvr>
                                      <p:tavLst>
                                        <p:tav tm="0">
                                          <p:val>
                                            <p:strVal val="#ppt_x"/>
                                          </p:val>
                                        </p:tav>
                                        <p:tav tm="100000">
                                          <p:val>
                                            <p:strVal val="#ppt_x"/>
                                          </p:val>
                                        </p:tav>
                                      </p:tavLst>
                                    </p:anim>
                                    <p:anim calcmode="lin" valueType="num">
                                      <p:cBhvr>
                                        <p:cTn id="33" dur="1000" fill="hold"/>
                                        <p:tgtEl>
                                          <p:spTgt spid="771078"/>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55" presetClass="entr" presetSubtype="0" fill="hold" nodeType="clickEffect">
                                  <p:stCondLst>
                                    <p:cond delay="0"/>
                                  </p:stCondLst>
                                  <p:childTnLst>
                                    <p:set>
                                      <p:cBhvr>
                                        <p:cTn id="37" dur="1" fill="hold">
                                          <p:stCondLst>
                                            <p:cond delay="0"/>
                                          </p:stCondLst>
                                        </p:cTn>
                                        <p:tgtEl>
                                          <p:spTgt spid="771077"/>
                                        </p:tgtEl>
                                        <p:attrNameLst>
                                          <p:attrName>style.visibility</p:attrName>
                                        </p:attrNameLst>
                                      </p:cBhvr>
                                      <p:to>
                                        <p:strVal val="visible"/>
                                      </p:to>
                                    </p:set>
                                    <p:anim calcmode="lin" valueType="num">
                                      <p:cBhvr>
                                        <p:cTn id="38" dur="1000" fill="hold"/>
                                        <p:tgtEl>
                                          <p:spTgt spid="771077"/>
                                        </p:tgtEl>
                                        <p:attrNameLst>
                                          <p:attrName>ppt_w</p:attrName>
                                        </p:attrNameLst>
                                      </p:cBhvr>
                                      <p:tavLst>
                                        <p:tav tm="0">
                                          <p:val>
                                            <p:strVal val="#ppt_w*0.70"/>
                                          </p:val>
                                        </p:tav>
                                        <p:tav tm="100000">
                                          <p:val>
                                            <p:strVal val="#ppt_w"/>
                                          </p:val>
                                        </p:tav>
                                      </p:tavLst>
                                    </p:anim>
                                    <p:anim calcmode="lin" valueType="num">
                                      <p:cBhvr>
                                        <p:cTn id="39" dur="1000" fill="hold"/>
                                        <p:tgtEl>
                                          <p:spTgt spid="771077"/>
                                        </p:tgtEl>
                                        <p:attrNameLst>
                                          <p:attrName>ppt_h</p:attrName>
                                        </p:attrNameLst>
                                      </p:cBhvr>
                                      <p:tavLst>
                                        <p:tav tm="0">
                                          <p:val>
                                            <p:strVal val="#ppt_h"/>
                                          </p:val>
                                        </p:tav>
                                        <p:tav tm="100000">
                                          <p:val>
                                            <p:strVal val="#ppt_h"/>
                                          </p:val>
                                        </p:tav>
                                      </p:tavLst>
                                    </p:anim>
                                    <p:animEffect transition="in" filter="fade">
                                      <p:cBhvr>
                                        <p:cTn id="40" dur="1000"/>
                                        <p:tgtEl>
                                          <p:spTgt spid="771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1074" grpId="0"/>
      <p:bldP spid="771075" grpId="0" build="p"/>
      <p:bldP spid="771076" grpId="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89" name="Rectangle 16"/>
          <p:cNvSpPr>
            <a:spLocks noGrp="1" noChangeArrowheads="1"/>
          </p:cNvSpPr>
          <p:nvPr>
            <p:ph type="dt" sz="quarter" idx="12"/>
          </p:nvPr>
        </p:nvSpPr>
        <p:spPr>
          <a:noFill/>
        </p:spPr>
        <p:txBody>
          <a:bodyPr/>
          <a:lstStyle/>
          <a:p>
            <a:fld id="{63CC1DDE-AE9F-47E7-851A-17FF51667AEE}" type="datetime1">
              <a:rPr lang="zh-CN" altLang="en-US" smtClean="0">
                <a:ea typeface="宋体" charset="-122"/>
              </a:rPr>
              <a:pPr/>
              <a:t>2018/10/18</a:t>
            </a:fld>
            <a:endParaRPr lang="en-US" altLang="zh-CN" smtClean="0">
              <a:ea typeface="宋体" charset="-122"/>
            </a:endParaRPr>
          </a:p>
        </p:txBody>
      </p:sp>
      <p:sp>
        <p:nvSpPr>
          <p:cNvPr id="37890" name="Text Box 2"/>
          <p:cNvSpPr txBox="1">
            <a:spLocks noChangeArrowheads="1"/>
          </p:cNvSpPr>
          <p:nvPr/>
        </p:nvSpPr>
        <p:spPr bwMode="auto">
          <a:xfrm>
            <a:off x="468313" y="549275"/>
            <a:ext cx="6624637" cy="701675"/>
          </a:xfrm>
          <a:prstGeom prst="rect">
            <a:avLst/>
          </a:prstGeom>
          <a:noFill/>
          <a:ln w="9525">
            <a:noFill/>
            <a:miter lim="800000"/>
            <a:headEnd/>
            <a:tailEnd/>
          </a:ln>
        </p:spPr>
        <p:txBody>
          <a:bodyPr>
            <a:spAutoFit/>
          </a:bodyPr>
          <a:lstStyle/>
          <a:p>
            <a:pPr algn="just">
              <a:spcBef>
                <a:spcPct val="20000"/>
              </a:spcBef>
              <a:buClr>
                <a:schemeClr val="folHlink"/>
              </a:buClr>
              <a:buSzPct val="60000"/>
              <a:buFont typeface="Wingdings" pitchFamily="2" charset="2"/>
              <a:buNone/>
            </a:pPr>
            <a:r>
              <a:rPr kumimoji="1" lang="en-US" altLang="zh-CN" sz="4000">
                <a:latin typeface="黑体" pitchFamily="49" charset="-122"/>
                <a:ea typeface="黑体" pitchFamily="49" charset="-122"/>
              </a:rPr>
              <a:t>3. </a:t>
            </a:r>
            <a:r>
              <a:rPr kumimoji="1" lang="zh-CN" altLang="en-US" sz="4000">
                <a:latin typeface="黑体" pitchFamily="49" charset="-122"/>
                <a:ea typeface="黑体" pitchFamily="49" charset="-122"/>
              </a:rPr>
              <a:t>取向力</a:t>
            </a:r>
          </a:p>
        </p:txBody>
      </p:sp>
      <p:sp>
        <p:nvSpPr>
          <p:cNvPr id="37891" name="Text Box 3"/>
          <p:cNvSpPr txBox="1">
            <a:spLocks noChangeArrowheads="1"/>
          </p:cNvSpPr>
          <p:nvPr/>
        </p:nvSpPr>
        <p:spPr bwMode="auto">
          <a:xfrm>
            <a:off x="603250" y="1484313"/>
            <a:ext cx="7777163" cy="2228850"/>
          </a:xfrm>
          <a:prstGeom prst="rect">
            <a:avLst/>
          </a:prstGeom>
          <a:noFill/>
          <a:ln w="9525">
            <a:noFill/>
            <a:miter lim="800000"/>
            <a:headEnd/>
            <a:tailEnd/>
          </a:ln>
        </p:spPr>
        <p:txBody>
          <a:bodyPr>
            <a:spAutoFit/>
          </a:bodyPr>
          <a:lstStyle/>
          <a:p>
            <a:pPr algn="just">
              <a:lnSpc>
                <a:spcPct val="125000"/>
              </a:lnSpc>
              <a:spcBef>
                <a:spcPct val="20000"/>
              </a:spcBef>
              <a:buClr>
                <a:schemeClr val="folHlink"/>
              </a:buClr>
              <a:buSzPct val="60000"/>
              <a:buFont typeface="Wingdings" pitchFamily="2" charset="2"/>
              <a:buNone/>
            </a:pPr>
            <a:r>
              <a:rPr kumimoji="1" lang="zh-CN" altLang="en-US" sz="4000">
                <a:solidFill>
                  <a:schemeClr val="hlink"/>
                </a:solidFill>
                <a:latin typeface="Tahoma" pitchFamily="34" charset="0"/>
              </a:rPr>
              <a:t>     </a:t>
            </a:r>
            <a:r>
              <a:rPr kumimoji="1" lang="zh-CN" altLang="en-US" sz="3600">
                <a:latin typeface="Tahoma" pitchFamily="34" charset="0"/>
                <a:ea typeface="黑体" pitchFamily="49" charset="-122"/>
              </a:rPr>
              <a:t>取向力由</a:t>
            </a:r>
            <a:r>
              <a:rPr kumimoji="1" lang="zh-CN" altLang="en-US" sz="3600">
                <a:solidFill>
                  <a:srgbClr val="D60093"/>
                </a:solidFill>
                <a:latin typeface="Tahoma" pitchFamily="34" charset="0"/>
                <a:ea typeface="黑体" pitchFamily="49" charset="-122"/>
              </a:rPr>
              <a:t>固有偶极</a:t>
            </a:r>
            <a:r>
              <a:rPr kumimoji="1" lang="zh-CN" altLang="en-US" sz="3600">
                <a:latin typeface="Tahoma" pitchFamily="34" charset="0"/>
                <a:ea typeface="黑体" pitchFamily="49" charset="-122"/>
              </a:rPr>
              <a:t>产生，存在于</a:t>
            </a:r>
            <a:r>
              <a:rPr kumimoji="1" lang="zh-CN" altLang="en-US" sz="3600">
                <a:solidFill>
                  <a:srgbClr val="00FF99"/>
                </a:solidFill>
                <a:latin typeface="Tahoma" pitchFamily="34" charset="0"/>
                <a:ea typeface="黑体" pitchFamily="49" charset="-122"/>
              </a:rPr>
              <a:t>极性分子之间</a:t>
            </a:r>
            <a:r>
              <a:rPr kumimoji="1" lang="zh-CN" altLang="en-US" sz="3600">
                <a:latin typeface="Tahoma" pitchFamily="34" charset="0"/>
                <a:ea typeface="黑体" pitchFamily="49" charset="-122"/>
              </a:rPr>
              <a:t>，并随分子极性的增大而增大。</a:t>
            </a: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sz="1800"/>
          </a:p>
        </p:txBody>
      </p:sp>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pic>
        <p:nvPicPr>
          <p:cNvPr id="37894" name="Picture 2"/>
          <p:cNvPicPr>
            <a:picLocks noChangeAspect="1" noChangeArrowheads="1"/>
          </p:cNvPicPr>
          <p:nvPr/>
        </p:nvPicPr>
        <p:blipFill>
          <a:blip r:embed="rId2"/>
          <a:srcRect/>
          <a:stretch>
            <a:fillRect/>
          </a:stretch>
        </p:blipFill>
        <p:spPr bwMode="auto">
          <a:xfrm>
            <a:off x="2843213" y="3213100"/>
            <a:ext cx="3024187" cy="34401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2098" name="Rectangle 2"/>
          <p:cNvSpPr>
            <a:spLocks noGrp="1" noChangeArrowheads="1"/>
          </p:cNvSpPr>
          <p:nvPr>
            <p:ph type="title" idx="4294967295"/>
          </p:nvPr>
        </p:nvSpPr>
        <p:spPr>
          <a:xfrm>
            <a:off x="250825" y="1125538"/>
            <a:ext cx="8259763" cy="1800225"/>
          </a:xfrm>
        </p:spPr>
        <p:txBody>
          <a:bodyPr anchorCtr="1"/>
          <a:lstStyle/>
          <a:p>
            <a:pPr eaLnBrk="1" hangingPunct="1">
              <a:defRPr/>
            </a:pPr>
            <a:r>
              <a:rPr lang="en-US" altLang="zh-CN" sz="3600" smtClean="0">
                <a:solidFill>
                  <a:srgbClr val="0000CC"/>
                </a:solidFill>
                <a:effectLst>
                  <a:outerShdw blurRad="38100" dist="38100" dir="2700000" algn="tl">
                    <a:srgbClr val="C0C0C0"/>
                  </a:outerShdw>
                </a:effectLst>
                <a:latin typeface="Times New Roman" pitchFamily="18" charset="0"/>
              </a:rPr>
              <a:t>      </a:t>
            </a:r>
            <a:r>
              <a:rPr lang="zh-CN" altLang="en-US" sz="3600" smtClean="0">
                <a:solidFill>
                  <a:srgbClr val="0000CC"/>
                </a:solidFill>
                <a:latin typeface="Times New Roman" pitchFamily="18" charset="0"/>
                <a:ea typeface="黑体" pitchFamily="2" charset="-122"/>
              </a:rPr>
              <a:t>总之，通过物质结构基础和元素周期表的学习，我们应当建立</a:t>
            </a:r>
            <a:r>
              <a:rPr lang="zh-CN" altLang="en-US" sz="3600" smtClean="0">
                <a:solidFill>
                  <a:srgbClr val="D60093"/>
                </a:solidFill>
                <a:effectLst>
                  <a:outerShdw blurRad="38100" dist="38100" dir="2700000" algn="tl">
                    <a:srgbClr val="C0C0C0"/>
                  </a:outerShdw>
                </a:effectLst>
                <a:ea typeface="黑体" pitchFamily="2" charset="-122"/>
              </a:rPr>
              <a:t>“</a:t>
            </a:r>
            <a:r>
              <a:rPr lang="zh-CN" altLang="en-US" sz="3600" smtClean="0">
                <a:solidFill>
                  <a:srgbClr val="D60093"/>
                </a:solidFill>
                <a:effectLst>
                  <a:outerShdw blurRad="38100" dist="38100" dir="2700000" algn="tl">
                    <a:srgbClr val="C0C0C0"/>
                  </a:outerShdw>
                </a:effectLst>
                <a:latin typeface="Times New Roman" pitchFamily="18" charset="0"/>
                <a:ea typeface="黑体" pitchFamily="2" charset="-122"/>
              </a:rPr>
              <a:t>物质的性质取决于其组成和结构</a:t>
            </a:r>
            <a:r>
              <a:rPr lang="zh-CN" altLang="en-US" sz="3600" smtClean="0">
                <a:solidFill>
                  <a:srgbClr val="D60093"/>
                </a:solidFill>
                <a:effectLst>
                  <a:outerShdw blurRad="38100" dist="38100" dir="2700000" algn="tl">
                    <a:srgbClr val="C0C0C0"/>
                  </a:outerShdw>
                </a:effectLst>
                <a:ea typeface="黑体" pitchFamily="2" charset="-122"/>
              </a:rPr>
              <a:t>”</a:t>
            </a:r>
            <a:r>
              <a:rPr lang="zh-CN" altLang="en-US" sz="3600" smtClean="0">
                <a:solidFill>
                  <a:srgbClr val="0000CC"/>
                </a:solidFill>
                <a:latin typeface="Times New Roman" pitchFamily="18" charset="0"/>
                <a:ea typeface="黑体" pitchFamily="2" charset="-122"/>
              </a:rPr>
              <a:t>这一观念。</a:t>
            </a:r>
          </a:p>
        </p:txBody>
      </p:sp>
      <p:sp>
        <p:nvSpPr>
          <p:cNvPr id="772099" name="Rectangle 3"/>
          <p:cNvSpPr>
            <a:spLocks noGrp="1" noChangeArrowheads="1"/>
          </p:cNvSpPr>
          <p:nvPr>
            <p:ph type="body" idx="4294967295"/>
          </p:nvPr>
        </p:nvSpPr>
        <p:spPr>
          <a:xfrm>
            <a:off x="417513" y="3573463"/>
            <a:ext cx="7826375" cy="2303462"/>
          </a:xfrm>
        </p:spPr>
        <p:txBody>
          <a:bodyPr/>
          <a:lstStyle/>
          <a:p>
            <a:pPr eaLnBrk="1" hangingPunct="1">
              <a:buFont typeface="Wingdings" pitchFamily="2" charset="2"/>
              <a:buNone/>
            </a:pPr>
            <a:r>
              <a:rPr lang="zh-CN" altLang="en-US" sz="4000" b="1" dirty="0" smtClean="0">
                <a:solidFill>
                  <a:srgbClr val="D60093"/>
                </a:solidFill>
                <a:latin typeface="Times New Roman" pitchFamily="18" charset="0"/>
              </a:rPr>
              <a:t>作业：</a:t>
            </a:r>
            <a:r>
              <a:rPr lang="en-US" altLang="zh-CN" sz="4000" b="1" smtClean="0">
                <a:solidFill>
                  <a:srgbClr val="D60093"/>
                </a:solidFill>
                <a:latin typeface="Times New Roman" pitchFamily="18" charset="0"/>
              </a:rPr>
              <a:t>P</a:t>
            </a:r>
            <a:r>
              <a:rPr lang="en-US" altLang="zh-CN" b="1" smtClean="0">
                <a:solidFill>
                  <a:srgbClr val="D60093"/>
                </a:solidFill>
                <a:latin typeface="Times New Roman" pitchFamily="18" charset="0"/>
              </a:rPr>
              <a:t>95</a:t>
            </a:r>
            <a:endParaRPr lang="en-US" altLang="zh-CN" sz="4000" b="1" dirty="0" smtClean="0">
              <a:solidFill>
                <a:srgbClr val="D60093"/>
              </a:solidFill>
              <a:latin typeface="Times New Roman" pitchFamily="18" charset="0"/>
            </a:endParaRPr>
          </a:p>
          <a:p>
            <a:pPr eaLnBrk="1" hangingPunct="1">
              <a:buFont typeface="Wingdings" pitchFamily="2" charset="2"/>
              <a:buNone/>
            </a:pPr>
            <a:r>
              <a:rPr lang="en-US" altLang="zh-CN" sz="4000" b="1" dirty="0" smtClean="0">
                <a:solidFill>
                  <a:srgbClr val="D60093"/>
                </a:solidFill>
                <a:latin typeface="Times New Roman" pitchFamily="18" charset="0"/>
              </a:rPr>
              <a:t>  6</a:t>
            </a:r>
            <a:r>
              <a:rPr lang="zh-CN" altLang="en-US" sz="4000" b="1" dirty="0" smtClean="0">
                <a:solidFill>
                  <a:srgbClr val="D60093"/>
                </a:solidFill>
                <a:latin typeface="Times New Roman" pitchFamily="18" charset="0"/>
              </a:rPr>
              <a:t>、</a:t>
            </a:r>
            <a:r>
              <a:rPr lang="en-US" altLang="zh-CN" sz="4000" b="1" dirty="0" smtClean="0">
                <a:solidFill>
                  <a:srgbClr val="D60093"/>
                </a:solidFill>
                <a:latin typeface="Times New Roman" pitchFamily="18" charset="0"/>
              </a:rPr>
              <a:t>7</a:t>
            </a:r>
            <a:r>
              <a:rPr lang="zh-CN" altLang="en-US" sz="4000" b="1" dirty="0" smtClean="0">
                <a:solidFill>
                  <a:srgbClr val="D60093"/>
                </a:solidFill>
                <a:latin typeface="Times New Roman" pitchFamily="18" charset="0"/>
              </a:rPr>
              <a:t>、 </a:t>
            </a:r>
            <a:r>
              <a:rPr lang="en-US" altLang="zh-CN" sz="4000" b="1" dirty="0" smtClean="0">
                <a:solidFill>
                  <a:srgbClr val="D60093"/>
                </a:solidFill>
                <a:latin typeface="Times New Roman" pitchFamily="18" charset="0"/>
              </a:rPr>
              <a:t>9</a:t>
            </a:r>
            <a:r>
              <a:rPr lang="zh-CN" altLang="en-US" sz="4000" b="1" dirty="0" smtClean="0">
                <a:solidFill>
                  <a:srgbClr val="D60093"/>
                </a:solidFill>
                <a:latin typeface="Times New Roman" pitchFamily="18" charset="0"/>
              </a:rPr>
              <a:t>、</a:t>
            </a:r>
            <a:r>
              <a:rPr lang="en-US" altLang="zh-CN" sz="4000" b="1" dirty="0" smtClean="0">
                <a:solidFill>
                  <a:srgbClr val="D60093"/>
                </a:solidFill>
                <a:latin typeface="Times New Roman" pitchFamily="18" charset="0"/>
              </a:rPr>
              <a:t>13</a:t>
            </a:r>
            <a:r>
              <a:rPr lang="zh-CN" altLang="en-US" sz="4000" b="1" dirty="0" smtClean="0">
                <a:solidFill>
                  <a:srgbClr val="D60093"/>
                </a:solidFill>
                <a:latin typeface="Times New Roman" pitchFamily="18" charset="0"/>
              </a:rPr>
              <a:t>、</a:t>
            </a:r>
            <a:r>
              <a:rPr lang="en-US" altLang="zh-CN" sz="4000" b="1" dirty="0" smtClean="0">
                <a:solidFill>
                  <a:srgbClr val="D60093"/>
                </a:solidFill>
                <a:latin typeface="Times New Roman" pitchFamily="18" charset="0"/>
              </a:rPr>
              <a:t>14</a:t>
            </a:r>
            <a:r>
              <a:rPr lang="zh-CN" altLang="en-US" sz="4000" b="1" dirty="0" smtClean="0">
                <a:solidFill>
                  <a:srgbClr val="D60093"/>
                </a:solidFill>
                <a:latin typeface="Times New Roman" pitchFamily="18" charset="0"/>
              </a:rPr>
              <a:t>、</a:t>
            </a:r>
            <a:r>
              <a:rPr lang="en-US" altLang="zh-CN" sz="4000" b="1" dirty="0" smtClean="0">
                <a:solidFill>
                  <a:srgbClr val="D60093"/>
                </a:solidFill>
                <a:latin typeface="Times New Roman" pitchFamily="18" charset="0"/>
              </a:rPr>
              <a:t>15</a:t>
            </a:r>
            <a:r>
              <a:rPr lang="zh-CN" altLang="en-US" sz="4000" b="1" dirty="0" smtClean="0">
                <a:solidFill>
                  <a:srgbClr val="D60093"/>
                </a:solidFill>
                <a:latin typeface="Times New Roman" pitchFamily="18" charset="0"/>
              </a:rPr>
              <a:t>            </a:t>
            </a:r>
          </a:p>
        </p:txBody>
      </p:sp>
      <p:sp>
        <p:nvSpPr>
          <p:cNvPr id="227331" name="AutoShape 4">
            <a:hlinkClick r:id="rId2" action="ppaction://hlinksldjump" highlightClick="1"/>
          </p:cNvPr>
          <p:cNvSpPr>
            <a:spLocks noChangeArrowheads="1"/>
          </p:cNvSpPr>
          <p:nvPr/>
        </p:nvSpPr>
        <p:spPr bwMode="auto">
          <a:xfrm>
            <a:off x="8458200" y="6096000"/>
            <a:ext cx="304800" cy="304800"/>
          </a:xfrm>
          <a:prstGeom prst="actionButtonReturn">
            <a:avLst/>
          </a:prstGeom>
          <a:solidFill>
            <a:schemeClr val="accent1"/>
          </a:solidFill>
          <a:ln w="9525">
            <a:solidFill>
              <a:schemeClr val="tx1"/>
            </a:solidFill>
            <a:miter lim="800000"/>
            <a:headEnd/>
            <a:tailEnd/>
          </a:ln>
        </p:spPr>
        <p:txBody>
          <a:bodyPr wrap="none" anchor="ctr"/>
          <a:lstStyle/>
          <a:p>
            <a:endParaRPr lang="zh-CN" altLang="en-US" sz="1800">
              <a:solidFill>
                <a:schemeClr val="tx1"/>
              </a:solidFill>
              <a:latin typeface="Verdana" pitchFamily="34" charset="0"/>
            </a:endParaRPr>
          </a:p>
        </p:txBody>
      </p:sp>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72098">
                                            <p:txEl>
                                              <p:charRg st="4294967295" end="4294967295"/>
                                            </p:txEl>
                                          </p:spTgt>
                                        </p:tgtEl>
                                        <p:attrNameLst>
                                          <p:attrName>style.visibility</p:attrName>
                                        </p:attrNameLst>
                                      </p:cBhvr>
                                      <p:to>
                                        <p:strVal val="visible"/>
                                      </p:to>
                                    </p:set>
                                    <p:animEffect transition="in" filter="dissolve">
                                      <p:cBhvr>
                                        <p:cTn id="7" dur="500"/>
                                        <p:tgtEl>
                                          <p:spTgt spid="772098">
                                            <p:txEl>
                                              <p:charRg st="4294967295" end="4294967295"/>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72099">
                                            <p:txEl>
                                              <p:pRg st="0" end="0"/>
                                            </p:txEl>
                                          </p:spTgt>
                                        </p:tgtEl>
                                        <p:attrNameLst>
                                          <p:attrName>style.visibility</p:attrName>
                                        </p:attrNameLst>
                                      </p:cBhvr>
                                      <p:to>
                                        <p:strVal val="visible"/>
                                      </p:to>
                                    </p:set>
                                    <p:animEffect transition="in" filter="dissolve">
                                      <p:cBhvr>
                                        <p:cTn id="12" dur="500"/>
                                        <p:tgtEl>
                                          <p:spTgt spid="77209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72099">
                                            <p:txEl>
                                              <p:pRg st="1" end="1"/>
                                            </p:txEl>
                                          </p:spTgt>
                                        </p:tgtEl>
                                        <p:attrNameLst>
                                          <p:attrName>style.visibility</p:attrName>
                                        </p:attrNameLst>
                                      </p:cBhvr>
                                      <p:to>
                                        <p:strVal val="visible"/>
                                      </p:to>
                                    </p:set>
                                    <p:animEffect transition="in" filter="dissolve">
                                      <p:cBhvr>
                                        <p:cTn id="17" dur="500"/>
                                        <p:tgtEl>
                                          <p:spTgt spid="77209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2098" grpId="0"/>
      <p:bldP spid="772099"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灯片编号占位符 1"/>
          <p:cNvSpPr>
            <a:spLocks noGrp="1"/>
          </p:cNvSpPr>
          <p:nvPr>
            <p:ph type="sldNum" sz="quarter" idx="11"/>
          </p:nvPr>
        </p:nvSpPr>
        <p:spPr>
          <a:noFill/>
        </p:spPr>
        <p:txBody>
          <a:bodyPr/>
          <a:lstStyle/>
          <a:p>
            <a:fld id="{8B6E34BE-D6A6-4402-8797-751DAA1F0E7C}" type="slidenum">
              <a:rPr lang="en-US" altLang="zh-CN" smtClean="0">
                <a:ea typeface="宋体" charset="-122"/>
              </a:rPr>
              <a:pPr/>
              <a:t>16</a:t>
            </a:fld>
            <a:endParaRPr lang="en-US" altLang="zh-CN" smtClean="0">
              <a:ea typeface="宋体" charset="-122"/>
            </a:endParaRPr>
          </a:p>
        </p:txBody>
      </p:sp>
      <p:sp>
        <p:nvSpPr>
          <p:cNvPr id="38914" name="日期占位符 2"/>
          <p:cNvSpPr>
            <a:spLocks noGrp="1"/>
          </p:cNvSpPr>
          <p:nvPr>
            <p:ph type="dt" sz="quarter" idx="12"/>
          </p:nvPr>
        </p:nvSpPr>
        <p:spPr>
          <a:noFill/>
        </p:spPr>
        <p:txBody>
          <a:bodyPr/>
          <a:lstStyle/>
          <a:p>
            <a:fld id="{9985602E-96FA-4857-90F7-2D3B8C6F16D3}" type="datetime1">
              <a:rPr lang="zh-CN" altLang="en-US" smtClean="0">
                <a:ea typeface="宋体" charset="-122"/>
              </a:rPr>
              <a:pPr/>
              <a:t>2018/10/18</a:t>
            </a:fld>
            <a:endParaRPr lang="en-US" altLang="zh-CN" smtClean="0">
              <a:ea typeface="宋体" charset="-122"/>
            </a:endParaRPr>
          </a:p>
        </p:txBody>
      </p:sp>
      <p:pic>
        <p:nvPicPr>
          <p:cNvPr id="38915" name="Picture 2"/>
          <p:cNvPicPr>
            <a:picLocks noChangeAspect="1" noChangeArrowheads="1"/>
          </p:cNvPicPr>
          <p:nvPr/>
        </p:nvPicPr>
        <p:blipFill>
          <a:blip r:embed="rId2"/>
          <a:srcRect/>
          <a:stretch>
            <a:fillRect/>
          </a:stretch>
        </p:blipFill>
        <p:spPr bwMode="auto">
          <a:xfrm>
            <a:off x="585788" y="400050"/>
            <a:ext cx="7972425" cy="6057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7" name="Rectangle 16"/>
          <p:cNvSpPr>
            <a:spLocks noGrp="1" noChangeArrowheads="1"/>
          </p:cNvSpPr>
          <p:nvPr>
            <p:ph type="dt" sz="quarter" idx="12"/>
          </p:nvPr>
        </p:nvSpPr>
        <p:spPr>
          <a:noFill/>
        </p:spPr>
        <p:txBody>
          <a:bodyPr/>
          <a:lstStyle/>
          <a:p>
            <a:fld id="{3D51122C-E5A8-4040-A83F-1A2B43B687AD}" type="datetime1">
              <a:rPr lang="zh-CN" altLang="en-US" smtClean="0">
                <a:ea typeface="宋体" charset="-122"/>
              </a:rPr>
              <a:pPr/>
              <a:t>2018/10/18</a:t>
            </a:fld>
            <a:endParaRPr lang="en-US" altLang="zh-CN" smtClean="0">
              <a:ea typeface="宋体" charset="-122"/>
            </a:endParaRPr>
          </a:p>
        </p:txBody>
      </p:sp>
      <p:sp>
        <p:nvSpPr>
          <p:cNvPr id="39938" name="Rectangle 2"/>
          <p:cNvSpPr>
            <a:spLocks noChangeArrowheads="1"/>
          </p:cNvSpPr>
          <p:nvPr/>
        </p:nvSpPr>
        <p:spPr bwMode="auto">
          <a:xfrm>
            <a:off x="1371600" y="533400"/>
            <a:ext cx="6248400" cy="1066800"/>
          </a:xfrm>
          <a:prstGeom prst="rect">
            <a:avLst/>
          </a:prstGeom>
          <a:noFill/>
          <a:ln w="9525">
            <a:noFill/>
            <a:miter lim="800000"/>
            <a:headEnd/>
            <a:tailEnd/>
          </a:ln>
        </p:spPr>
        <p:txBody>
          <a:bodyPr>
            <a:spAutoFit/>
          </a:bodyPr>
          <a:lstStyle/>
          <a:p>
            <a:pPr algn="ctr"/>
            <a:r>
              <a:rPr kumimoji="1" lang="zh-CN" altLang="en-US" sz="3200" b="1">
                <a:latin typeface="黑体" pitchFamily="49" charset="-122"/>
                <a:ea typeface="黑体" pitchFamily="49" charset="-122"/>
              </a:rPr>
              <a:t>表</a:t>
            </a:r>
            <a:r>
              <a:rPr kumimoji="1" lang="en-US" altLang="zh-CN" sz="3200" b="1">
                <a:latin typeface="黑体" pitchFamily="49" charset="-122"/>
                <a:ea typeface="黑体" pitchFamily="49" charset="-122"/>
              </a:rPr>
              <a:t>1-18  </a:t>
            </a:r>
            <a:r>
              <a:rPr kumimoji="1" lang="zh-CN" altLang="en-US" sz="3200" b="1">
                <a:latin typeface="黑体" pitchFamily="49" charset="-122"/>
                <a:ea typeface="黑体" pitchFamily="49" charset="-122"/>
              </a:rPr>
              <a:t>分子间的作用能</a:t>
            </a:r>
            <a:r>
              <a:rPr kumimoji="1" lang="zh-CN" altLang="en-US" sz="3200" b="1">
                <a:latin typeface="Times New Roman" pitchFamily="18" charset="0"/>
              </a:rPr>
              <a:t>（</a:t>
            </a:r>
            <a:r>
              <a:rPr kumimoji="1" lang="en-US" altLang="zh-CN" sz="3200" b="1">
                <a:latin typeface="Tahoma" pitchFamily="34" charset="0"/>
              </a:rPr>
              <a:t>kJ</a:t>
            </a:r>
            <a:r>
              <a:rPr kumimoji="1" lang="en-US" altLang="zh-CN" sz="3200" b="1">
                <a:latin typeface="Times New Roman" pitchFamily="18" charset="0"/>
              </a:rPr>
              <a:t>·</a:t>
            </a:r>
            <a:r>
              <a:rPr kumimoji="1" lang="en-US" altLang="zh-CN" sz="3200" b="1">
                <a:latin typeface="Tahoma" pitchFamily="34" charset="0"/>
              </a:rPr>
              <a:t>mol</a:t>
            </a:r>
            <a:r>
              <a:rPr kumimoji="1" lang="en-US" altLang="zh-CN" sz="3200" b="1" baseline="30000">
                <a:latin typeface="Times New Roman" pitchFamily="18" charset="0"/>
              </a:rPr>
              <a:t>-1</a:t>
            </a:r>
            <a:r>
              <a:rPr kumimoji="1" lang="zh-CN" altLang="en-US" sz="3200" b="1">
                <a:latin typeface="Times New Roman" pitchFamily="18" charset="0"/>
              </a:rPr>
              <a:t>）</a:t>
            </a:r>
            <a:endParaRPr kumimoji="1" lang="zh-CN" altLang="en-US" sz="6000" b="1">
              <a:latin typeface="Times New Roman" pitchFamily="18" charset="0"/>
            </a:endParaRPr>
          </a:p>
        </p:txBody>
      </p:sp>
      <p:grpSp>
        <p:nvGrpSpPr>
          <p:cNvPr id="39939" name="Group 3"/>
          <p:cNvGrpSpPr>
            <a:grpSpLocks/>
          </p:cNvGrpSpPr>
          <p:nvPr/>
        </p:nvGrpSpPr>
        <p:grpSpPr bwMode="auto">
          <a:xfrm>
            <a:off x="0" y="2057400"/>
            <a:ext cx="9145588" cy="4514850"/>
            <a:chOff x="-3" y="381"/>
            <a:chExt cx="3124" cy="1542"/>
          </a:xfrm>
        </p:grpSpPr>
        <p:grpSp>
          <p:nvGrpSpPr>
            <p:cNvPr id="39941" name="Group 4"/>
            <p:cNvGrpSpPr>
              <a:grpSpLocks/>
            </p:cNvGrpSpPr>
            <p:nvPr/>
          </p:nvGrpSpPr>
          <p:grpSpPr bwMode="auto">
            <a:xfrm>
              <a:off x="0" y="384"/>
              <a:ext cx="3118" cy="1536"/>
              <a:chOff x="0" y="384"/>
              <a:chExt cx="3118" cy="1536"/>
            </a:xfrm>
          </p:grpSpPr>
          <p:grpSp>
            <p:nvGrpSpPr>
              <p:cNvPr id="39943" name="Group 5"/>
              <p:cNvGrpSpPr>
                <a:grpSpLocks/>
              </p:cNvGrpSpPr>
              <p:nvPr/>
            </p:nvGrpSpPr>
            <p:grpSpPr bwMode="auto">
              <a:xfrm>
                <a:off x="0" y="384"/>
                <a:ext cx="587" cy="384"/>
                <a:chOff x="0" y="384"/>
                <a:chExt cx="587" cy="384"/>
              </a:xfrm>
            </p:grpSpPr>
            <p:sp>
              <p:nvSpPr>
                <p:cNvPr id="39971" name="Rectangle 6"/>
                <p:cNvSpPr>
                  <a:spLocks noChangeArrowheads="1"/>
                </p:cNvSpPr>
                <p:nvPr/>
              </p:nvSpPr>
              <p:spPr bwMode="auto">
                <a:xfrm>
                  <a:off x="43" y="384"/>
                  <a:ext cx="501" cy="384"/>
                </a:xfrm>
                <a:prstGeom prst="rect">
                  <a:avLst/>
                </a:prstGeom>
                <a:noFill/>
                <a:ln w="9525">
                  <a:noFill/>
                  <a:miter lim="800000"/>
                  <a:headEnd/>
                  <a:tailEnd/>
                </a:ln>
              </p:spPr>
              <p:txBody>
                <a:bodyPr/>
                <a:lstStyle/>
                <a:p>
                  <a:pPr algn="ctr"/>
                  <a:r>
                    <a:rPr kumimoji="1" lang="zh-CN" altLang="en-US" b="1">
                      <a:latin typeface="Times New Roman" pitchFamily="18" charset="0"/>
                    </a:rPr>
                    <a:t>分子</a:t>
                  </a:r>
                  <a:endParaRPr kumimoji="1" lang="zh-CN" altLang="en-US" b="1">
                    <a:latin typeface="Tahoma" pitchFamily="34" charset="0"/>
                  </a:endParaRPr>
                </a:p>
                <a:p>
                  <a:pPr algn="ctr" eaLnBrk="0" hangingPunct="0"/>
                  <a:endParaRPr kumimoji="1" lang="zh-CN" altLang="en-US" sz="4800" b="1">
                    <a:latin typeface="Times New Roman" pitchFamily="18" charset="0"/>
                  </a:endParaRPr>
                </a:p>
              </p:txBody>
            </p:sp>
            <p:sp>
              <p:nvSpPr>
                <p:cNvPr id="39972" name="Rectangle 7"/>
                <p:cNvSpPr>
                  <a:spLocks noChangeArrowheads="1"/>
                </p:cNvSpPr>
                <p:nvPr/>
              </p:nvSpPr>
              <p:spPr bwMode="auto">
                <a:xfrm>
                  <a:off x="0" y="384"/>
                  <a:ext cx="587" cy="384"/>
                </a:xfrm>
                <a:prstGeom prst="rect">
                  <a:avLst/>
                </a:prstGeom>
                <a:noFill/>
                <a:ln w="7">
                  <a:solidFill>
                    <a:srgbClr val="A0A0A0"/>
                  </a:solidFill>
                  <a:miter lim="800000"/>
                  <a:headEnd/>
                  <a:tailEnd/>
                </a:ln>
              </p:spPr>
              <p:txBody>
                <a:bodyPr wrap="none"/>
                <a:lstStyle/>
                <a:p>
                  <a:endParaRPr lang="zh-CN" altLang="en-US"/>
                </a:p>
              </p:txBody>
            </p:sp>
          </p:grpSp>
          <p:grpSp>
            <p:nvGrpSpPr>
              <p:cNvPr id="39944" name="Group 8"/>
              <p:cNvGrpSpPr>
                <a:grpSpLocks/>
              </p:cNvGrpSpPr>
              <p:nvPr/>
            </p:nvGrpSpPr>
            <p:grpSpPr bwMode="auto">
              <a:xfrm>
                <a:off x="587" y="384"/>
                <a:ext cx="635" cy="384"/>
                <a:chOff x="587" y="384"/>
                <a:chExt cx="635" cy="384"/>
              </a:xfrm>
            </p:grpSpPr>
            <p:sp>
              <p:nvSpPr>
                <p:cNvPr id="39969" name="Rectangle 9"/>
                <p:cNvSpPr>
                  <a:spLocks noChangeArrowheads="1"/>
                </p:cNvSpPr>
                <p:nvPr/>
              </p:nvSpPr>
              <p:spPr bwMode="auto">
                <a:xfrm>
                  <a:off x="630" y="384"/>
                  <a:ext cx="549" cy="384"/>
                </a:xfrm>
                <a:prstGeom prst="rect">
                  <a:avLst/>
                </a:prstGeom>
                <a:noFill/>
                <a:ln w="9525">
                  <a:noFill/>
                  <a:miter lim="800000"/>
                  <a:headEnd/>
                  <a:tailEnd/>
                </a:ln>
              </p:spPr>
              <p:txBody>
                <a:bodyPr/>
                <a:lstStyle/>
                <a:p>
                  <a:pPr algn="ctr"/>
                  <a:r>
                    <a:rPr kumimoji="1" lang="zh-CN" altLang="en-US" b="1">
                      <a:latin typeface="Times New Roman" pitchFamily="18" charset="0"/>
                    </a:rPr>
                    <a:t>色散能</a:t>
                  </a:r>
                  <a:endParaRPr kumimoji="1" lang="zh-CN" altLang="en-US" b="1">
                    <a:latin typeface="Tahoma" pitchFamily="34" charset="0"/>
                  </a:endParaRPr>
                </a:p>
                <a:p>
                  <a:pPr algn="ctr" eaLnBrk="0" hangingPunct="0"/>
                  <a:endParaRPr kumimoji="1" lang="zh-CN" altLang="en-US" sz="4800" b="1">
                    <a:latin typeface="Times New Roman" pitchFamily="18" charset="0"/>
                  </a:endParaRPr>
                </a:p>
              </p:txBody>
            </p:sp>
            <p:sp>
              <p:nvSpPr>
                <p:cNvPr id="39970" name="Rectangle 10"/>
                <p:cNvSpPr>
                  <a:spLocks noChangeArrowheads="1"/>
                </p:cNvSpPr>
                <p:nvPr/>
              </p:nvSpPr>
              <p:spPr bwMode="auto">
                <a:xfrm>
                  <a:off x="587" y="384"/>
                  <a:ext cx="635" cy="384"/>
                </a:xfrm>
                <a:prstGeom prst="rect">
                  <a:avLst/>
                </a:prstGeom>
                <a:noFill/>
                <a:ln w="7">
                  <a:solidFill>
                    <a:srgbClr val="A0A0A0"/>
                  </a:solidFill>
                  <a:miter lim="800000"/>
                  <a:headEnd/>
                  <a:tailEnd/>
                </a:ln>
              </p:spPr>
              <p:txBody>
                <a:bodyPr wrap="none"/>
                <a:lstStyle/>
                <a:p>
                  <a:endParaRPr lang="zh-CN" altLang="en-US"/>
                </a:p>
              </p:txBody>
            </p:sp>
          </p:grpSp>
          <p:grpSp>
            <p:nvGrpSpPr>
              <p:cNvPr id="39945" name="Group 11"/>
              <p:cNvGrpSpPr>
                <a:grpSpLocks/>
              </p:cNvGrpSpPr>
              <p:nvPr/>
            </p:nvGrpSpPr>
            <p:grpSpPr bwMode="auto">
              <a:xfrm>
                <a:off x="1222" y="384"/>
                <a:ext cx="590" cy="384"/>
                <a:chOff x="1222" y="384"/>
                <a:chExt cx="590" cy="384"/>
              </a:xfrm>
            </p:grpSpPr>
            <p:sp>
              <p:nvSpPr>
                <p:cNvPr id="39967" name="Rectangle 12"/>
                <p:cNvSpPr>
                  <a:spLocks noChangeArrowheads="1"/>
                </p:cNvSpPr>
                <p:nvPr/>
              </p:nvSpPr>
              <p:spPr bwMode="auto">
                <a:xfrm>
                  <a:off x="1265" y="384"/>
                  <a:ext cx="504" cy="384"/>
                </a:xfrm>
                <a:prstGeom prst="rect">
                  <a:avLst/>
                </a:prstGeom>
                <a:noFill/>
                <a:ln w="9525">
                  <a:noFill/>
                  <a:miter lim="800000"/>
                  <a:headEnd/>
                  <a:tailEnd/>
                </a:ln>
              </p:spPr>
              <p:txBody>
                <a:bodyPr/>
                <a:lstStyle/>
                <a:p>
                  <a:pPr algn="ctr"/>
                  <a:r>
                    <a:rPr kumimoji="1" lang="zh-CN" altLang="en-US" b="1">
                      <a:latin typeface="Times New Roman" pitchFamily="18" charset="0"/>
                    </a:rPr>
                    <a:t>诱导能</a:t>
                  </a:r>
                  <a:endParaRPr kumimoji="1" lang="zh-CN" altLang="en-US" b="1">
                    <a:latin typeface="Tahoma" pitchFamily="34" charset="0"/>
                  </a:endParaRPr>
                </a:p>
                <a:p>
                  <a:pPr algn="ctr" eaLnBrk="0" hangingPunct="0"/>
                  <a:endParaRPr kumimoji="1" lang="zh-CN" altLang="en-US" sz="4800" b="1">
                    <a:latin typeface="Times New Roman" pitchFamily="18" charset="0"/>
                  </a:endParaRPr>
                </a:p>
              </p:txBody>
            </p:sp>
            <p:sp>
              <p:nvSpPr>
                <p:cNvPr id="39968" name="Rectangle 13"/>
                <p:cNvSpPr>
                  <a:spLocks noChangeArrowheads="1"/>
                </p:cNvSpPr>
                <p:nvPr/>
              </p:nvSpPr>
              <p:spPr bwMode="auto">
                <a:xfrm>
                  <a:off x="1222" y="384"/>
                  <a:ext cx="590" cy="384"/>
                </a:xfrm>
                <a:prstGeom prst="rect">
                  <a:avLst/>
                </a:prstGeom>
                <a:noFill/>
                <a:ln w="7">
                  <a:solidFill>
                    <a:srgbClr val="A0A0A0"/>
                  </a:solidFill>
                  <a:miter lim="800000"/>
                  <a:headEnd/>
                  <a:tailEnd/>
                </a:ln>
              </p:spPr>
              <p:txBody>
                <a:bodyPr wrap="none"/>
                <a:lstStyle/>
                <a:p>
                  <a:endParaRPr lang="zh-CN" altLang="en-US"/>
                </a:p>
              </p:txBody>
            </p:sp>
          </p:grpSp>
          <p:grpSp>
            <p:nvGrpSpPr>
              <p:cNvPr id="39946" name="Group 14"/>
              <p:cNvGrpSpPr>
                <a:grpSpLocks/>
              </p:cNvGrpSpPr>
              <p:nvPr/>
            </p:nvGrpSpPr>
            <p:grpSpPr bwMode="auto">
              <a:xfrm>
                <a:off x="1812" y="384"/>
                <a:ext cx="674" cy="384"/>
                <a:chOff x="1812" y="384"/>
                <a:chExt cx="674" cy="384"/>
              </a:xfrm>
            </p:grpSpPr>
            <p:sp>
              <p:nvSpPr>
                <p:cNvPr id="39965" name="Rectangle 15"/>
                <p:cNvSpPr>
                  <a:spLocks noChangeArrowheads="1"/>
                </p:cNvSpPr>
                <p:nvPr/>
              </p:nvSpPr>
              <p:spPr bwMode="auto">
                <a:xfrm>
                  <a:off x="1855" y="384"/>
                  <a:ext cx="588" cy="384"/>
                </a:xfrm>
                <a:prstGeom prst="rect">
                  <a:avLst/>
                </a:prstGeom>
                <a:noFill/>
                <a:ln w="9525">
                  <a:noFill/>
                  <a:miter lim="800000"/>
                  <a:headEnd/>
                  <a:tailEnd/>
                </a:ln>
              </p:spPr>
              <p:txBody>
                <a:bodyPr/>
                <a:lstStyle/>
                <a:p>
                  <a:pPr algn="ctr"/>
                  <a:r>
                    <a:rPr kumimoji="1" lang="zh-CN" altLang="en-US" b="1">
                      <a:latin typeface="Times New Roman" pitchFamily="18" charset="0"/>
                    </a:rPr>
                    <a:t>取向能</a:t>
                  </a:r>
                  <a:endParaRPr kumimoji="1" lang="zh-CN" altLang="en-US" b="1">
                    <a:latin typeface="Tahoma" pitchFamily="34" charset="0"/>
                  </a:endParaRPr>
                </a:p>
                <a:p>
                  <a:pPr algn="ctr" eaLnBrk="0" hangingPunct="0"/>
                  <a:endParaRPr kumimoji="1" lang="zh-CN" altLang="en-US" sz="4800" b="1">
                    <a:latin typeface="Times New Roman" pitchFamily="18" charset="0"/>
                  </a:endParaRPr>
                </a:p>
              </p:txBody>
            </p:sp>
            <p:sp>
              <p:nvSpPr>
                <p:cNvPr id="39966" name="Rectangle 16"/>
                <p:cNvSpPr>
                  <a:spLocks noChangeArrowheads="1"/>
                </p:cNvSpPr>
                <p:nvPr/>
              </p:nvSpPr>
              <p:spPr bwMode="auto">
                <a:xfrm>
                  <a:off x="1812" y="384"/>
                  <a:ext cx="674" cy="384"/>
                </a:xfrm>
                <a:prstGeom prst="rect">
                  <a:avLst/>
                </a:prstGeom>
                <a:noFill/>
                <a:ln w="7">
                  <a:solidFill>
                    <a:srgbClr val="A0A0A0"/>
                  </a:solidFill>
                  <a:miter lim="800000"/>
                  <a:headEnd/>
                  <a:tailEnd/>
                </a:ln>
              </p:spPr>
              <p:txBody>
                <a:bodyPr wrap="none"/>
                <a:lstStyle/>
                <a:p>
                  <a:endParaRPr lang="zh-CN" altLang="en-US"/>
                </a:p>
              </p:txBody>
            </p:sp>
          </p:grpSp>
          <p:grpSp>
            <p:nvGrpSpPr>
              <p:cNvPr id="39947" name="Group 17"/>
              <p:cNvGrpSpPr>
                <a:grpSpLocks/>
              </p:cNvGrpSpPr>
              <p:nvPr/>
            </p:nvGrpSpPr>
            <p:grpSpPr bwMode="auto">
              <a:xfrm>
                <a:off x="2486" y="384"/>
                <a:ext cx="632" cy="384"/>
                <a:chOff x="2486" y="384"/>
                <a:chExt cx="632" cy="384"/>
              </a:xfrm>
            </p:grpSpPr>
            <p:sp>
              <p:nvSpPr>
                <p:cNvPr id="39963" name="Rectangle 18"/>
                <p:cNvSpPr>
                  <a:spLocks noChangeArrowheads="1"/>
                </p:cNvSpPr>
                <p:nvPr/>
              </p:nvSpPr>
              <p:spPr bwMode="auto">
                <a:xfrm>
                  <a:off x="2529" y="384"/>
                  <a:ext cx="546" cy="384"/>
                </a:xfrm>
                <a:prstGeom prst="rect">
                  <a:avLst/>
                </a:prstGeom>
                <a:noFill/>
                <a:ln w="9525">
                  <a:noFill/>
                  <a:miter lim="800000"/>
                  <a:headEnd/>
                  <a:tailEnd/>
                </a:ln>
              </p:spPr>
              <p:txBody>
                <a:bodyPr/>
                <a:lstStyle/>
                <a:p>
                  <a:pPr algn="ctr"/>
                  <a:r>
                    <a:rPr kumimoji="1" lang="zh-CN" altLang="en-US" b="1">
                      <a:latin typeface="Times New Roman" pitchFamily="18" charset="0"/>
                    </a:rPr>
                    <a:t>总能量</a:t>
                  </a:r>
                  <a:endParaRPr kumimoji="1" lang="zh-CN" altLang="en-US" b="1">
                    <a:latin typeface="Tahoma" pitchFamily="34" charset="0"/>
                  </a:endParaRPr>
                </a:p>
                <a:p>
                  <a:pPr algn="ctr" eaLnBrk="0" hangingPunct="0"/>
                  <a:endParaRPr kumimoji="1" lang="zh-CN" altLang="en-US" sz="4800" b="1">
                    <a:latin typeface="Times New Roman" pitchFamily="18" charset="0"/>
                  </a:endParaRPr>
                </a:p>
              </p:txBody>
            </p:sp>
            <p:sp>
              <p:nvSpPr>
                <p:cNvPr id="39964" name="Rectangle 19"/>
                <p:cNvSpPr>
                  <a:spLocks noChangeArrowheads="1"/>
                </p:cNvSpPr>
                <p:nvPr/>
              </p:nvSpPr>
              <p:spPr bwMode="auto">
                <a:xfrm>
                  <a:off x="2486" y="384"/>
                  <a:ext cx="632" cy="384"/>
                </a:xfrm>
                <a:prstGeom prst="rect">
                  <a:avLst/>
                </a:prstGeom>
                <a:noFill/>
                <a:ln w="7">
                  <a:solidFill>
                    <a:srgbClr val="A0A0A0"/>
                  </a:solidFill>
                  <a:miter lim="800000"/>
                  <a:headEnd/>
                  <a:tailEnd/>
                </a:ln>
              </p:spPr>
              <p:txBody>
                <a:bodyPr wrap="none"/>
                <a:lstStyle/>
                <a:p>
                  <a:endParaRPr lang="zh-CN" altLang="en-US"/>
                </a:p>
              </p:txBody>
            </p:sp>
          </p:grpSp>
          <p:grpSp>
            <p:nvGrpSpPr>
              <p:cNvPr id="39948" name="Group 20"/>
              <p:cNvGrpSpPr>
                <a:grpSpLocks/>
              </p:cNvGrpSpPr>
              <p:nvPr/>
            </p:nvGrpSpPr>
            <p:grpSpPr bwMode="auto">
              <a:xfrm>
                <a:off x="0" y="768"/>
                <a:ext cx="587" cy="1152"/>
                <a:chOff x="0" y="768"/>
                <a:chExt cx="587" cy="1152"/>
              </a:xfrm>
            </p:grpSpPr>
            <p:sp>
              <p:nvSpPr>
                <p:cNvPr id="39961" name="Rectangle 21"/>
                <p:cNvSpPr>
                  <a:spLocks noChangeArrowheads="1"/>
                </p:cNvSpPr>
                <p:nvPr/>
              </p:nvSpPr>
              <p:spPr bwMode="auto">
                <a:xfrm>
                  <a:off x="43" y="768"/>
                  <a:ext cx="501" cy="1152"/>
                </a:xfrm>
                <a:prstGeom prst="rect">
                  <a:avLst/>
                </a:prstGeom>
                <a:noFill/>
                <a:ln w="9525">
                  <a:noFill/>
                  <a:miter lim="800000"/>
                  <a:headEnd/>
                  <a:tailEnd/>
                </a:ln>
              </p:spPr>
              <p:txBody>
                <a:bodyPr/>
                <a:lstStyle/>
                <a:p>
                  <a:pPr algn="ctr"/>
                  <a:r>
                    <a:rPr kumimoji="1" lang="en-US" altLang="zh-CN" b="1">
                      <a:solidFill>
                        <a:schemeClr val="tx1"/>
                      </a:solidFill>
                      <a:latin typeface="Times New Roman" pitchFamily="18" charset="0"/>
                    </a:rPr>
                    <a:t>H</a:t>
                  </a:r>
                  <a:r>
                    <a:rPr kumimoji="1" lang="en-US" altLang="zh-CN" b="1" baseline="-30000">
                      <a:solidFill>
                        <a:schemeClr val="tx1"/>
                      </a:solidFill>
                      <a:latin typeface="Times New Roman" pitchFamily="18" charset="0"/>
                    </a:rPr>
                    <a:t>2</a:t>
                  </a:r>
                  <a:endParaRPr kumimoji="1" lang="en-US" altLang="zh-CN" b="1">
                    <a:solidFill>
                      <a:schemeClr val="tx1"/>
                    </a:solidFill>
                    <a:latin typeface="Times New Roman" pitchFamily="18" charset="0"/>
                  </a:endParaRPr>
                </a:p>
                <a:p>
                  <a:pPr algn="ctr" eaLnBrk="0" hangingPunct="0"/>
                  <a:r>
                    <a:rPr kumimoji="1" lang="en-US" altLang="zh-CN" b="1">
                      <a:solidFill>
                        <a:schemeClr val="tx1"/>
                      </a:solidFill>
                      <a:latin typeface="Times New Roman" pitchFamily="18" charset="0"/>
                    </a:rPr>
                    <a:t>Ar</a:t>
                  </a:r>
                </a:p>
                <a:p>
                  <a:pPr algn="ctr" eaLnBrk="0" hangingPunct="0"/>
                  <a:r>
                    <a:rPr kumimoji="1" lang="en-US" altLang="zh-CN" b="1">
                      <a:solidFill>
                        <a:schemeClr val="tx1"/>
                      </a:solidFill>
                      <a:latin typeface="Times New Roman" pitchFamily="18" charset="0"/>
                    </a:rPr>
                    <a:t>Xe</a:t>
                  </a:r>
                </a:p>
                <a:p>
                  <a:pPr algn="ctr" eaLnBrk="0" hangingPunct="0"/>
                  <a:r>
                    <a:rPr kumimoji="1" lang="en-US" altLang="zh-CN" b="1">
                      <a:solidFill>
                        <a:schemeClr val="tx1"/>
                      </a:solidFill>
                      <a:latin typeface="Times New Roman" pitchFamily="18" charset="0"/>
                    </a:rPr>
                    <a:t>CO</a:t>
                  </a:r>
                </a:p>
                <a:p>
                  <a:pPr algn="ctr" eaLnBrk="0" hangingPunct="0"/>
                  <a:r>
                    <a:rPr kumimoji="1" lang="en-US" altLang="zh-CN" b="1">
                      <a:solidFill>
                        <a:schemeClr val="tx1"/>
                      </a:solidFill>
                      <a:latin typeface="Times New Roman" pitchFamily="18" charset="0"/>
                    </a:rPr>
                    <a:t>HCl</a:t>
                  </a:r>
                </a:p>
                <a:p>
                  <a:pPr algn="ctr" eaLnBrk="0" hangingPunct="0"/>
                  <a:r>
                    <a:rPr kumimoji="1" lang="en-US" altLang="zh-CN" b="1">
                      <a:solidFill>
                        <a:schemeClr val="tx1"/>
                      </a:solidFill>
                      <a:latin typeface="Times New Roman" pitchFamily="18" charset="0"/>
                    </a:rPr>
                    <a:t>HBr</a:t>
                  </a:r>
                </a:p>
                <a:p>
                  <a:pPr algn="ctr" eaLnBrk="0" hangingPunct="0"/>
                  <a:r>
                    <a:rPr kumimoji="1" lang="en-US" altLang="zh-CN" b="1">
                      <a:solidFill>
                        <a:schemeClr val="tx1"/>
                      </a:solidFill>
                      <a:latin typeface="Times New Roman" pitchFamily="18" charset="0"/>
                    </a:rPr>
                    <a:t>HI</a:t>
                  </a:r>
                </a:p>
                <a:p>
                  <a:pPr algn="ctr" eaLnBrk="0" hangingPunct="0"/>
                  <a:r>
                    <a:rPr kumimoji="1" lang="en-US" altLang="zh-CN" b="1">
                      <a:solidFill>
                        <a:schemeClr val="tx1"/>
                      </a:solidFill>
                      <a:latin typeface="Times New Roman" pitchFamily="18" charset="0"/>
                    </a:rPr>
                    <a:t>NH</a:t>
                  </a:r>
                  <a:r>
                    <a:rPr kumimoji="1" lang="en-US" altLang="zh-CN" b="1" baseline="-30000">
                      <a:solidFill>
                        <a:schemeClr val="tx1"/>
                      </a:solidFill>
                      <a:latin typeface="Times New Roman" pitchFamily="18" charset="0"/>
                    </a:rPr>
                    <a:t>3</a:t>
                  </a:r>
                  <a:endParaRPr kumimoji="1" lang="en-US" altLang="zh-CN" b="1">
                    <a:solidFill>
                      <a:schemeClr val="tx1"/>
                    </a:solidFill>
                    <a:latin typeface="Times New Roman" pitchFamily="18" charset="0"/>
                  </a:endParaRPr>
                </a:p>
                <a:p>
                  <a:pPr algn="ctr" eaLnBrk="0" hangingPunct="0"/>
                  <a:r>
                    <a:rPr kumimoji="1" lang="en-US" altLang="zh-CN" b="1">
                      <a:solidFill>
                        <a:schemeClr val="tx1"/>
                      </a:solidFill>
                      <a:latin typeface="Times New Roman" pitchFamily="18" charset="0"/>
                    </a:rPr>
                    <a:t>H</a:t>
                  </a:r>
                  <a:r>
                    <a:rPr kumimoji="1" lang="en-US" altLang="zh-CN" b="1" baseline="-30000">
                      <a:solidFill>
                        <a:schemeClr val="tx1"/>
                      </a:solidFill>
                      <a:latin typeface="Times New Roman" pitchFamily="18" charset="0"/>
                    </a:rPr>
                    <a:t>2</a:t>
                  </a:r>
                  <a:r>
                    <a:rPr kumimoji="1" lang="en-US" altLang="zh-CN" b="1">
                      <a:solidFill>
                        <a:schemeClr val="tx1"/>
                      </a:solidFill>
                      <a:latin typeface="Times New Roman" pitchFamily="18" charset="0"/>
                    </a:rPr>
                    <a:t>O</a:t>
                  </a:r>
                </a:p>
                <a:p>
                  <a:pPr algn="ctr" eaLnBrk="0" hangingPunct="0"/>
                  <a:endParaRPr kumimoji="1" lang="zh-CN" altLang="en-US" sz="4800" b="1">
                    <a:solidFill>
                      <a:schemeClr val="tx1"/>
                    </a:solidFill>
                    <a:latin typeface="Times New Roman" pitchFamily="18" charset="0"/>
                  </a:endParaRPr>
                </a:p>
              </p:txBody>
            </p:sp>
            <p:sp>
              <p:nvSpPr>
                <p:cNvPr id="39962" name="Rectangle 22"/>
                <p:cNvSpPr>
                  <a:spLocks noChangeArrowheads="1"/>
                </p:cNvSpPr>
                <p:nvPr/>
              </p:nvSpPr>
              <p:spPr bwMode="auto">
                <a:xfrm>
                  <a:off x="0" y="768"/>
                  <a:ext cx="587" cy="1152"/>
                </a:xfrm>
                <a:prstGeom prst="rect">
                  <a:avLst/>
                </a:prstGeom>
                <a:noFill/>
                <a:ln w="7">
                  <a:solidFill>
                    <a:srgbClr val="A0A0A0"/>
                  </a:solidFill>
                  <a:miter lim="800000"/>
                  <a:headEnd/>
                  <a:tailEnd/>
                </a:ln>
              </p:spPr>
              <p:txBody>
                <a:bodyPr wrap="none"/>
                <a:lstStyle/>
                <a:p>
                  <a:endParaRPr lang="zh-CN" altLang="en-US"/>
                </a:p>
              </p:txBody>
            </p:sp>
          </p:grpSp>
          <p:grpSp>
            <p:nvGrpSpPr>
              <p:cNvPr id="39949" name="Group 23"/>
              <p:cNvGrpSpPr>
                <a:grpSpLocks/>
              </p:cNvGrpSpPr>
              <p:nvPr/>
            </p:nvGrpSpPr>
            <p:grpSpPr bwMode="auto">
              <a:xfrm>
                <a:off x="587" y="768"/>
                <a:ext cx="635" cy="1152"/>
                <a:chOff x="587" y="768"/>
                <a:chExt cx="635" cy="1152"/>
              </a:xfrm>
            </p:grpSpPr>
            <p:sp>
              <p:nvSpPr>
                <p:cNvPr id="39959" name="Rectangle 24"/>
                <p:cNvSpPr>
                  <a:spLocks noChangeArrowheads="1"/>
                </p:cNvSpPr>
                <p:nvPr/>
              </p:nvSpPr>
              <p:spPr bwMode="auto">
                <a:xfrm>
                  <a:off x="630" y="768"/>
                  <a:ext cx="549" cy="1152"/>
                </a:xfrm>
                <a:prstGeom prst="rect">
                  <a:avLst/>
                </a:prstGeom>
                <a:noFill/>
                <a:ln w="9525">
                  <a:noFill/>
                  <a:miter lim="800000"/>
                  <a:headEnd/>
                  <a:tailEnd/>
                </a:ln>
              </p:spPr>
              <p:txBody>
                <a:bodyPr/>
                <a:lstStyle/>
                <a:p>
                  <a:pPr algn="ctr"/>
                  <a:r>
                    <a:rPr kumimoji="1" lang="en-US" altLang="zh-CN" b="1">
                      <a:solidFill>
                        <a:schemeClr val="tx1"/>
                      </a:solidFill>
                      <a:latin typeface="Times New Roman" pitchFamily="18" charset="0"/>
                    </a:rPr>
                    <a:t>0.17</a:t>
                  </a:r>
                </a:p>
                <a:p>
                  <a:pPr algn="ctr" eaLnBrk="0" hangingPunct="0"/>
                  <a:r>
                    <a:rPr kumimoji="1" lang="en-US" altLang="zh-CN" b="1">
                      <a:solidFill>
                        <a:schemeClr val="tx1"/>
                      </a:solidFill>
                      <a:latin typeface="Times New Roman" pitchFamily="18" charset="0"/>
                    </a:rPr>
                    <a:t>8.49</a:t>
                  </a:r>
                </a:p>
                <a:p>
                  <a:pPr algn="ctr" eaLnBrk="0" hangingPunct="0"/>
                  <a:r>
                    <a:rPr kumimoji="1" lang="en-US" altLang="zh-CN" b="1">
                      <a:solidFill>
                        <a:schemeClr val="tx1"/>
                      </a:solidFill>
                      <a:latin typeface="Times New Roman" pitchFamily="18" charset="0"/>
                    </a:rPr>
                    <a:t>17.41</a:t>
                  </a:r>
                </a:p>
                <a:p>
                  <a:pPr algn="ctr" eaLnBrk="0" hangingPunct="0"/>
                  <a:r>
                    <a:rPr kumimoji="1" lang="en-US" altLang="zh-CN" b="1">
                      <a:solidFill>
                        <a:schemeClr val="tx1"/>
                      </a:solidFill>
                      <a:latin typeface="Times New Roman" pitchFamily="18" charset="0"/>
                    </a:rPr>
                    <a:t>8.74</a:t>
                  </a:r>
                </a:p>
                <a:p>
                  <a:pPr algn="ctr" eaLnBrk="0" hangingPunct="0"/>
                  <a:r>
                    <a:rPr kumimoji="1" lang="en-US" altLang="zh-CN" b="1">
                      <a:solidFill>
                        <a:schemeClr val="tx1"/>
                      </a:solidFill>
                      <a:latin typeface="Times New Roman" pitchFamily="18" charset="0"/>
                    </a:rPr>
                    <a:t>16.82</a:t>
                  </a:r>
                </a:p>
                <a:p>
                  <a:pPr algn="ctr" eaLnBrk="0" hangingPunct="0"/>
                  <a:r>
                    <a:rPr kumimoji="1" lang="en-US" altLang="zh-CN" b="1">
                      <a:solidFill>
                        <a:schemeClr val="tx1"/>
                      </a:solidFill>
                      <a:latin typeface="Times New Roman" pitchFamily="18" charset="0"/>
                    </a:rPr>
                    <a:t>28.45</a:t>
                  </a:r>
                </a:p>
                <a:p>
                  <a:pPr algn="ctr" eaLnBrk="0" hangingPunct="0"/>
                  <a:r>
                    <a:rPr kumimoji="1" lang="en-US" altLang="zh-CN" b="1">
                      <a:solidFill>
                        <a:schemeClr val="tx1"/>
                      </a:solidFill>
                      <a:latin typeface="Times New Roman" pitchFamily="18" charset="0"/>
                    </a:rPr>
                    <a:t>60.54</a:t>
                  </a:r>
                </a:p>
                <a:p>
                  <a:pPr algn="ctr" eaLnBrk="0" hangingPunct="0"/>
                  <a:r>
                    <a:rPr kumimoji="1" lang="en-US" altLang="zh-CN" b="1">
                      <a:solidFill>
                        <a:schemeClr val="tx1"/>
                      </a:solidFill>
                      <a:latin typeface="Times New Roman" pitchFamily="18" charset="0"/>
                    </a:rPr>
                    <a:t>14.73</a:t>
                  </a:r>
                </a:p>
                <a:p>
                  <a:pPr algn="ctr" eaLnBrk="0" hangingPunct="0"/>
                  <a:r>
                    <a:rPr kumimoji="1" lang="en-US" altLang="zh-CN" b="1">
                      <a:solidFill>
                        <a:schemeClr val="tx1"/>
                      </a:solidFill>
                      <a:latin typeface="Times New Roman" pitchFamily="18" charset="0"/>
                    </a:rPr>
                    <a:t>9.00</a:t>
                  </a:r>
                </a:p>
                <a:p>
                  <a:pPr algn="ctr" eaLnBrk="0" hangingPunct="0"/>
                  <a:endParaRPr kumimoji="1" lang="zh-CN" altLang="en-US" sz="4800" b="1">
                    <a:solidFill>
                      <a:schemeClr val="tx1"/>
                    </a:solidFill>
                    <a:latin typeface="Times New Roman" pitchFamily="18" charset="0"/>
                  </a:endParaRPr>
                </a:p>
              </p:txBody>
            </p:sp>
            <p:sp>
              <p:nvSpPr>
                <p:cNvPr id="39960" name="Rectangle 25"/>
                <p:cNvSpPr>
                  <a:spLocks noChangeArrowheads="1"/>
                </p:cNvSpPr>
                <p:nvPr/>
              </p:nvSpPr>
              <p:spPr bwMode="auto">
                <a:xfrm>
                  <a:off x="587" y="768"/>
                  <a:ext cx="635" cy="1152"/>
                </a:xfrm>
                <a:prstGeom prst="rect">
                  <a:avLst/>
                </a:prstGeom>
                <a:noFill/>
                <a:ln w="7">
                  <a:solidFill>
                    <a:srgbClr val="A0A0A0"/>
                  </a:solidFill>
                  <a:miter lim="800000"/>
                  <a:headEnd/>
                  <a:tailEnd/>
                </a:ln>
              </p:spPr>
              <p:txBody>
                <a:bodyPr wrap="none"/>
                <a:lstStyle/>
                <a:p>
                  <a:endParaRPr lang="zh-CN" altLang="en-US"/>
                </a:p>
              </p:txBody>
            </p:sp>
          </p:grpSp>
          <p:grpSp>
            <p:nvGrpSpPr>
              <p:cNvPr id="39950" name="Group 26"/>
              <p:cNvGrpSpPr>
                <a:grpSpLocks/>
              </p:cNvGrpSpPr>
              <p:nvPr/>
            </p:nvGrpSpPr>
            <p:grpSpPr bwMode="auto">
              <a:xfrm>
                <a:off x="1222" y="768"/>
                <a:ext cx="590" cy="1152"/>
                <a:chOff x="1222" y="768"/>
                <a:chExt cx="590" cy="1152"/>
              </a:xfrm>
            </p:grpSpPr>
            <p:sp>
              <p:nvSpPr>
                <p:cNvPr id="39957" name="Rectangle 27"/>
                <p:cNvSpPr>
                  <a:spLocks noChangeArrowheads="1"/>
                </p:cNvSpPr>
                <p:nvPr/>
              </p:nvSpPr>
              <p:spPr bwMode="auto">
                <a:xfrm>
                  <a:off x="1265" y="768"/>
                  <a:ext cx="504" cy="1152"/>
                </a:xfrm>
                <a:prstGeom prst="rect">
                  <a:avLst/>
                </a:prstGeom>
                <a:noFill/>
                <a:ln w="9525">
                  <a:noFill/>
                  <a:miter lim="800000"/>
                  <a:headEnd/>
                  <a:tailEnd/>
                </a:ln>
              </p:spPr>
              <p:txBody>
                <a:bodyPr/>
                <a:lstStyle/>
                <a:p>
                  <a:pPr algn="ctr"/>
                  <a:r>
                    <a:rPr kumimoji="1" lang="en-US" altLang="zh-CN" b="1">
                      <a:solidFill>
                        <a:schemeClr val="tx1"/>
                      </a:solidFill>
                      <a:latin typeface="Times New Roman" pitchFamily="18" charset="0"/>
                    </a:rPr>
                    <a:t>0.00</a:t>
                  </a:r>
                </a:p>
                <a:p>
                  <a:pPr algn="ctr" eaLnBrk="0" hangingPunct="0"/>
                  <a:r>
                    <a:rPr kumimoji="1" lang="en-US" altLang="zh-CN" b="1">
                      <a:solidFill>
                        <a:schemeClr val="tx1"/>
                      </a:solidFill>
                      <a:latin typeface="Times New Roman" pitchFamily="18" charset="0"/>
                    </a:rPr>
                    <a:t>0.00</a:t>
                  </a:r>
                </a:p>
                <a:p>
                  <a:pPr algn="ctr" eaLnBrk="0" hangingPunct="0"/>
                  <a:r>
                    <a:rPr kumimoji="1" lang="en-US" altLang="zh-CN" b="1">
                      <a:solidFill>
                        <a:schemeClr val="tx1"/>
                      </a:solidFill>
                      <a:latin typeface="Times New Roman" pitchFamily="18" charset="0"/>
                    </a:rPr>
                    <a:t>0.00</a:t>
                  </a:r>
                </a:p>
                <a:p>
                  <a:pPr algn="ctr" eaLnBrk="0" hangingPunct="0"/>
                  <a:r>
                    <a:rPr kumimoji="1" lang="en-US" altLang="zh-CN" b="1">
                      <a:solidFill>
                        <a:schemeClr val="tx1"/>
                      </a:solidFill>
                      <a:latin typeface="Times New Roman" pitchFamily="18" charset="0"/>
                    </a:rPr>
                    <a:t>0.008</a:t>
                  </a:r>
                </a:p>
                <a:p>
                  <a:pPr algn="ctr" eaLnBrk="0" hangingPunct="0"/>
                  <a:r>
                    <a:rPr kumimoji="1" lang="en-US" altLang="zh-CN" b="1">
                      <a:solidFill>
                        <a:schemeClr val="tx1"/>
                      </a:solidFill>
                      <a:latin typeface="Times New Roman" pitchFamily="18" charset="0"/>
                    </a:rPr>
                    <a:t>1.10</a:t>
                  </a:r>
                </a:p>
                <a:p>
                  <a:pPr algn="ctr" eaLnBrk="0" hangingPunct="0"/>
                  <a:r>
                    <a:rPr kumimoji="1" lang="en-US" altLang="zh-CN" b="1">
                      <a:solidFill>
                        <a:schemeClr val="tx1"/>
                      </a:solidFill>
                      <a:latin typeface="Times New Roman" pitchFamily="18" charset="0"/>
                    </a:rPr>
                    <a:t>0.71</a:t>
                  </a:r>
                </a:p>
                <a:p>
                  <a:pPr algn="ctr" eaLnBrk="0" hangingPunct="0"/>
                  <a:r>
                    <a:rPr kumimoji="1" lang="en-US" altLang="zh-CN" b="1">
                      <a:solidFill>
                        <a:schemeClr val="tx1"/>
                      </a:solidFill>
                      <a:latin typeface="Times New Roman" pitchFamily="18" charset="0"/>
                    </a:rPr>
                    <a:t>0.31</a:t>
                  </a:r>
                </a:p>
                <a:p>
                  <a:pPr algn="ctr" eaLnBrk="0" hangingPunct="0"/>
                  <a:r>
                    <a:rPr kumimoji="1" lang="en-US" altLang="zh-CN" b="1">
                      <a:solidFill>
                        <a:schemeClr val="tx1"/>
                      </a:solidFill>
                      <a:latin typeface="Times New Roman" pitchFamily="18" charset="0"/>
                    </a:rPr>
                    <a:t>1.55</a:t>
                  </a:r>
                </a:p>
                <a:p>
                  <a:pPr algn="ctr" eaLnBrk="0" hangingPunct="0"/>
                  <a:r>
                    <a:rPr kumimoji="1" lang="en-US" altLang="zh-CN" b="1">
                      <a:solidFill>
                        <a:schemeClr val="tx1"/>
                      </a:solidFill>
                      <a:latin typeface="Times New Roman" pitchFamily="18" charset="0"/>
                    </a:rPr>
                    <a:t>1.92</a:t>
                  </a:r>
                </a:p>
                <a:p>
                  <a:pPr algn="ctr" eaLnBrk="0" hangingPunct="0"/>
                  <a:endParaRPr kumimoji="1" lang="zh-CN" altLang="en-US" sz="4800" b="1">
                    <a:solidFill>
                      <a:schemeClr val="tx1"/>
                    </a:solidFill>
                    <a:latin typeface="Times New Roman" pitchFamily="18" charset="0"/>
                  </a:endParaRPr>
                </a:p>
              </p:txBody>
            </p:sp>
            <p:sp>
              <p:nvSpPr>
                <p:cNvPr id="39958" name="Rectangle 28"/>
                <p:cNvSpPr>
                  <a:spLocks noChangeArrowheads="1"/>
                </p:cNvSpPr>
                <p:nvPr/>
              </p:nvSpPr>
              <p:spPr bwMode="auto">
                <a:xfrm>
                  <a:off x="1222" y="768"/>
                  <a:ext cx="590" cy="1152"/>
                </a:xfrm>
                <a:prstGeom prst="rect">
                  <a:avLst/>
                </a:prstGeom>
                <a:noFill/>
                <a:ln w="7">
                  <a:solidFill>
                    <a:srgbClr val="A0A0A0"/>
                  </a:solidFill>
                  <a:miter lim="800000"/>
                  <a:headEnd/>
                  <a:tailEnd/>
                </a:ln>
              </p:spPr>
              <p:txBody>
                <a:bodyPr wrap="none"/>
                <a:lstStyle/>
                <a:p>
                  <a:endParaRPr lang="zh-CN" altLang="en-US"/>
                </a:p>
              </p:txBody>
            </p:sp>
          </p:grpSp>
          <p:grpSp>
            <p:nvGrpSpPr>
              <p:cNvPr id="39951" name="Group 29"/>
              <p:cNvGrpSpPr>
                <a:grpSpLocks/>
              </p:cNvGrpSpPr>
              <p:nvPr/>
            </p:nvGrpSpPr>
            <p:grpSpPr bwMode="auto">
              <a:xfrm>
                <a:off x="1812" y="768"/>
                <a:ext cx="674" cy="1152"/>
                <a:chOff x="1812" y="768"/>
                <a:chExt cx="674" cy="1152"/>
              </a:xfrm>
            </p:grpSpPr>
            <p:sp>
              <p:nvSpPr>
                <p:cNvPr id="39955" name="Rectangle 30"/>
                <p:cNvSpPr>
                  <a:spLocks noChangeArrowheads="1"/>
                </p:cNvSpPr>
                <p:nvPr/>
              </p:nvSpPr>
              <p:spPr bwMode="auto">
                <a:xfrm>
                  <a:off x="1855" y="768"/>
                  <a:ext cx="588" cy="1152"/>
                </a:xfrm>
                <a:prstGeom prst="rect">
                  <a:avLst/>
                </a:prstGeom>
                <a:noFill/>
                <a:ln w="9525">
                  <a:noFill/>
                  <a:miter lim="800000"/>
                  <a:headEnd/>
                  <a:tailEnd/>
                </a:ln>
              </p:spPr>
              <p:txBody>
                <a:bodyPr/>
                <a:lstStyle/>
                <a:p>
                  <a:pPr algn="ctr"/>
                  <a:r>
                    <a:rPr kumimoji="1" lang="en-US" altLang="zh-CN" b="1">
                      <a:solidFill>
                        <a:schemeClr val="tx1"/>
                      </a:solidFill>
                      <a:latin typeface="Times New Roman" pitchFamily="18" charset="0"/>
                    </a:rPr>
                    <a:t>0.00</a:t>
                  </a:r>
                </a:p>
                <a:p>
                  <a:pPr algn="ctr" eaLnBrk="0" hangingPunct="0"/>
                  <a:r>
                    <a:rPr kumimoji="1" lang="en-US" altLang="zh-CN" b="1">
                      <a:solidFill>
                        <a:schemeClr val="tx1"/>
                      </a:solidFill>
                      <a:latin typeface="Times New Roman" pitchFamily="18" charset="0"/>
                    </a:rPr>
                    <a:t>0.00</a:t>
                  </a:r>
                </a:p>
                <a:p>
                  <a:pPr algn="ctr" eaLnBrk="0" hangingPunct="0"/>
                  <a:r>
                    <a:rPr kumimoji="1" lang="en-US" altLang="zh-CN" b="1">
                      <a:solidFill>
                        <a:schemeClr val="tx1"/>
                      </a:solidFill>
                      <a:latin typeface="Times New Roman" pitchFamily="18" charset="0"/>
                    </a:rPr>
                    <a:t>0.00</a:t>
                  </a:r>
                </a:p>
                <a:p>
                  <a:pPr algn="ctr" eaLnBrk="0" hangingPunct="0"/>
                  <a:r>
                    <a:rPr kumimoji="1" lang="en-US" altLang="zh-CN" b="1">
                      <a:solidFill>
                        <a:schemeClr val="tx1"/>
                      </a:solidFill>
                      <a:latin typeface="Times New Roman" pitchFamily="18" charset="0"/>
                    </a:rPr>
                    <a:t>0.003</a:t>
                  </a:r>
                </a:p>
                <a:p>
                  <a:pPr algn="ctr" eaLnBrk="0" hangingPunct="0"/>
                  <a:r>
                    <a:rPr kumimoji="1" lang="en-US" altLang="zh-CN" b="1">
                      <a:solidFill>
                        <a:schemeClr val="tx1"/>
                      </a:solidFill>
                      <a:latin typeface="Times New Roman" pitchFamily="18" charset="0"/>
                    </a:rPr>
                    <a:t>3.30</a:t>
                  </a:r>
                </a:p>
                <a:p>
                  <a:pPr algn="ctr" eaLnBrk="0" hangingPunct="0"/>
                  <a:r>
                    <a:rPr kumimoji="1" lang="en-US" altLang="zh-CN" b="1">
                      <a:solidFill>
                        <a:schemeClr val="tx1"/>
                      </a:solidFill>
                      <a:latin typeface="Times New Roman" pitchFamily="18" charset="0"/>
                    </a:rPr>
                    <a:t>1.09</a:t>
                  </a:r>
                </a:p>
                <a:p>
                  <a:pPr algn="ctr" eaLnBrk="0" hangingPunct="0"/>
                  <a:r>
                    <a:rPr kumimoji="1" lang="en-US" altLang="zh-CN" b="1">
                      <a:solidFill>
                        <a:schemeClr val="tx1"/>
                      </a:solidFill>
                      <a:latin typeface="Times New Roman" pitchFamily="18" charset="0"/>
                    </a:rPr>
                    <a:t>0.59</a:t>
                  </a:r>
                </a:p>
                <a:p>
                  <a:pPr algn="ctr" eaLnBrk="0" hangingPunct="0"/>
                  <a:r>
                    <a:rPr kumimoji="1" lang="en-US" altLang="zh-CN" b="1">
                      <a:solidFill>
                        <a:schemeClr val="tx1"/>
                      </a:solidFill>
                      <a:latin typeface="Times New Roman" pitchFamily="18" charset="0"/>
                    </a:rPr>
                    <a:t>13.30</a:t>
                  </a:r>
                </a:p>
                <a:p>
                  <a:pPr algn="ctr" eaLnBrk="0" hangingPunct="0"/>
                  <a:r>
                    <a:rPr kumimoji="1" lang="en-US" altLang="zh-CN" b="1">
                      <a:solidFill>
                        <a:schemeClr val="tx1"/>
                      </a:solidFill>
                      <a:latin typeface="Times New Roman" pitchFamily="18" charset="0"/>
                    </a:rPr>
                    <a:t>36.36</a:t>
                  </a:r>
                </a:p>
                <a:p>
                  <a:pPr algn="ctr" eaLnBrk="0" hangingPunct="0"/>
                  <a:endParaRPr kumimoji="1" lang="zh-CN" altLang="en-US" sz="4800" b="1">
                    <a:solidFill>
                      <a:schemeClr val="tx1"/>
                    </a:solidFill>
                    <a:latin typeface="Times New Roman" pitchFamily="18" charset="0"/>
                  </a:endParaRPr>
                </a:p>
              </p:txBody>
            </p:sp>
            <p:sp>
              <p:nvSpPr>
                <p:cNvPr id="39956" name="Rectangle 31"/>
                <p:cNvSpPr>
                  <a:spLocks noChangeArrowheads="1"/>
                </p:cNvSpPr>
                <p:nvPr/>
              </p:nvSpPr>
              <p:spPr bwMode="auto">
                <a:xfrm>
                  <a:off x="1812" y="768"/>
                  <a:ext cx="674" cy="1152"/>
                </a:xfrm>
                <a:prstGeom prst="rect">
                  <a:avLst/>
                </a:prstGeom>
                <a:noFill/>
                <a:ln w="7">
                  <a:solidFill>
                    <a:srgbClr val="A0A0A0"/>
                  </a:solidFill>
                  <a:miter lim="800000"/>
                  <a:headEnd/>
                  <a:tailEnd/>
                </a:ln>
              </p:spPr>
              <p:txBody>
                <a:bodyPr wrap="none"/>
                <a:lstStyle/>
                <a:p>
                  <a:endParaRPr lang="zh-CN" altLang="en-US"/>
                </a:p>
              </p:txBody>
            </p:sp>
          </p:grpSp>
          <p:grpSp>
            <p:nvGrpSpPr>
              <p:cNvPr id="39952" name="Group 32"/>
              <p:cNvGrpSpPr>
                <a:grpSpLocks/>
              </p:cNvGrpSpPr>
              <p:nvPr/>
            </p:nvGrpSpPr>
            <p:grpSpPr bwMode="auto">
              <a:xfrm>
                <a:off x="2486" y="768"/>
                <a:ext cx="632" cy="1152"/>
                <a:chOff x="2486" y="768"/>
                <a:chExt cx="632" cy="1152"/>
              </a:xfrm>
            </p:grpSpPr>
            <p:sp>
              <p:nvSpPr>
                <p:cNvPr id="39953" name="Rectangle 33"/>
                <p:cNvSpPr>
                  <a:spLocks noChangeArrowheads="1"/>
                </p:cNvSpPr>
                <p:nvPr/>
              </p:nvSpPr>
              <p:spPr bwMode="auto">
                <a:xfrm>
                  <a:off x="2529" y="768"/>
                  <a:ext cx="546" cy="1152"/>
                </a:xfrm>
                <a:prstGeom prst="rect">
                  <a:avLst/>
                </a:prstGeom>
                <a:noFill/>
                <a:ln w="9525">
                  <a:noFill/>
                  <a:miter lim="800000"/>
                  <a:headEnd/>
                  <a:tailEnd/>
                </a:ln>
              </p:spPr>
              <p:txBody>
                <a:bodyPr/>
                <a:lstStyle/>
                <a:p>
                  <a:pPr algn="ctr"/>
                  <a:r>
                    <a:rPr kumimoji="1" lang="en-US" altLang="zh-CN" b="1">
                      <a:solidFill>
                        <a:schemeClr val="tx1"/>
                      </a:solidFill>
                      <a:latin typeface="Times New Roman" pitchFamily="18" charset="0"/>
                    </a:rPr>
                    <a:t>0.17</a:t>
                  </a:r>
                </a:p>
                <a:p>
                  <a:pPr algn="ctr" eaLnBrk="0" hangingPunct="0"/>
                  <a:r>
                    <a:rPr kumimoji="1" lang="en-US" altLang="zh-CN" b="1">
                      <a:solidFill>
                        <a:schemeClr val="tx1"/>
                      </a:solidFill>
                      <a:latin typeface="Times New Roman" pitchFamily="18" charset="0"/>
                    </a:rPr>
                    <a:t>8.49</a:t>
                  </a:r>
                </a:p>
                <a:p>
                  <a:pPr algn="ctr" eaLnBrk="0" hangingPunct="0"/>
                  <a:r>
                    <a:rPr kumimoji="1" lang="en-US" altLang="zh-CN" b="1">
                      <a:solidFill>
                        <a:schemeClr val="tx1"/>
                      </a:solidFill>
                      <a:latin typeface="Times New Roman" pitchFamily="18" charset="0"/>
                    </a:rPr>
                    <a:t>17.41</a:t>
                  </a:r>
                </a:p>
                <a:p>
                  <a:pPr algn="ctr" eaLnBrk="0" hangingPunct="0"/>
                  <a:r>
                    <a:rPr kumimoji="1" lang="en-US" altLang="zh-CN" b="1">
                      <a:solidFill>
                        <a:schemeClr val="tx1"/>
                      </a:solidFill>
                      <a:latin typeface="Times New Roman" pitchFamily="18" charset="0"/>
                    </a:rPr>
                    <a:t>8.75</a:t>
                  </a:r>
                </a:p>
                <a:p>
                  <a:pPr algn="ctr" eaLnBrk="0" hangingPunct="0"/>
                  <a:r>
                    <a:rPr kumimoji="1" lang="en-US" altLang="zh-CN" b="1">
                      <a:solidFill>
                        <a:schemeClr val="tx1"/>
                      </a:solidFill>
                      <a:latin typeface="Times New Roman" pitchFamily="18" charset="0"/>
                    </a:rPr>
                    <a:t>21.12</a:t>
                  </a:r>
                </a:p>
                <a:p>
                  <a:pPr algn="ctr" eaLnBrk="0" hangingPunct="0"/>
                  <a:r>
                    <a:rPr kumimoji="1" lang="en-US" altLang="zh-CN" b="1">
                      <a:solidFill>
                        <a:schemeClr val="tx1"/>
                      </a:solidFill>
                      <a:latin typeface="Times New Roman" pitchFamily="18" charset="0"/>
                    </a:rPr>
                    <a:t>30.25</a:t>
                  </a:r>
                </a:p>
                <a:p>
                  <a:pPr algn="ctr" eaLnBrk="0" hangingPunct="0"/>
                  <a:r>
                    <a:rPr kumimoji="1" lang="en-US" altLang="zh-CN" b="1">
                      <a:solidFill>
                        <a:schemeClr val="tx1"/>
                      </a:solidFill>
                      <a:latin typeface="Times New Roman" pitchFamily="18" charset="0"/>
                    </a:rPr>
                    <a:t>61.44</a:t>
                  </a:r>
                </a:p>
                <a:p>
                  <a:pPr algn="ctr" eaLnBrk="0" hangingPunct="0"/>
                  <a:r>
                    <a:rPr kumimoji="1" lang="en-US" altLang="zh-CN" b="1">
                      <a:solidFill>
                        <a:schemeClr val="tx1"/>
                      </a:solidFill>
                      <a:latin typeface="Times New Roman" pitchFamily="18" charset="0"/>
                    </a:rPr>
                    <a:t>29.58</a:t>
                  </a:r>
                </a:p>
                <a:p>
                  <a:pPr algn="ctr" eaLnBrk="0" hangingPunct="0"/>
                  <a:r>
                    <a:rPr kumimoji="1" lang="en-US" altLang="zh-CN" b="1">
                      <a:solidFill>
                        <a:schemeClr val="tx1"/>
                      </a:solidFill>
                      <a:latin typeface="Times New Roman" pitchFamily="18" charset="0"/>
                    </a:rPr>
                    <a:t>47.28</a:t>
                  </a:r>
                </a:p>
                <a:p>
                  <a:pPr algn="ctr" eaLnBrk="0" hangingPunct="0"/>
                  <a:endParaRPr kumimoji="1" lang="zh-CN" altLang="en-US" sz="4800" b="1">
                    <a:solidFill>
                      <a:schemeClr val="tx1"/>
                    </a:solidFill>
                    <a:latin typeface="Times New Roman" pitchFamily="18" charset="0"/>
                  </a:endParaRPr>
                </a:p>
              </p:txBody>
            </p:sp>
            <p:sp>
              <p:nvSpPr>
                <p:cNvPr id="39954" name="Rectangle 34"/>
                <p:cNvSpPr>
                  <a:spLocks noChangeArrowheads="1"/>
                </p:cNvSpPr>
                <p:nvPr/>
              </p:nvSpPr>
              <p:spPr bwMode="auto">
                <a:xfrm>
                  <a:off x="2486" y="768"/>
                  <a:ext cx="632" cy="1152"/>
                </a:xfrm>
                <a:prstGeom prst="rect">
                  <a:avLst/>
                </a:prstGeom>
                <a:noFill/>
                <a:ln w="7">
                  <a:solidFill>
                    <a:srgbClr val="A0A0A0"/>
                  </a:solidFill>
                  <a:miter lim="800000"/>
                  <a:headEnd/>
                  <a:tailEnd/>
                </a:ln>
              </p:spPr>
              <p:txBody>
                <a:bodyPr wrap="none"/>
                <a:lstStyle/>
                <a:p>
                  <a:endParaRPr lang="zh-CN" altLang="en-US"/>
                </a:p>
              </p:txBody>
            </p:sp>
          </p:grpSp>
        </p:grpSp>
        <p:sp>
          <p:nvSpPr>
            <p:cNvPr id="39942" name="Rectangle 35"/>
            <p:cNvSpPr>
              <a:spLocks noChangeArrowheads="1"/>
            </p:cNvSpPr>
            <p:nvPr/>
          </p:nvSpPr>
          <p:spPr bwMode="auto">
            <a:xfrm>
              <a:off x="-3" y="381"/>
              <a:ext cx="3124" cy="1542"/>
            </a:xfrm>
            <a:prstGeom prst="rect">
              <a:avLst/>
            </a:prstGeom>
            <a:noFill/>
            <a:ln w="9525">
              <a:solidFill>
                <a:srgbClr val="A0A0A0"/>
              </a:solidFill>
              <a:miter lim="800000"/>
              <a:headEnd/>
              <a:tailEnd/>
            </a:ln>
          </p:spPr>
          <p:txBody>
            <a:bodyPr wrap="none"/>
            <a:lstStyle/>
            <a:p>
              <a:endParaRPr lang="zh-CN" altLang="en-US"/>
            </a:p>
          </p:txBody>
        </p:sp>
      </p:grpSp>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8" name="Rectangle 4"/>
          <p:cNvSpPr>
            <a:spLocks noGrp="1" noChangeArrowheads="1"/>
          </p:cNvSpPr>
          <p:nvPr>
            <p:ph type="title" idx="4294967295"/>
          </p:nvPr>
        </p:nvSpPr>
        <p:spPr>
          <a:xfrm>
            <a:off x="468313" y="273050"/>
            <a:ext cx="8229600" cy="1139825"/>
          </a:xfrm>
        </p:spPr>
        <p:txBody>
          <a:bodyPr anchorCtr="1"/>
          <a:lstStyle/>
          <a:p>
            <a:pPr eaLnBrk="1" hangingPunct="1"/>
            <a:r>
              <a:rPr lang="zh-CN" altLang="en-US" smtClean="0">
                <a:solidFill>
                  <a:srgbClr val="0000CC"/>
                </a:solidFill>
              </a:rPr>
              <a:t>分子间力的特点</a:t>
            </a:r>
          </a:p>
        </p:txBody>
      </p:sp>
      <p:sp>
        <p:nvSpPr>
          <p:cNvPr id="712709" name="Rectangle 5"/>
          <p:cNvSpPr>
            <a:spLocks noGrp="1" noChangeArrowheads="1"/>
          </p:cNvSpPr>
          <p:nvPr>
            <p:ph type="body" idx="4294967295"/>
          </p:nvPr>
        </p:nvSpPr>
        <p:spPr>
          <a:xfrm>
            <a:off x="250825" y="1484313"/>
            <a:ext cx="8642350" cy="2592387"/>
          </a:xfrm>
        </p:spPr>
        <p:txBody>
          <a:bodyPr/>
          <a:lstStyle/>
          <a:p>
            <a:pPr eaLnBrk="1" hangingPunct="1">
              <a:lnSpc>
                <a:spcPct val="80000"/>
              </a:lnSpc>
              <a:buFont typeface="Wingdings" pitchFamily="2" charset="2"/>
              <a:buNone/>
            </a:pPr>
            <a:r>
              <a:rPr lang="en-US" altLang="zh-CN" b="1" smtClean="0">
                <a:solidFill>
                  <a:srgbClr val="D60093"/>
                </a:solidFill>
              </a:rPr>
              <a:t>1. </a:t>
            </a:r>
            <a:r>
              <a:rPr lang="zh-CN" altLang="en-US" b="1" smtClean="0">
                <a:solidFill>
                  <a:srgbClr val="D60093"/>
                </a:solidFill>
              </a:rPr>
              <a:t>不同情况下分子间力的组成不同</a:t>
            </a:r>
          </a:p>
          <a:p>
            <a:pPr eaLnBrk="1" hangingPunct="1">
              <a:lnSpc>
                <a:spcPct val="80000"/>
              </a:lnSpc>
              <a:buFont typeface="Wingdings" pitchFamily="2" charset="2"/>
              <a:buNone/>
            </a:pPr>
            <a:r>
              <a:rPr lang="zh-CN" altLang="en-US" sz="2800" b="1" smtClean="0"/>
              <a:t>   </a:t>
            </a:r>
          </a:p>
          <a:p>
            <a:pPr eaLnBrk="1" hangingPunct="1">
              <a:lnSpc>
                <a:spcPct val="80000"/>
              </a:lnSpc>
              <a:buFont typeface="Wingdings" pitchFamily="2" charset="2"/>
              <a:buNone/>
            </a:pPr>
            <a:r>
              <a:rPr lang="zh-CN" altLang="en-US" sz="2800" smtClean="0">
                <a:latin typeface="华文新魏"/>
                <a:ea typeface="华文新魏"/>
                <a:cs typeface="华文新魏"/>
              </a:rPr>
              <a:t>  </a:t>
            </a:r>
            <a:r>
              <a:rPr lang="zh-CN" altLang="en-US" sz="2800" smtClean="0">
                <a:solidFill>
                  <a:srgbClr val="0000CC"/>
                </a:solidFill>
                <a:latin typeface="华文新魏"/>
                <a:ea typeface="华文新魏"/>
                <a:cs typeface="华文新魏"/>
              </a:rPr>
              <a:t>极性分子</a:t>
            </a:r>
            <a:r>
              <a:rPr lang="en-US" altLang="zh-CN" sz="2800" smtClean="0">
                <a:solidFill>
                  <a:srgbClr val="0000CC"/>
                </a:solidFill>
                <a:ea typeface="华文新魏"/>
                <a:cs typeface="华文新魏"/>
              </a:rPr>
              <a:t>——</a:t>
            </a:r>
            <a:r>
              <a:rPr lang="zh-CN" altLang="en-US" sz="2800" smtClean="0">
                <a:solidFill>
                  <a:srgbClr val="0000CC"/>
                </a:solidFill>
                <a:latin typeface="华文新魏"/>
                <a:ea typeface="华文新魏"/>
                <a:cs typeface="华文新魏"/>
              </a:rPr>
              <a:t>极性分子：</a:t>
            </a:r>
            <a:r>
              <a:rPr lang="zh-CN" altLang="en-US" sz="2800" b="1" smtClean="0">
                <a:solidFill>
                  <a:srgbClr val="00CC99"/>
                </a:solidFill>
                <a:latin typeface="华文新魏"/>
                <a:ea typeface="华文新魏"/>
                <a:cs typeface="华文新魏"/>
              </a:rPr>
              <a:t>取向力</a:t>
            </a:r>
            <a:r>
              <a:rPr lang="en-US" altLang="zh-CN" sz="2800" b="1" smtClean="0">
                <a:solidFill>
                  <a:srgbClr val="00CC99"/>
                </a:solidFill>
                <a:latin typeface="华文新魏"/>
                <a:ea typeface="华文新魏"/>
                <a:cs typeface="华文新魏"/>
              </a:rPr>
              <a:t>,</a:t>
            </a:r>
            <a:r>
              <a:rPr lang="zh-CN" altLang="en-US" sz="2800" b="1" smtClean="0">
                <a:solidFill>
                  <a:srgbClr val="00CC99"/>
                </a:solidFill>
                <a:latin typeface="华文新魏"/>
                <a:ea typeface="华文新魏"/>
                <a:cs typeface="华文新魏"/>
              </a:rPr>
              <a:t>诱导力和色散力</a:t>
            </a:r>
            <a:r>
              <a:rPr lang="en-US" altLang="zh-CN" sz="2800" smtClean="0">
                <a:latin typeface="华文新魏"/>
                <a:ea typeface="华文新魏"/>
                <a:cs typeface="华文新魏"/>
              </a:rPr>
              <a:t>;</a:t>
            </a:r>
          </a:p>
          <a:p>
            <a:pPr eaLnBrk="1" hangingPunct="1">
              <a:lnSpc>
                <a:spcPct val="80000"/>
              </a:lnSpc>
              <a:buFont typeface="Wingdings" pitchFamily="2" charset="2"/>
              <a:buNone/>
            </a:pPr>
            <a:r>
              <a:rPr lang="en-US" altLang="zh-CN" sz="2800" smtClean="0">
                <a:latin typeface="华文新魏"/>
                <a:ea typeface="华文新魏"/>
                <a:cs typeface="华文新魏"/>
              </a:rPr>
              <a:t>  </a:t>
            </a:r>
            <a:r>
              <a:rPr lang="zh-CN" altLang="en-US" sz="2800" smtClean="0">
                <a:solidFill>
                  <a:srgbClr val="0000CC"/>
                </a:solidFill>
                <a:latin typeface="华文新魏"/>
                <a:ea typeface="华文新魏"/>
                <a:cs typeface="华文新魏"/>
              </a:rPr>
              <a:t>极性分子</a:t>
            </a:r>
            <a:r>
              <a:rPr lang="en-US" altLang="zh-CN" sz="2800" smtClean="0">
                <a:solidFill>
                  <a:srgbClr val="0000CC"/>
                </a:solidFill>
                <a:ea typeface="华文新魏"/>
                <a:cs typeface="华文新魏"/>
              </a:rPr>
              <a:t>——</a:t>
            </a:r>
            <a:r>
              <a:rPr lang="zh-CN" altLang="en-US" sz="2800" smtClean="0">
                <a:solidFill>
                  <a:srgbClr val="0000CC"/>
                </a:solidFill>
                <a:latin typeface="华文新魏"/>
                <a:ea typeface="华文新魏"/>
                <a:cs typeface="华文新魏"/>
              </a:rPr>
              <a:t>非极性分子：</a:t>
            </a:r>
            <a:r>
              <a:rPr lang="zh-CN" altLang="en-US" sz="2800" b="1" smtClean="0">
                <a:solidFill>
                  <a:srgbClr val="00CC99"/>
                </a:solidFill>
                <a:latin typeface="华文新魏"/>
                <a:ea typeface="华文新魏"/>
                <a:cs typeface="华文新魏"/>
              </a:rPr>
              <a:t>诱导力和色散力</a:t>
            </a:r>
            <a:r>
              <a:rPr lang="zh-CN" altLang="en-US" sz="2800" smtClean="0">
                <a:latin typeface="华文新魏"/>
                <a:ea typeface="华文新魏"/>
                <a:cs typeface="华文新魏"/>
              </a:rPr>
              <a:t>；</a:t>
            </a:r>
          </a:p>
          <a:p>
            <a:pPr eaLnBrk="1" hangingPunct="1">
              <a:lnSpc>
                <a:spcPct val="80000"/>
              </a:lnSpc>
              <a:buFont typeface="Wingdings" pitchFamily="2" charset="2"/>
              <a:buNone/>
            </a:pPr>
            <a:r>
              <a:rPr lang="zh-CN" altLang="en-US" sz="2800" smtClean="0">
                <a:latin typeface="华文新魏"/>
                <a:ea typeface="华文新魏"/>
                <a:cs typeface="华文新魏"/>
              </a:rPr>
              <a:t>  </a:t>
            </a:r>
            <a:r>
              <a:rPr lang="zh-CN" altLang="en-US" sz="2800" smtClean="0">
                <a:solidFill>
                  <a:srgbClr val="0000CC"/>
                </a:solidFill>
                <a:latin typeface="华文新魏"/>
                <a:ea typeface="华文新魏"/>
                <a:cs typeface="华文新魏"/>
              </a:rPr>
              <a:t>非极性</a:t>
            </a:r>
            <a:r>
              <a:rPr lang="en-US" altLang="zh-CN" sz="2800" smtClean="0">
                <a:solidFill>
                  <a:srgbClr val="0000CC"/>
                </a:solidFill>
                <a:ea typeface="华文新魏"/>
                <a:cs typeface="华文新魏"/>
              </a:rPr>
              <a:t>——</a:t>
            </a:r>
            <a:r>
              <a:rPr lang="zh-CN" altLang="en-US" sz="2800" smtClean="0">
                <a:solidFill>
                  <a:srgbClr val="0000CC"/>
                </a:solidFill>
                <a:latin typeface="华文新魏"/>
                <a:ea typeface="华文新魏"/>
                <a:cs typeface="华文新魏"/>
              </a:rPr>
              <a:t>非极性分子：</a:t>
            </a:r>
            <a:r>
              <a:rPr lang="zh-CN" altLang="en-US" sz="2800" b="1" smtClean="0">
                <a:solidFill>
                  <a:srgbClr val="00CC99"/>
                </a:solidFill>
                <a:latin typeface="华文新魏"/>
                <a:ea typeface="华文新魏"/>
                <a:cs typeface="华文新魏"/>
              </a:rPr>
              <a:t>色散力</a:t>
            </a:r>
            <a:r>
              <a:rPr lang="en-US" altLang="zh-CN" sz="2800" smtClean="0">
                <a:latin typeface="华文新魏"/>
                <a:ea typeface="华文新魏"/>
                <a:cs typeface="华文新魏"/>
              </a:rPr>
              <a:t>.</a:t>
            </a:r>
            <a:r>
              <a:rPr lang="en-US" altLang="zh-CN" sz="2400" smtClean="0">
                <a:latin typeface="华文新魏"/>
                <a:ea typeface="华文新魏"/>
                <a:cs typeface="华文新魏"/>
              </a:rPr>
              <a:t>     </a:t>
            </a:r>
          </a:p>
        </p:txBody>
      </p:sp>
      <p:sp>
        <p:nvSpPr>
          <p:cNvPr id="712710" name="Text Box 6"/>
          <p:cNvSpPr txBox="1">
            <a:spLocks noChangeArrowheads="1"/>
          </p:cNvSpPr>
          <p:nvPr/>
        </p:nvSpPr>
        <p:spPr bwMode="auto">
          <a:xfrm>
            <a:off x="539750" y="3789363"/>
            <a:ext cx="8280400" cy="2654300"/>
          </a:xfrm>
          <a:prstGeom prst="rect">
            <a:avLst/>
          </a:prstGeom>
          <a:noFill/>
          <a:ln w="9525">
            <a:noFill/>
            <a:miter lim="800000"/>
            <a:headEnd/>
            <a:tailEnd/>
          </a:ln>
        </p:spPr>
        <p:txBody>
          <a:bodyPr>
            <a:spAutoFit/>
          </a:bodyPr>
          <a:lstStyle/>
          <a:p>
            <a:r>
              <a:rPr lang="en-US" altLang="zh-CN" sz="2800">
                <a:solidFill>
                  <a:schemeClr val="tx1"/>
                </a:solidFill>
                <a:latin typeface="Verdana" pitchFamily="34" charset="0"/>
              </a:rPr>
              <a:t>    </a:t>
            </a:r>
            <a:r>
              <a:rPr lang="zh-CN" altLang="en-US" sz="2800">
                <a:solidFill>
                  <a:srgbClr val="00CC99"/>
                </a:solidFill>
                <a:latin typeface="Verdana" pitchFamily="34" charset="0"/>
              </a:rPr>
              <a:t>色散力是普遍存在</a:t>
            </a:r>
            <a:r>
              <a:rPr lang="en-US" altLang="zh-CN" sz="2800">
                <a:latin typeface="Verdana" pitchFamily="34" charset="0"/>
              </a:rPr>
              <a:t>.</a:t>
            </a:r>
            <a:r>
              <a:rPr lang="zh-CN" altLang="en-US" sz="2800">
                <a:latin typeface="Verdana" pitchFamily="34" charset="0"/>
              </a:rPr>
              <a:t>不仅如此</a:t>
            </a:r>
            <a:r>
              <a:rPr lang="en-US" altLang="zh-CN" sz="2800">
                <a:latin typeface="Verdana" pitchFamily="34" charset="0"/>
              </a:rPr>
              <a:t>,</a:t>
            </a:r>
            <a:r>
              <a:rPr lang="zh-CN" altLang="en-US" sz="2800">
                <a:latin typeface="Verdana" pitchFamily="34" charset="0"/>
              </a:rPr>
              <a:t>在多数情况下</a:t>
            </a:r>
            <a:r>
              <a:rPr lang="en-US" altLang="zh-CN" sz="2800">
                <a:latin typeface="Verdana" pitchFamily="34" charset="0"/>
              </a:rPr>
              <a:t>,</a:t>
            </a:r>
            <a:r>
              <a:rPr lang="zh-CN" altLang="en-US" sz="2800">
                <a:latin typeface="Verdana" pitchFamily="34" charset="0"/>
              </a:rPr>
              <a:t>色散力占据分子间力的绝大部分</a:t>
            </a:r>
            <a:r>
              <a:rPr lang="en-US" altLang="zh-CN" sz="2800">
                <a:latin typeface="Verdana" pitchFamily="34" charset="0"/>
              </a:rPr>
              <a:t>,</a:t>
            </a:r>
            <a:r>
              <a:rPr lang="zh-CN" altLang="en-US" sz="2800">
                <a:latin typeface="Verdana" pitchFamily="34" charset="0"/>
              </a:rPr>
              <a:t>这已为事实所证实</a:t>
            </a:r>
            <a:r>
              <a:rPr lang="en-US" altLang="zh-CN" sz="2800">
                <a:latin typeface="Verdana" pitchFamily="34" charset="0"/>
              </a:rPr>
              <a:t>.</a:t>
            </a:r>
            <a:r>
              <a:rPr lang="en-US" altLang="zh-CN" sz="2800">
                <a:solidFill>
                  <a:schemeClr val="tx1"/>
                </a:solidFill>
                <a:latin typeface="Verdana" pitchFamily="34" charset="0"/>
              </a:rPr>
              <a:t> </a:t>
            </a:r>
            <a:r>
              <a:rPr lang="en-US" altLang="zh-CN" sz="2800">
                <a:solidFill>
                  <a:schemeClr val="tx1"/>
                </a:solidFill>
              </a:rPr>
              <a:t>   </a:t>
            </a:r>
            <a:r>
              <a:rPr lang="en-US" altLang="zh-CN" sz="2800">
                <a:solidFill>
                  <a:schemeClr val="tx1"/>
                </a:solidFill>
                <a:latin typeface="Verdana" pitchFamily="34" charset="0"/>
              </a:rPr>
              <a:t> </a:t>
            </a:r>
          </a:p>
          <a:p>
            <a:r>
              <a:rPr lang="en-US" altLang="zh-CN" sz="2800">
                <a:solidFill>
                  <a:schemeClr val="tx1"/>
                </a:solidFill>
                <a:latin typeface="Verdana" pitchFamily="34" charset="0"/>
              </a:rPr>
              <a:t>     </a:t>
            </a:r>
          </a:p>
          <a:p>
            <a:r>
              <a:rPr lang="en-US" altLang="zh-CN" sz="2800">
                <a:solidFill>
                  <a:schemeClr val="tx1"/>
                </a:solidFill>
                <a:latin typeface="Verdana" pitchFamily="34" charset="0"/>
              </a:rPr>
              <a:t>    </a:t>
            </a:r>
            <a:r>
              <a:rPr lang="zh-CN" altLang="en-US" sz="2800">
                <a:latin typeface="Verdana" pitchFamily="34" charset="0"/>
              </a:rPr>
              <a:t>即使在</a:t>
            </a:r>
            <a:r>
              <a:rPr lang="en-US" altLang="zh-CN" sz="2800">
                <a:latin typeface="Verdana" pitchFamily="34" charset="0"/>
              </a:rPr>
              <a:t>HCl</a:t>
            </a:r>
            <a:r>
              <a:rPr lang="zh-CN" altLang="en-US" sz="2800">
                <a:latin typeface="Verdana" pitchFamily="34" charset="0"/>
              </a:rPr>
              <a:t>这样强极性分子之间的作用力中</a:t>
            </a:r>
            <a:r>
              <a:rPr lang="en-US" altLang="zh-CN" sz="2800">
                <a:latin typeface="Verdana" pitchFamily="34" charset="0"/>
              </a:rPr>
              <a:t>,</a:t>
            </a:r>
            <a:r>
              <a:rPr lang="zh-CN" altLang="en-US" sz="2800">
                <a:latin typeface="Verdana" pitchFamily="34" charset="0"/>
              </a:rPr>
              <a:t>色散力仍高达</a:t>
            </a:r>
            <a:r>
              <a:rPr lang="en-US" altLang="zh-CN" sz="2800">
                <a:latin typeface="Verdana" pitchFamily="34" charset="0"/>
              </a:rPr>
              <a:t>80</a:t>
            </a:r>
            <a:r>
              <a:rPr lang="zh-CN" altLang="en-US" sz="2800">
                <a:latin typeface="Verdana" pitchFamily="34" charset="0"/>
              </a:rPr>
              <a:t>％</a:t>
            </a:r>
            <a:r>
              <a:rPr lang="en-US" altLang="zh-CN" sz="2800">
                <a:latin typeface="Verdana" pitchFamily="34" charset="0"/>
              </a:rPr>
              <a:t>.</a:t>
            </a:r>
            <a:r>
              <a:rPr lang="zh-CN" altLang="en-US" sz="2800">
                <a:latin typeface="Verdana" pitchFamily="34" charset="0"/>
              </a:rPr>
              <a:t>这主要是由于大量分子的瞬时偶极相互作用的结果</a:t>
            </a:r>
            <a:r>
              <a:rPr lang="en-US" altLang="zh-CN" sz="2800">
                <a:latin typeface="Verdana" pitchFamily="34" charset="0"/>
              </a:rPr>
              <a:t>.</a:t>
            </a: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sz="1800"/>
          </a:p>
        </p:txBody>
      </p:sp>
      <p:sp>
        <p:nvSpPr>
          <p:cNvPr id="40965" name="Text Box 2"/>
          <p:cNvSpPr txBox="1">
            <a:spLocks noChangeArrowheads="1"/>
          </p:cNvSpPr>
          <p:nvPr/>
        </p:nvSpPr>
        <p:spPr bwMode="auto">
          <a:xfrm>
            <a:off x="4679950" y="49213"/>
            <a:ext cx="4464050" cy="427037"/>
          </a:xfrm>
          <a:prstGeom prst="rect">
            <a:avLst/>
          </a:prstGeom>
          <a:noFill/>
          <a:ln w="9525">
            <a:noFill/>
            <a:miter lim="800000"/>
            <a:headEnd/>
            <a:tailEnd/>
          </a:ln>
        </p:spPr>
        <p:txBody>
          <a:bodyPr>
            <a:spAutoFit/>
          </a:bodyPr>
          <a:lstStyle/>
          <a:p>
            <a:r>
              <a:rPr lang="zh-CN" altLang="en-US" sz="2200" i="1">
                <a:solidFill>
                  <a:schemeClr val="bg1"/>
                </a:solidFill>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27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nodeType="clickEffect">
                                  <p:stCondLst>
                                    <p:cond delay="0"/>
                                  </p:stCondLst>
                                  <p:childTnLst>
                                    <p:set>
                                      <p:cBhvr>
                                        <p:cTn id="10" dur="1" fill="hold">
                                          <p:stCondLst>
                                            <p:cond delay="0"/>
                                          </p:stCondLst>
                                        </p:cTn>
                                        <p:tgtEl>
                                          <p:spTgt spid="712709">
                                            <p:txEl>
                                              <p:pRg st="0" end="0"/>
                                            </p:txEl>
                                          </p:spTgt>
                                        </p:tgtEl>
                                        <p:attrNameLst>
                                          <p:attrName>style.visibility</p:attrName>
                                        </p:attrNameLst>
                                      </p:cBhvr>
                                      <p:to>
                                        <p:strVal val="visible"/>
                                      </p:to>
                                    </p:set>
                                    <p:animEffect transition="in" filter="checkerboard(across)">
                                      <p:cBhvr>
                                        <p:cTn id="11" dur="500"/>
                                        <p:tgtEl>
                                          <p:spTgt spid="71270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nodeType="clickEffect">
                                  <p:stCondLst>
                                    <p:cond delay="0"/>
                                  </p:stCondLst>
                                  <p:childTnLst>
                                    <p:set>
                                      <p:cBhvr>
                                        <p:cTn id="15" dur="1" fill="hold">
                                          <p:stCondLst>
                                            <p:cond delay="0"/>
                                          </p:stCondLst>
                                        </p:cTn>
                                        <p:tgtEl>
                                          <p:spTgt spid="712709">
                                            <p:txEl>
                                              <p:pRg st="2" end="2"/>
                                            </p:txEl>
                                          </p:spTgt>
                                        </p:tgtEl>
                                        <p:attrNameLst>
                                          <p:attrName>style.visibility</p:attrName>
                                        </p:attrNameLst>
                                      </p:cBhvr>
                                      <p:to>
                                        <p:strVal val="visible"/>
                                      </p:to>
                                    </p:set>
                                    <p:animEffect transition="in" filter="checkerboard(across)">
                                      <p:cBhvr>
                                        <p:cTn id="16" dur="500"/>
                                        <p:tgtEl>
                                          <p:spTgt spid="712709">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nodeType="clickEffect">
                                  <p:stCondLst>
                                    <p:cond delay="0"/>
                                  </p:stCondLst>
                                  <p:childTnLst>
                                    <p:set>
                                      <p:cBhvr>
                                        <p:cTn id="20" dur="1" fill="hold">
                                          <p:stCondLst>
                                            <p:cond delay="0"/>
                                          </p:stCondLst>
                                        </p:cTn>
                                        <p:tgtEl>
                                          <p:spTgt spid="712709">
                                            <p:txEl>
                                              <p:pRg st="3" end="3"/>
                                            </p:txEl>
                                          </p:spTgt>
                                        </p:tgtEl>
                                        <p:attrNameLst>
                                          <p:attrName>style.visibility</p:attrName>
                                        </p:attrNameLst>
                                      </p:cBhvr>
                                      <p:to>
                                        <p:strVal val="visible"/>
                                      </p:to>
                                    </p:set>
                                    <p:animEffect transition="in" filter="checkerboard(across)">
                                      <p:cBhvr>
                                        <p:cTn id="21" dur="500"/>
                                        <p:tgtEl>
                                          <p:spTgt spid="712709">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nodeType="clickEffect">
                                  <p:stCondLst>
                                    <p:cond delay="0"/>
                                  </p:stCondLst>
                                  <p:childTnLst>
                                    <p:set>
                                      <p:cBhvr>
                                        <p:cTn id="25" dur="1" fill="hold">
                                          <p:stCondLst>
                                            <p:cond delay="0"/>
                                          </p:stCondLst>
                                        </p:cTn>
                                        <p:tgtEl>
                                          <p:spTgt spid="712709">
                                            <p:txEl>
                                              <p:pRg st="4" end="4"/>
                                            </p:txEl>
                                          </p:spTgt>
                                        </p:tgtEl>
                                        <p:attrNameLst>
                                          <p:attrName>style.visibility</p:attrName>
                                        </p:attrNameLst>
                                      </p:cBhvr>
                                      <p:to>
                                        <p:strVal val="visible"/>
                                      </p:to>
                                    </p:set>
                                    <p:animEffect transition="in" filter="checkerboard(across)">
                                      <p:cBhvr>
                                        <p:cTn id="26" dur="500"/>
                                        <p:tgtEl>
                                          <p:spTgt spid="712709">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5" presetClass="entr" presetSubtype="0" fill="hold" nodeType="clickEffect">
                                  <p:stCondLst>
                                    <p:cond delay="0"/>
                                  </p:stCondLst>
                                  <p:childTnLst>
                                    <p:set>
                                      <p:cBhvr>
                                        <p:cTn id="30" dur="1" fill="hold">
                                          <p:stCondLst>
                                            <p:cond delay="0"/>
                                          </p:stCondLst>
                                        </p:cTn>
                                        <p:tgtEl>
                                          <p:spTgt spid="712710">
                                            <p:txEl>
                                              <p:pRg st="0" end="0"/>
                                            </p:txEl>
                                          </p:spTgt>
                                        </p:tgtEl>
                                        <p:attrNameLst>
                                          <p:attrName>style.visibility</p:attrName>
                                        </p:attrNameLst>
                                      </p:cBhvr>
                                      <p:to>
                                        <p:strVal val="visible"/>
                                      </p:to>
                                    </p:set>
                                    <p:anim calcmode="lin" valueType="num">
                                      <p:cBhvr>
                                        <p:cTn id="31" dur="1000" fill="hold"/>
                                        <p:tgtEl>
                                          <p:spTgt spid="712710">
                                            <p:txEl>
                                              <p:pRg st="0" end="0"/>
                                            </p:txEl>
                                          </p:spTgt>
                                        </p:tgtEl>
                                        <p:attrNameLst>
                                          <p:attrName>ppt_w</p:attrName>
                                        </p:attrNameLst>
                                      </p:cBhvr>
                                      <p:tavLst>
                                        <p:tav tm="0">
                                          <p:val>
                                            <p:strVal val="#ppt_w*0.70"/>
                                          </p:val>
                                        </p:tav>
                                        <p:tav tm="100000">
                                          <p:val>
                                            <p:strVal val="#ppt_w"/>
                                          </p:val>
                                        </p:tav>
                                      </p:tavLst>
                                    </p:anim>
                                    <p:anim calcmode="lin" valueType="num">
                                      <p:cBhvr>
                                        <p:cTn id="32" dur="1000" fill="hold"/>
                                        <p:tgtEl>
                                          <p:spTgt spid="712710">
                                            <p:txEl>
                                              <p:pRg st="0" end="0"/>
                                            </p:txEl>
                                          </p:spTgt>
                                        </p:tgtEl>
                                        <p:attrNameLst>
                                          <p:attrName>ppt_h</p:attrName>
                                        </p:attrNameLst>
                                      </p:cBhvr>
                                      <p:tavLst>
                                        <p:tav tm="0">
                                          <p:val>
                                            <p:strVal val="#ppt_h"/>
                                          </p:val>
                                        </p:tav>
                                        <p:tav tm="100000">
                                          <p:val>
                                            <p:strVal val="#ppt_h"/>
                                          </p:val>
                                        </p:tav>
                                      </p:tavLst>
                                    </p:anim>
                                    <p:animEffect transition="in" filter="fade">
                                      <p:cBhvr>
                                        <p:cTn id="33" dur="1000"/>
                                        <p:tgtEl>
                                          <p:spTgt spid="712710">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8" presetClass="entr" presetSubtype="16" fill="hold" nodeType="clickEffect">
                                  <p:stCondLst>
                                    <p:cond delay="0"/>
                                  </p:stCondLst>
                                  <p:childTnLst>
                                    <p:set>
                                      <p:cBhvr>
                                        <p:cTn id="37" dur="1" fill="hold">
                                          <p:stCondLst>
                                            <p:cond delay="0"/>
                                          </p:stCondLst>
                                        </p:cTn>
                                        <p:tgtEl>
                                          <p:spTgt spid="712710">
                                            <p:txEl>
                                              <p:pRg st="2" end="2"/>
                                            </p:txEl>
                                          </p:spTgt>
                                        </p:tgtEl>
                                        <p:attrNameLst>
                                          <p:attrName>style.visibility</p:attrName>
                                        </p:attrNameLst>
                                      </p:cBhvr>
                                      <p:to>
                                        <p:strVal val="visible"/>
                                      </p:to>
                                    </p:set>
                                    <p:animEffect transition="in" filter="diamond(in)">
                                      <p:cBhvr>
                                        <p:cTn id="38" dur="2000"/>
                                        <p:tgtEl>
                                          <p:spTgt spid="7127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70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30" name="Rectangle 2"/>
          <p:cNvSpPr>
            <a:spLocks noGrp="1" noChangeArrowheads="1"/>
          </p:cNvSpPr>
          <p:nvPr>
            <p:ph type="body" idx="4294967295"/>
          </p:nvPr>
        </p:nvSpPr>
        <p:spPr>
          <a:xfrm>
            <a:off x="539750" y="1412875"/>
            <a:ext cx="8229600" cy="5256213"/>
          </a:xfrm>
        </p:spPr>
        <p:txBody>
          <a:bodyPr/>
          <a:lstStyle/>
          <a:p>
            <a:pPr eaLnBrk="1" hangingPunct="1">
              <a:lnSpc>
                <a:spcPct val="80000"/>
              </a:lnSpc>
              <a:buFont typeface="Wingdings" pitchFamily="2" charset="2"/>
              <a:buNone/>
            </a:pPr>
            <a:r>
              <a:rPr lang="en-US" altLang="zh-CN" b="1" smtClean="0">
                <a:solidFill>
                  <a:srgbClr val="00CC99"/>
                </a:solidFill>
                <a:latin typeface="黑体" pitchFamily="49" charset="-122"/>
                <a:ea typeface="黑体" pitchFamily="49" charset="-122"/>
              </a:rPr>
              <a:t>2. </a:t>
            </a:r>
            <a:r>
              <a:rPr lang="zh-CN" altLang="en-US" b="1" smtClean="0">
                <a:solidFill>
                  <a:srgbClr val="00CC99"/>
                </a:solidFill>
                <a:latin typeface="黑体" pitchFamily="49" charset="-122"/>
                <a:ea typeface="黑体" pitchFamily="49" charset="-122"/>
              </a:rPr>
              <a:t>分子间力作用的范围很小</a:t>
            </a:r>
            <a:r>
              <a:rPr lang="en-US" altLang="zh-CN" b="1" smtClean="0">
                <a:solidFill>
                  <a:srgbClr val="00CC99"/>
                </a:solidFill>
                <a:latin typeface="黑体" pitchFamily="49" charset="-122"/>
                <a:ea typeface="黑体" pitchFamily="49" charset="-122"/>
              </a:rPr>
              <a:t>(</a:t>
            </a:r>
            <a:r>
              <a:rPr lang="zh-CN" altLang="en-US" b="1" smtClean="0">
                <a:solidFill>
                  <a:srgbClr val="00CC99"/>
                </a:solidFill>
                <a:latin typeface="黑体" pitchFamily="49" charset="-122"/>
                <a:ea typeface="黑体" pitchFamily="49" charset="-122"/>
              </a:rPr>
              <a:t>一般是</a:t>
            </a:r>
            <a:r>
              <a:rPr lang="en-US" altLang="zh-CN" b="1" smtClean="0">
                <a:solidFill>
                  <a:srgbClr val="00CC99"/>
                </a:solidFill>
                <a:latin typeface="黑体" pitchFamily="49" charset="-122"/>
                <a:ea typeface="黑体" pitchFamily="49" charset="-122"/>
              </a:rPr>
              <a:t>300</a:t>
            </a:r>
            <a:r>
              <a:rPr lang="zh-CN" altLang="en-US" b="1" smtClean="0">
                <a:solidFill>
                  <a:srgbClr val="00CC99"/>
                </a:solidFill>
                <a:latin typeface="黑体" pitchFamily="49" charset="-122"/>
                <a:ea typeface="黑体" pitchFamily="49" charset="-122"/>
              </a:rPr>
              <a:t>～</a:t>
            </a:r>
            <a:r>
              <a:rPr lang="en-US" altLang="zh-CN" b="1" smtClean="0">
                <a:solidFill>
                  <a:srgbClr val="00CC99"/>
                </a:solidFill>
                <a:latin typeface="黑体" pitchFamily="49" charset="-122"/>
                <a:ea typeface="黑体" pitchFamily="49" charset="-122"/>
              </a:rPr>
              <a:t>500pm)</a:t>
            </a:r>
            <a:r>
              <a:rPr lang="en-US" altLang="zh-CN" sz="3600" smtClean="0">
                <a:solidFill>
                  <a:srgbClr val="00FF99"/>
                </a:solidFill>
                <a:latin typeface="黑体" pitchFamily="49" charset="-122"/>
                <a:ea typeface="黑体" pitchFamily="49" charset="-122"/>
              </a:rPr>
              <a:t> </a:t>
            </a:r>
          </a:p>
          <a:p>
            <a:pPr eaLnBrk="1" hangingPunct="1">
              <a:lnSpc>
                <a:spcPct val="80000"/>
              </a:lnSpc>
              <a:buFont typeface="Wingdings" pitchFamily="2" charset="2"/>
              <a:buNone/>
            </a:pPr>
            <a:r>
              <a:rPr lang="en-US" altLang="zh-CN" sz="2400" smtClean="0"/>
              <a:t>          </a:t>
            </a:r>
            <a:r>
              <a:rPr lang="zh-CN" altLang="en-US" sz="2800" smtClean="0">
                <a:solidFill>
                  <a:srgbClr val="0000CC"/>
                </a:solidFill>
                <a:latin typeface="宋体" charset="-122"/>
              </a:rPr>
              <a:t>分子间力是短程力</a:t>
            </a:r>
            <a:r>
              <a:rPr lang="en-US" altLang="zh-CN" sz="2800" smtClean="0">
                <a:solidFill>
                  <a:srgbClr val="0000CC"/>
                </a:solidFill>
                <a:latin typeface="宋体" charset="-122"/>
              </a:rPr>
              <a:t>,</a:t>
            </a:r>
            <a:r>
              <a:rPr lang="zh-CN" altLang="en-US" sz="2800" smtClean="0">
                <a:solidFill>
                  <a:srgbClr val="0000CC"/>
                </a:solidFill>
                <a:latin typeface="宋体" charset="-122"/>
              </a:rPr>
              <a:t>它随着分子间的距离增加</a:t>
            </a:r>
            <a:r>
              <a:rPr lang="en-US" altLang="zh-CN" sz="2800" smtClean="0">
                <a:solidFill>
                  <a:srgbClr val="0000CC"/>
                </a:solidFill>
                <a:latin typeface="宋体" charset="-122"/>
              </a:rPr>
              <a:t>,</a:t>
            </a:r>
            <a:r>
              <a:rPr lang="zh-CN" altLang="en-US" sz="2800" smtClean="0">
                <a:solidFill>
                  <a:srgbClr val="0000CC"/>
                </a:solidFill>
                <a:latin typeface="宋体" charset="-122"/>
              </a:rPr>
              <a:t>分子间作用力</a:t>
            </a:r>
            <a:r>
              <a:rPr lang="en-US" altLang="zh-CN" sz="2800" smtClean="0">
                <a:solidFill>
                  <a:srgbClr val="0000CC"/>
                </a:solidFill>
                <a:latin typeface="宋体" charset="-122"/>
              </a:rPr>
              <a:t>(</a:t>
            </a:r>
            <a:r>
              <a:rPr lang="zh-CN" altLang="en-US" sz="2800" smtClean="0">
                <a:solidFill>
                  <a:srgbClr val="0000CC"/>
                </a:solidFill>
                <a:latin typeface="宋体" charset="-122"/>
              </a:rPr>
              <a:t>能</a:t>
            </a:r>
            <a:r>
              <a:rPr lang="en-US" altLang="zh-CN" sz="2800" smtClean="0">
                <a:solidFill>
                  <a:srgbClr val="0000CC"/>
                </a:solidFill>
                <a:latin typeface="宋体" charset="-122"/>
              </a:rPr>
              <a:t>)</a:t>
            </a:r>
            <a:r>
              <a:rPr lang="zh-CN" altLang="en-US" sz="2800" smtClean="0">
                <a:solidFill>
                  <a:srgbClr val="0000CC"/>
                </a:solidFill>
                <a:latin typeface="宋体" charset="-122"/>
              </a:rPr>
              <a:t>以其六次方的关系减小</a:t>
            </a:r>
            <a:r>
              <a:rPr lang="en-US" altLang="zh-CN" sz="2800" smtClean="0">
                <a:solidFill>
                  <a:srgbClr val="0000CC"/>
                </a:solidFill>
                <a:latin typeface="宋体" charset="-122"/>
              </a:rPr>
              <a:t>.</a:t>
            </a:r>
            <a:r>
              <a:rPr lang="zh-CN" altLang="en-US" sz="2800" smtClean="0">
                <a:solidFill>
                  <a:srgbClr val="0000CC"/>
                </a:solidFill>
                <a:latin typeface="宋体" charset="-122"/>
              </a:rPr>
              <a:t>因此</a:t>
            </a:r>
            <a:r>
              <a:rPr lang="en-US" altLang="zh-CN" sz="2800" smtClean="0">
                <a:solidFill>
                  <a:srgbClr val="0000CC"/>
                </a:solidFill>
                <a:latin typeface="宋体" charset="-122"/>
              </a:rPr>
              <a:t>,</a:t>
            </a:r>
            <a:r>
              <a:rPr lang="zh-CN" altLang="en-US" sz="2800" smtClean="0">
                <a:solidFill>
                  <a:srgbClr val="0000CC"/>
                </a:solidFill>
                <a:latin typeface="宋体" charset="-122"/>
              </a:rPr>
              <a:t>在液态或固态的情况下</a:t>
            </a:r>
            <a:r>
              <a:rPr lang="en-US" altLang="zh-CN" sz="2800" smtClean="0">
                <a:solidFill>
                  <a:srgbClr val="0000CC"/>
                </a:solidFill>
                <a:latin typeface="宋体" charset="-122"/>
              </a:rPr>
              <a:t>,</a:t>
            </a:r>
            <a:r>
              <a:rPr lang="zh-CN" altLang="en-US" sz="2800" smtClean="0">
                <a:solidFill>
                  <a:srgbClr val="0000CC"/>
                </a:solidFill>
                <a:latin typeface="宋体" charset="-122"/>
              </a:rPr>
              <a:t>分子间力比较显著</a:t>
            </a:r>
            <a:r>
              <a:rPr lang="en-US" altLang="zh-CN" sz="2800" smtClean="0">
                <a:solidFill>
                  <a:srgbClr val="0000CC"/>
                </a:solidFill>
                <a:latin typeface="宋体" charset="-122"/>
              </a:rPr>
              <a:t>,</a:t>
            </a:r>
            <a:r>
              <a:rPr lang="zh-CN" altLang="en-US" sz="2800" smtClean="0">
                <a:solidFill>
                  <a:srgbClr val="0000CC"/>
                </a:solidFill>
                <a:latin typeface="宋体" charset="-122"/>
              </a:rPr>
              <a:t>而在气态时</a:t>
            </a:r>
            <a:r>
              <a:rPr lang="en-US" altLang="zh-CN" sz="2800" smtClean="0">
                <a:solidFill>
                  <a:srgbClr val="0000CC"/>
                </a:solidFill>
                <a:latin typeface="宋体" charset="-122"/>
              </a:rPr>
              <a:t>,</a:t>
            </a:r>
            <a:r>
              <a:rPr lang="zh-CN" altLang="en-US" sz="2800" smtClean="0">
                <a:solidFill>
                  <a:srgbClr val="0000CC"/>
                </a:solidFill>
                <a:latin typeface="宋体" charset="-122"/>
              </a:rPr>
              <a:t>分子间力很小</a:t>
            </a:r>
            <a:r>
              <a:rPr lang="en-US" altLang="zh-CN" sz="2800" smtClean="0">
                <a:solidFill>
                  <a:srgbClr val="0000CC"/>
                </a:solidFill>
                <a:latin typeface="宋体" charset="-122"/>
              </a:rPr>
              <a:t>,</a:t>
            </a:r>
            <a:r>
              <a:rPr lang="zh-CN" altLang="en-US" sz="2800" smtClean="0">
                <a:solidFill>
                  <a:srgbClr val="0000CC"/>
                </a:solidFill>
                <a:latin typeface="宋体" charset="-122"/>
              </a:rPr>
              <a:t>往往可忽略</a:t>
            </a:r>
            <a:r>
              <a:rPr lang="en-US" altLang="zh-CN" sz="2800" smtClean="0">
                <a:solidFill>
                  <a:srgbClr val="0000CC"/>
                </a:solidFill>
                <a:latin typeface="宋体" charset="-122"/>
              </a:rPr>
              <a:t>.</a:t>
            </a:r>
            <a:r>
              <a:rPr lang="en-US" altLang="zh-CN" sz="2400" smtClean="0">
                <a:latin typeface="宋体" charset="-122"/>
              </a:rPr>
              <a:t> </a:t>
            </a:r>
          </a:p>
          <a:p>
            <a:pPr eaLnBrk="1" hangingPunct="1">
              <a:lnSpc>
                <a:spcPct val="80000"/>
              </a:lnSpc>
              <a:buFont typeface="Wingdings" pitchFamily="2" charset="2"/>
              <a:buNone/>
            </a:pPr>
            <a:endParaRPr lang="en-US" altLang="zh-CN" sz="2400" smtClean="0">
              <a:latin typeface="宋体" charset="-122"/>
            </a:endParaRPr>
          </a:p>
          <a:p>
            <a:pPr eaLnBrk="1" hangingPunct="1">
              <a:lnSpc>
                <a:spcPct val="80000"/>
              </a:lnSpc>
              <a:buFont typeface="Wingdings" pitchFamily="2" charset="2"/>
              <a:buNone/>
            </a:pPr>
            <a:r>
              <a:rPr lang="en-US" altLang="zh-CN" b="1" smtClean="0">
                <a:solidFill>
                  <a:srgbClr val="00CC99"/>
                </a:solidFill>
                <a:latin typeface="黑体" pitchFamily="49" charset="-122"/>
                <a:ea typeface="黑体" pitchFamily="49" charset="-122"/>
              </a:rPr>
              <a:t>3. </a:t>
            </a:r>
            <a:r>
              <a:rPr lang="zh-CN" altLang="en-US" b="1" smtClean="0">
                <a:solidFill>
                  <a:srgbClr val="00CC99"/>
                </a:solidFill>
                <a:latin typeface="黑体" pitchFamily="49" charset="-122"/>
                <a:ea typeface="黑体" pitchFamily="49" charset="-122"/>
              </a:rPr>
              <a:t>分子间力与化学键不同</a:t>
            </a:r>
            <a:r>
              <a:rPr lang="zh-CN" altLang="en-US" sz="3600" smtClean="0"/>
              <a:t> </a:t>
            </a:r>
          </a:p>
          <a:p>
            <a:pPr eaLnBrk="1" hangingPunct="1">
              <a:lnSpc>
                <a:spcPct val="80000"/>
              </a:lnSpc>
              <a:buFont typeface="Wingdings" pitchFamily="2" charset="2"/>
              <a:buNone/>
            </a:pPr>
            <a:r>
              <a:rPr lang="zh-CN" altLang="en-US" sz="2400" smtClean="0"/>
              <a:t>          </a:t>
            </a:r>
            <a:r>
              <a:rPr lang="zh-CN" altLang="en-US" sz="2800" smtClean="0">
                <a:solidFill>
                  <a:srgbClr val="0000CC"/>
                </a:solidFill>
              </a:rPr>
              <a:t>分子间力既无确定方向</a:t>
            </a:r>
            <a:r>
              <a:rPr lang="en-US" altLang="zh-CN" sz="2800" smtClean="0">
                <a:solidFill>
                  <a:srgbClr val="0000CC"/>
                </a:solidFill>
              </a:rPr>
              <a:t>,</a:t>
            </a:r>
            <a:r>
              <a:rPr lang="zh-CN" altLang="en-US" sz="2800" smtClean="0">
                <a:solidFill>
                  <a:srgbClr val="0000CC"/>
                </a:solidFill>
              </a:rPr>
              <a:t>又无饱和性</a:t>
            </a:r>
            <a:r>
              <a:rPr lang="en-US" altLang="zh-CN" sz="2800" smtClean="0">
                <a:solidFill>
                  <a:srgbClr val="0000CC"/>
                </a:solidFill>
              </a:rPr>
              <a:t>.</a:t>
            </a:r>
            <a:r>
              <a:rPr lang="zh-CN" altLang="en-US" sz="2800" smtClean="0">
                <a:solidFill>
                  <a:srgbClr val="0000CC"/>
                </a:solidFill>
              </a:rPr>
              <a:t>分子间作用力</a:t>
            </a:r>
            <a:r>
              <a:rPr lang="en-US" altLang="zh-CN" sz="2800" smtClean="0">
                <a:solidFill>
                  <a:srgbClr val="0000CC"/>
                </a:solidFill>
              </a:rPr>
              <a:t>(</a:t>
            </a:r>
            <a:r>
              <a:rPr lang="zh-CN" altLang="en-US" sz="2800" smtClean="0">
                <a:solidFill>
                  <a:srgbClr val="0000CC"/>
                </a:solidFill>
              </a:rPr>
              <a:t>能</a:t>
            </a:r>
            <a:r>
              <a:rPr lang="en-US" altLang="zh-CN" sz="2800" smtClean="0">
                <a:solidFill>
                  <a:srgbClr val="0000CC"/>
                </a:solidFill>
              </a:rPr>
              <a:t>)</a:t>
            </a:r>
            <a:r>
              <a:rPr lang="zh-CN" altLang="en-US" sz="2800" smtClean="0">
                <a:solidFill>
                  <a:srgbClr val="0000CC"/>
                </a:solidFill>
              </a:rPr>
              <a:t>一般只有每摩尔几千焦至几十千焦</a:t>
            </a:r>
            <a:r>
              <a:rPr lang="en-US" altLang="zh-CN" sz="2800" smtClean="0">
                <a:solidFill>
                  <a:srgbClr val="0000CC"/>
                </a:solidFill>
              </a:rPr>
              <a:t>,</a:t>
            </a:r>
            <a:r>
              <a:rPr lang="zh-CN" altLang="en-US" sz="2800" smtClean="0">
                <a:solidFill>
                  <a:srgbClr val="0000CC"/>
                </a:solidFill>
              </a:rPr>
              <a:t>比化学键键能</a:t>
            </a:r>
            <a:r>
              <a:rPr lang="zh-CN" altLang="en-US" sz="2800" smtClean="0">
                <a:solidFill>
                  <a:srgbClr val="D60093"/>
                </a:solidFill>
              </a:rPr>
              <a:t>小</a:t>
            </a:r>
            <a:r>
              <a:rPr lang="en-US" altLang="zh-CN" sz="2800" smtClean="0">
                <a:solidFill>
                  <a:srgbClr val="D60093"/>
                </a:solidFill>
              </a:rPr>
              <a:t>1</a:t>
            </a:r>
            <a:r>
              <a:rPr lang="zh-CN" altLang="en-US" sz="2800" smtClean="0">
                <a:solidFill>
                  <a:srgbClr val="D60093"/>
                </a:solidFill>
              </a:rPr>
              <a:t>～</a:t>
            </a:r>
            <a:r>
              <a:rPr lang="en-US" altLang="zh-CN" sz="2800" smtClean="0">
                <a:solidFill>
                  <a:srgbClr val="D60093"/>
                </a:solidFill>
              </a:rPr>
              <a:t>2</a:t>
            </a:r>
            <a:r>
              <a:rPr lang="zh-CN" altLang="en-US" sz="2800" smtClean="0">
                <a:solidFill>
                  <a:srgbClr val="D60093"/>
                </a:solidFill>
              </a:rPr>
              <a:t>个数量级</a:t>
            </a:r>
            <a:r>
              <a:rPr lang="en-US" altLang="zh-CN" sz="2800" smtClean="0">
                <a:solidFill>
                  <a:srgbClr val="0000CC"/>
                </a:solidFill>
              </a:rPr>
              <a:t>;</a:t>
            </a:r>
            <a:r>
              <a:rPr lang="zh-CN" altLang="en-US" sz="2800" smtClean="0">
                <a:solidFill>
                  <a:srgbClr val="0000CC"/>
                </a:solidFill>
              </a:rPr>
              <a:t>分子间力主要影响属于分子晶体类型物质的</a:t>
            </a:r>
            <a:r>
              <a:rPr lang="zh-CN" altLang="en-US" sz="2800" smtClean="0">
                <a:solidFill>
                  <a:srgbClr val="D60093"/>
                </a:solidFill>
              </a:rPr>
              <a:t>物理性质</a:t>
            </a:r>
            <a:r>
              <a:rPr lang="en-US" altLang="zh-CN" sz="2800" smtClean="0">
                <a:solidFill>
                  <a:srgbClr val="0000CC"/>
                </a:solidFill>
              </a:rPr>
              <a:t>,</a:t>
            </a:r>
            <a:r>
              <a:rPr lang="zh-CN" altLang="en-US" sz="2800" smtClean="0">
                <a:solidFill>
                  <a:srgbClr val="0000CC"/>
                </a:solidFill>
              </a:rPr>
              <a:t>而它们的化学键则主要影响的是</a:t>
            </a:r>
            <a:r>
              <a:rPr lang="zh-CN" altLang="en-US" sz="2800" smtClean="0">
                <a:solidFill>
                  <a:srgbClr val="D60093"/>
                </a:solidFill>
              </a:rPr>
              <a:t>化学性质</a:t>
            </a:r>
            <a:r>
              <a:rPr lang="en-US" altLang="zh-CN" sz="2800" smtClean="0"/>
              <a:t>.</a:t>
            </a:r>
            <a:r>
              <a:rPr lang="en-US" altLang="zh-CN" sz="2400" smtClean="0"/>
              <a:t> </a:t>
            </a:r>
          </a:p>
        </p:txBody>
      </p:sp>
      <p:sp>
        <p:nvSpPr>
          <p:cNvPr id="713731" name="Rectangle 3"/>
          <p:cNvSpPr>
            <a:spLocks noGrp="1" noChangeArrowheads="1"/>
          </p:cNvSpPr>
          <p:nvPr>
            <p:ph type="title" idx="4294967295"/>
          </p:nvPr>
        </p:nvSpPr>
        <p:spPr>
          <a:xfrm>
            <a:off x="539750" y="328613"/>
            <a:ext cx="8229600" cy="868362"/>
          </a:xfrm>
        </p:spPr>
        <p:txBody>
          <a:bodyPr anchorCtr="1"/>
          <a:lstStyle/>
          <a:p>
            <a:pPr eaLnBrk="1" hangingPunct="1"/>
            <a:r>
              <a:rPr lang="zh-CN" altLang="en-US" b="1" smtClean="0">
                <a:solidFill>
                  <a:srgbClr val="0000CC"/>
                </a:solidFill>
              </a:rPr>
              <a:t>分子间力的特点</a:t>
            </a: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sz="1800"/>
          </a:p>
        </p:txBody>
      </p:sp>
      <p:sp>
        <p:nvSpPr>
          <p:cNvPr id="41988" name="Text Box 2"/>
          <p:cNvSpPr txBox="1">
            <a:spLocks noChangeArrowheads="1"/>
          </p:cNvSpPr>
          <p:nvPr/>
        </p:nvSpPr>
        <p:spPr bwMode="auto">
          <a:xfrm>
            <a:off x="4679950" y="49213"/>
            <a:ext cx="4464050" cy="427037"/>
          </a:xfrm>
          <a:prstGeom prst="rect">
            <a:avLst/>
          </a:prstGeom>
          <a:noFill/>
          <a:ln w="9525">
            <a:noFill/>
            <a:miter lim="800000"/>
            <a:headEnd/>
            <a:tailEnd/>
          </a:ln>
        </p:spPr>
        <p:txBody>
          <a:bodyPr>
            <a:spAutoFit/>
          </a:bodyPr>
          <a:lstStyle/>
          <a:p>
            <a:r>
              <a:rPr lang="zh-CN" altLang="en-US" sz="2200" i="1">
                <a:solidFill>
                  <a:schemeClr val="bg1"/>
                </a:solidFill>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37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713730">
                                            <p:txEl>
                                              <p:pRg st="0" end="0"/>
                                            </p:txEl>
                                          </p:spTgt>
                                        </p:tgtEl>
                                        <p:attrNameLst>
                                          <p:attrName>style.visibility</p:attrName>
                                        </p:attrNameLst>
                                      </p:cBhvr>
                                      <p:to>
                                        <p:strVal val="visible"/>
                                      </p:to>
                                    </p:set>
                                    <p:animEffect transition="in" filter="blinds(horizontal)">
                                      <p:cBhvr>
                                        <p:cTn id="11" dur="500"/>
                                        <p:tgtEl>
                                          <p:spTgt spid="713730">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713730">
                                            <p:txEl>
                                              <p:pRg st="1" end="1"/>
                                            </p:txEl>
                                          </p:spTgt>
                                        </p:tgtEl>
                                        <p:attrNameLst>
                                          <p:attrName>style.visibility</p:attrName>
                                        </p:attrNameLst>
                                      </p:cBhvr>
                                      <p:to>
                                        <p:strVal val="visible"/>
                                      </p:to>
                                    </p:set>
                                    <p:animEffect transition="in" filter="blinds(horizontal)">
                                      <p:cBhvr>
                                        <p:cTn id="16" dur="500"/>
                                        <p:tgtEl>
                                          <p:spTgt spid="713730">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713730">
                                            <p:txEl>
                                              <p:pRg st="3" end="3"/>
                                            </p:txEl>
                                          </p:spTgt>
                                        </p:tgtEl>
                                        <p:attrNameLst>
                                          <p:attrName>style.visibility</p:attrName>
                                        </p:attrNameLst>
                                      </p:cBhvr>
                                      <p:to>
                                        <p:strVal val="visible"/>
                                      </p:to>
                                    </p:set>
                                    <p:animEffect transition="in" filter="blinds(horizontal)">
                                      <p:cBhvr>
                                        <p:cTn id="21" dur="500"/>
                                        <p:tgtEl>
                                          <p:spTgt spid="713730">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713730">
                                            <p:txEl>
                                              <p:pRg st="4" end="4"/>
                                            </p:txEl>
                                          </p:spTgt>
                                        </p:tgtEl>
                                        <p:attrNameLst>
                                          <p:attrName>style.visibility</p:attrName>
                                        </p:attrNameLst>
                                      </p:cBhvr>
                                      <p:to>
                                        <p:strVal val="visible"/>
                                      </p:to>
                                    </p:set>
                                    <p:animEffect transition="in" filter="blinds(horizontal)">
                                      <p:cBhvr>
                                        <p:cTn id="26" dur="500"/>
                                        <p:tgtEl>
                                          <p:spTgt spid="71373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3730" grpId="0" build="p"/>
      <p:bldP spid="71373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标题 1"/>
          <p:cNvSpPr>
            <a:spLocks noGrp="1"/>
          </p:cNvSpPr>
          <p:nvPr>
            <p:ph type="title"/>
          </p:nvPr>
        </p:nvSpPr>
        <p:spPr/>
        <p:txBody>
          <a:bodyPr/>
          <a:lstStyle/>
          <a:p>
            <a:pPr algn="ctr"/>
            <a:r>
              <a:rPr lang="zh-CN" altLang="en-US" sz="5400" b="1" smtClean="0">
                <a:solidFill>
                  <a:srgbClr val="000099"/>
                </a:solidFill>
              </a:rPr>
              <a:t>目录</a:t>
            </a:r>
          </a:p>
        </p:txBody>
      </p:sp>
      <p:sp>
        <p:nvSpPr>
          <p:cNvPr id="24578" name="内容占位符 2"/>
          <p:cNvSpPr>
            <a:spLocks noGrp="1"/>
          </p:cNvSpPr>
          <p:nvPr>
            <p:ph idx="1"/>
          </p:nvPr>
        </p:nvSpPr>
        <p:spPr/>
        <p:txBody>
          <a:bodyPr/>
          <a:lstStyle/>
          <a:p>
            <a:pPr>
              <a:lnSpc>
                <a:spcPct val="150000"/>
              </a:lnSpc>
            </a:pPr>
            <a:r>
              <a:rPr lang="en-US" altLang="zh-CN" b="1" dirty="0" smtClean="0">
                <a:solidFill>
                  <a:srgbClr val="000099"/>
                </a:solidFill>
              </a:rPr>
              <a:t>3.1 </a:t>
            </a:r>
            <a:r>
              <a:rPr lang="zh-CN" altLang="en-US" b="1" dirty="0" smtClean="0">
                <a:solidFill>
                  <a:srgbClr val="000099"/>
                </a:solidFill>
              </a:rPr>
              <a:t>分子间力和氢键</a:t>
            </a:r>
            <a:endParaRPr lang="en-US" altLang="zh-CN" b="1" dirty="0" smtClean="0">
              <a:solidFill>
                <a:srgbClr val="000099"/>
              </a:solidFill>
            </a:endParaRPr>
          </a:p>
          <a:p>
            <a:pPr>
              <a:lnSpc>
                <a:spcPct val="150000"/>
              </a:lnSpc>
            </a:pPr>
            <a:r>
              <a:rPr lang="en-US" altLang="zh-CN" b="1" dirty="0" smtClean="0">
                <a:solidFill>
                  <a:srgbClr val="000099"/>
                </a:solidFill>
              </a:rPr>
              <a:t>3.2 </a:t>
            </a:r>
            <a:r>
              <a:rPr lang="zh-CN" altLang="en-US" b="1" dirty="0" smtClean="0">
                <a:solidFill>
                  <a:srgbClr val="000099"/>
                </a:solidFill>
              </a:rPr>
              <a:t>气体</a:t>
            </a:r>
            <a:endParaRPr lang="en-US" altLang="zh-CN" b="1" dirty="0" smtClean="0">
              <a:solidFill>
                <a:srgbClr val="000099"/>
              </a:solidFill>
            </a:endParaRPr>
          </a:p>
          <a:p>
            <a:pPr>
              <a:lnSpc>
                <a:spcPct val="150000"/>
              </a:lnSpc>
            </a:pPr>
            <a:r>
              <a:rPr lang="en-US" altLang="zh-CN" b="1" dirty="0" smtClean="0">
                <a:solidFill>
                  <a:srgbClr val="000099"/>
                </a:solidFill>
              </a:rPr>
              <a:t>3.3 </a:t>
            </a:r>
            <a:r>
              <a:rPr lang="zh-CN" altLang="en-US" b="1" dirty="0" smtClean="0">
                <a:solidFill>
                  <a:srgbClr val="000099"/>
                </a:solidFill>
              </a:rPr>
              <a:t>液体和溶液</a:t>
            </a:r>
            <a:endParaRPr lang="en-US" altLang="zh-CN" b="1" dirty="0" smtClean="0">
              <a:solidFill>
                <a:srgbClr val="000099"/>
              </a:solidFill>
            </a:endParaRPr>
          </a:p>
          <a:p>
            <a:pPr>
              <a:lnSpc>
                <a:spcPct val="150000"/>
              </a:lnSpc>
            </a:pPr>
            <a:r>
              <a:rPr lang="en-US" altLang="zh-CN" b="1" dirty="0" smtClean="0">
                <a:solidFill>
                  <a:srgbClr val="000099"/>
                </a:solidFill>
              </a:rPr>
              <a:t>3.4 </a:t>
            </a:r>
            <a:r>
              <a:rPr lang="zh-CN" altLang="en-US" b="1" dirty="0" smtClean="0">
                <a:solidFill>
                  <a:srgbClr val="000099"/>
                </a:solidFill>
              </a:rPr>
              <a:t>晶体与非晶体</a:t>
            </a:r>
          </a:p>
        </p:txBody>
      </p:sp>
      <p:sp>
        <p:nvSpPr>
          <p:cNvPr id="24579" name="灯片编号占位符 3"/>
          <p:cNvSpPr>
            <a:spLocks noGrp="1"/>
          </p:cNvSpPr>
          <p:nvPr>
            <p:ph type="sldNum" sz="quarter" idx="11"/>
          </p:nvPr>
        </p:nvSpPr>
        <p:spPr>
          <a:noFill/>
        </p:spPr>
        <p:txBody>
          <a:bodyPr/>
          <a:lstStyle/>
          <a:p>
            <a:fld id="{D3E86791-219E-44D2-A0D7-852DCFCE87CC}" type="slidenum">
              <a:rPr lang="en-US" altLang="zh-CN" smtClean="0">
                <a:ea typeface="宋体" charset="-122"/>
              </a:rPr>
              <a:pPr/>
              <a:t>2</a:t>
            </a:fld>
            <a:endParaRPr lang="en-US" altLang="zh-CN" smtClean="0">
              <a:ea typeface="宋体" charset="-122"/>
            </a:endParaRPr>
          </a:p>
        </p:txBody>
      </p:sp>
      <p:sp>
        <p:nvSpPr>
          <p:cNvPr id="24580" name="日期占位符 4"/>
          <p:cNvSpPr>
            <a:spLocks noGrp="1"/>
          </p:cNvSpPr>
          <p:nvPr>
            <p:ph type="dt" sz="quarter" idx="12"/>
          </p:nvPr>
        </p:nvSpPr>
        <p:spPr>
          <a:noFill/>
        </p:spPr>
        <p:txBody>
          <a:bodyPr/>
          <a:lstStyle/>
          <a:p>
            <a:fld id="{E252F229-8935-45A4-AB45-E5A7027D97B9}" type="datetime1">
              <a:rPr lang="zh-CN" altLang="en-US" smtClean="0">
                <a:ea typeface="宋体" charset="-122"/>
              </a:rPr>
              <a:pPr/>
              <a:t>2018/10/18</a:t>
            </a:fld>
            <a:endParaRPr lang="en-US" altLang="zh-CN" smtClean="0">
              <a:ea typeface="宋体"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09" name="Rectangle 16"/>
          <p:cNvSpPr>
            <a:spLocks noGrp="1" noChangeArrowheads="1"/>
          </p:cNvSpPr>
          <p:nvPr>
            <p:ph type="dt" sz="quarter" idx="12"/>
          </p:nvPr>
        </p:nvSpPr>
        <p:spPr>
          <a:noFill/>
        </p:spPr>
        <p:txBody>
          <a:bodyPr/>
          <a:lstStyle/>
          <a:p>
            <a:fld id="{7C74D1EA-B3E3-4E13-BFE8-B2D6A3BF37D4}" type="datetime1">
              <a:rPr lang="zh-CN" altLang="en-US" smtClean="0">
                <a:ea typeface="宋体" charset="-122"/>
              </a:rPr>
              <a:pPr/>
              <a:t>2018/10/18</a:t>
            </a:fld>
            <a:endParaRPr lang="en-US" altLang="zh-CN" smtClean="0">
              <a:ea typeface="宋体" charset="-122"/>
            </a:endParaRPr>
          </a:p>
        </p:txBody>
      </p:sp>
      <p:sp>
        <p:nvSpPr>
          <p:cNvPr id="183298" name="Rectangle 2"/>
          <p:cNvSpPr>
            <a:spLocks noGrp="1" noChangeArrowheads="1"/>
          </p:cNvSpPr>
          <p:nvPr>
            <p:ph type="title"/>
          </p:nvPr>
        </p:nvSpPr>
        <p:spPr>
          <a:xfrm>
            <a:off x="323850" y="260350"/>
            <a:ext cx="6994525" cy="1223963"/>
          </a:xfrm>
        </p:spPr>
        <p:txBody>
          <a:bodyPr/>
          <a:lstStyle/>
          <a:p>
            <a:pPr algn="just"/>
            <a:r>
              <a:rPr lang="zh-CN" altLang="en-US" sz="4000" smtClean="0">
                <a:solidFill>
                  <a:srgbClr val="0000CC"/>
                </a:solidFill>
                <a:latin typeface="黑体" pitchFamily="49" charset="-122"/>
                <a:ea typeface="黑体" pitchFamily="49" charset="-122"/>
              </a:rPr>
              <a:t>分子间力与物性的关系</a:t>
            </a:r>
            <a:r>
              <a:rPr lang="zh-CN" altLang="en-US" sz="4000" smtClean="0">
                <a:solidFill>
                  <a:srgbClr val="0000CC"/>
                </a:solidFill>
              </a:rPr>
              <a:t> </a:t>
            </a:r>
          </a:p>
        </p:txBody>
      </p:sp>
      <p:sp>
        <p:nvSpPr>
          <p:cNvPr id="183299" name="Rectangle 3"/>
          <p:cNvSpPr>
            <a:spLocks noGrp="1" noChangeArrowheads="1"/>
          </p:cNvSpPr>
          <p:nvPr>
            <p:ph type="body" idx="1"/>
          </p:nvPr>
        </p:nvSpPr>
        <p:spPr>
          <a:xfrm>
            <a:off x="468313" y="1773238"/>
            <a:ext cx="8142287" cy="4419600"/>
          </a:xfrm>
          <a:solidFill>
            <a:schemeClr val="bg1"/>
          </a:solidFill>
        </p:spPr>
        <p:txBody>
          <a:bodyPr/>
          <a:lstStyle/>
          <a:p>
            <a:pPr>
              <a:lnSpc>
                <a:spcPct val="90000"/>
              </a:lnSpc>
              <a:buFont typeface="Wingdings" pitchFamily="2" charset="2"/>
              <a:buNone/>
            </a:pPr>
            <a:r>
              <a:rPr lang="zh-CN" altLang="en-US" sz="4000" b="1" smtClean="0"/>
              <a:t>   </a:t>
            </a:r>
            <a:r>
              <a:rPr lang="zh-CN" altLang="en-US" smtClean="0">
                <a:solidFill>
                  <a:srgbClr val="D60093"/>
                </a:solidFill>
                <a:latin typeface="黑体" pitchFamily="49" charset="-122"/>
                <a:ea typeface="黑体" pitchFamily="49" charset="-122"/>
              </a:rPr>
              <a:t>熔点、沸点、粘度、溶解度、表面张力、气化热</a:t>
            </a:r>
          </a:p>
          <a:p>
            <a:pPr>
              <a:lnSpc>
                <a:spcPct val="90000"/>
              </a:lnSpc>
              <a:buFont typeface="Wingdings" pitchFamily="2" charset="2"/>
              <a:buNone/>
            </a:pPr>
            <a:endParaRPr lang="zh-CN" altLang="en-US" smtClean="0">
              <a:solidFill>
                <a:srgbClr val="D60093"/>
              </a:solidFill>
              <a:latin typeface="黑体" pitchFamily="49" charset="-122"/>
              <a:ea typeface="黑体" pitchFamily="49" charset="-122"/>
            </a:endParaRPr>
          </a:p>
          <a:p>
            <a:pPr>
              <a:lnSpc>
                <a:spcPct val="90000"/>
              </a:lnSpc>
              <a:buFont typeface="Wingdings" pitchFamily="2" charset="2"/>
              <a:buNone/>
            </a:pPr>
            <a:r>
              <a:rPr lang="zh-CN" altLang="en-US" sz="4000" b="1" smtClean="0"/>
              <a:t>      </a:t>
            </a:r>
            <a:r>
              <a:rPr lang="zh-CN" altLang="en-US" b="1" smtClean="0">
                <a:solidFill>
                  <a:srgbClr val="0000CC"/>
                </a:solidFill>
                <a:ea typeface="黑体" pitchFamily="49" charset="-122"/>
              </a:rPr>
              <a:t>分子间力随相对分子质量的增大而增大</a:t>
            </a:r>
            <a:r>
              <a:rPr lang="zh-CN" altLang="en-US" b="1" smtClean="0">
                <a:solidFill>
                  <a:srgbClr val="D60093"/>
                </a:solidFill>
                <a:ea typeface="黑体" pitchFamily="49" charset="-122"/>
              </a:rPr>
              <a:t>。（为什么？）</a:t>
            </a:r>
          </a:p>
          <a:p>
            <a:pPr>
              <a:lnSpc>
                <a:spcPct val="90000"/>
              </a:lnSpc>
              <a:buFont typeface="Wingdings" pitchFamily="2" charset="2"/>
              <a:buNone/>
            </a:pPr>
            <a:endParaRPr lang="zh-CN" altLang="en-US" sz="2000" b="1" smtClean="0">
              <a:ea typeface="黑体" pitchFamily="49" charset="-122"/>
            </a:endParaRPr>
          </a:p>
          <a:p>
            <a:pPr>
              <a:lnSpc>
                <a:spcPct val="90000"/>
              </a:lnSpc>
              <a:buFont typeface="Wingdings" pitchFamily="2" charset="2"/>
              <a:buNone/>
            </a:pPr>
            <a:r>
              <a:rPr lang="zh-CN" altLang="en-US" sz="4000" b="1" smtClean="0"/>
              <a:t>      </a:t>
            </a:r>
            <a:r>
              <a:rPr lang="zh-CN" altLang="en-US" b="1" smtClean="0">
                <a:solidFill>
                  <a:srgbClr val="0000CC"/>
                </a:solidFill>
                <a:ea typeface="黑体" pitchFamily="49" charset="-122"/>
              </a:rPr>
              <a:t>分子中所含电子多，分子变形性增大，色散力所占比例增大。</a:t>
            </a: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sz="1800"/>
          </a:p>
        </p:txBody>
      </p:sp>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83298"/>
                                        </p:tgtEl>
                                        <p:attrNameLst>
                                          <p:attrName>style.visibility</p:attrName>
                                        </p:attrNameLst>
                                      </p:cBhvr>
                                      <p:to>
                                        <p:strVal val="visible"/>
                                      </p:to>
                                    </p:set>
                                    <p:animEffect transition="in" filter="dissolve">
                                      <p:cBhvr>
                                        <p:cTn id="7" dur="500"/>
                                        <p:tgtEl>
                                          <p:spTgt spid="18329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3299">
                                            <p:txEl>
                                              <p:pRg st="0" end="0"/>
                                            </p:txEl>
                                          </p:spTgt>
                                        </p:tgtEl>
                                        <p:attrNameLst>
                                          <p:attrName>style.visibility</p:attrName>
                                        </p:attrNameLst>
                                      </p:cBhvr>
                                      <p:to>
                                        <p:strVal val="visible"/>
                                      </p:to>
                                    </p:set>
                                    <p:animEffect transition="in" filter="dissolve">
                                      <p:cBhvr>
                                        <p:cTn id="12" dur="500"/>
                                        <p:tgtEl>
                                          <p:spTgt spid="18329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83299">
                                            <p:txEl>
                                              <p:pRg st="2" end="2"/>
                                            </p:txEl>
                                          </p:spTgt>
                                        </p:tgtEl>
                                        <p:attrNameLst>
                                          <p:attrName>style.visibility</p:attrName>
                                        </p:attrNameLst>
                                      </p:cBhvr>
                                      <p:to>
                                        <p:strVal val="visible"/>
                                      </p:to>
                                    </p:set>
                                    <p:animEffect transition="in" filter="dissolve">
                                      <p:cBhvr>
                                        <p:cTn id="17" dur="500"/>
                                        <p:tgtEl>
                                          <p:spTgt spid="18329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83299">
                                            <p:txEl>
                                              <p:pRg st="4" end="4"/>
                                            </p:txEl>
                                          </p:spTgt>
                                        </p:tgtEl>
                                        <p:attrNameLst>
                                          <p:attrName>style.visibility</p:attrName>
                                        </p:attrNameLst>
                                      </p:cBhvr>
                                      <p:to>
                                        <p:strVal val="visible"/>
                                      </p:to>
                                    </p:set>
                                    <p:animEffect transition="in" filter="dissolve">
                                      <p:cBhvr>
                                        <p:cTn id="22" dur="500"/>
                                        <p:tgtEl>
                                          <p:spTgt spid="18329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298" grpId="0"/>
      <p:bldP spid="183299" grpId="0" build="p"/>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57" name="Rectangle 16"/>
          <p:cNvSpPr>
            <a:spLocks noGrp="1" noChangeArrowheads="1"/>
          </p:cNvSpPr>
          <p:nvPr>
            <p:ph type="dt" sz="quarter" idx="12"/>
          </p:nvPr>
        </p:nvSpPr>
        <p:spPr>
          <a:noFill/>
        </p:spPr>
        <p:txBody>
          <a:bodyPr/>
          <a:lstStyle/>
          <a:p>
            <a:fld id="{1EA3062C-F689-4AC2-9F61-91467AFF1BF5}" type="datetime1">
              <a:rPr lang="zh-CN" altLang="en-US" smtClean="0">
                <a:ea typeface="宋体" charset="-122"/>
              </a:rPr>
              <a:pPr/>
              <a:t>2018/10/18</a:t>
            </a:fld>
            <a:endParaRPr lang="en-US" altLang="zh-CN" smtClean="0">
              <a:ea typeface="宋体" charset="-122"/>
            </a:endParaRPr>
          </a:p>
        </p:txBody>
      </p:sp>
      <p:sp>
        <p:nvSpPr>
          <p:cNvPr id="185346" name="Rectangle 2"/>
          <p:cNvSpPr>
            <a:spLocks noGrp="1" noChangeArrowheads="1"/>
          </p:cNvSpPr>
          <p:nvPr>
            <p:ph type="title"/>
          </p:nvPr>
        </p:nvSpPr>
        <p:spPr>
          <a:xfrm>
            <a:off x="457200" y="457200"/>
            <a:ext cx="4676775" cy="955675"/>
          </a:xfrm>
        </p:spPr>
        <p:txBody>
          <a:bodyPr/>
          <a:lstStyle/>
          <a:p>
            <a:pPr algn="just"/>
            <a:r>
              <a:rPr lang="en-US" altLang="zh-CN" sz="4000" smtClean="0">
                <a:solidFill>
                  <a:srgbClr val="0000CC"/>
                </a:solidFill>
                <a:latin typeface="黑体" pitchFamily="49" charset="-122"/>
                <a:ea typeface="黑体" pitchFamily="49" charset="-122"/>
              </a:rPr>
              <a:t>4   </a:t>
            </a:r>
            <a:r>
              <a:rPr lang="zh-CN" altLang="en-US" sz="4000" smtClean="0">
                <a:solidFill>
                  <a:srgbClr val="0000CC"/>
                </a:solidFill>
                <a:latin typeface="黑体" pitchFamily="49" charset="-122"/>
                <a:ea typeface="黑体" pitchFamily="49" charset="-122"/>
              </a:rPr>
              <a:t>氢键</a:t>
            </a:r>
            <a:endParaRPr lang="zh-CN" altLang="en-US" smtClean="0">
              <a:solidFill>
                <a:srgbClr val="0000CC"/>
              </a:solidFill>
              <a:latin typeface="黑体" pitchFamily="49" charset="-122"/>
              <a:ea typeface="黑体" pitchFamily="49" charset="-122"/>
            </a:endParaRPr>
          </a:p>
        </p:txBody>
      </p:sp>
      <p:sp>
        <p:nvSpPr>
          <p:cNvPr id="185347" name="Rectangle 3"/>
          <p:cNvSpPr>
            <a:spLocks noGrp="1" noChangeArrowheads="1"/>
          </p:cNvSpPr>
          <p:nvPr>
            <p:ph type="body" idx="1"/>
          </p:nvPr>
        </p:nvSpPr>
        <p:spPr>
          <a:xfrm>
            <a:off x="1619250" y="3500438"/>
            <a:ext cx="5584825" cy="2901950"/>
          </a:xfrm>
        </p:spPr>
        <p:txBody>
          <a:bodyPr/>
          <a:lstStyle/>
          <a:p>
            <a:pPr algn="just">
              <a:lnSpc>
                <a:spcPct val="120000"/>
              </a:lnSpc>
              <a:buFont typeface="Wingdings" pitchFamily="2" charset="2"/>
              <a:buNone/>
            </a:pPr>
            <a:r>
              <a:rPr lang="zh-CN" altLang="en-US" smtClean="0">
                <a:solidFill>
                  <a:srgbClr val="0000CC"/>
                </a:solidFill>
              </a:rPr>
              <a:t>（</a:t>
            </a:r>
            <a:r>
              <a:rPr lang="en-US" altLang="zh-CN" smtClean="0">
                <a:solidFill>
                  <a:srgbClr val="0000CC"/>
                </a:solidFill>
              </a:rPr>
              <a:t>1</a:t>
            </a:r>
            <a:r>
              <a:rPr lang="zh-CN" altLang="en-US" smtClean="0">
                <a:solidFill>
                  <a:srgbClr val="0000CC"/>
                </a:solidFill>
              </a:rPr>
              <a:t>）形成的条件</a:t>
            </a:r>
          </a:p>
          <a:p>
            <a:pPr algn="just">
              <a:lnSpc>
                <a:spcPct val="120000"/>
              </a:lnSpc>
              <a:buFont typeface="Wingdings" pitchFamily="2" charset="2"/>
              <a:buNone/>
            </a:pPr>
            <a:r>
              <a:rPr lang="zh-CN" altLang="en-US" smtClean="0">
                <a:solidFill>
                  <a:srgbClr val="0000CC"/>
                </a:solidFill>
              </a:rPr>
              <a:t>（</a:t>
            </a:r>
            <a:r>
              <a:rPr lang="en-US" altLang="zh-CN" smtClean="0">
                <a:solidFill>
                  <a:srgbClr val="0000CC"/>
                </a:solidFill>
              </a:rPr>
              <a:t>2</a:t>
            </a:r>
            <a:r>
              <a:rPr lang="zh-CN" altLang="en-US" smtClean="0">
                <a:solidFill>
                  <a:srgbClr val="0000CC"/>
                </a:solidFill>
              </a:rPr>
              <a:t>）氢键的类型</a:t>
            </a:r>
          </a:p>
          <a:p>
            <a:pPr algn="just">
              <a:lnSpc>
                <a:spcPct val="120000"/>
              </a:lnSpc>
              <a:buFont typeface="Wingdings" pitchFamily="2" charset="2"/>
              <a:buNone/>
            </a:pPr>
            <a:r>
              <a:rPr lang="zh-CN" altLang="en-US" smtClean="0">
                <a:solidFill>
                  <a:srgbClr val="0000CC"/>
                </a:solidFill>
              </a:rPr>
              <a:t>（</a:t>
            </a:r>
            <a:r>
              <a:rPr lang="en-US" altLang="zh-CN" smtClean="0">
                <a:solidFill>
                  <a:srgbClr val="0000CC"/>
                </a:solidFill>
              </a:rPr>
              <a:t>3</a:t>
            </a:r>
            <a:r>
              <a:rPr lang="zh-CN" altLang="en-US" smtClean="0">
                <a:solidFill>
                  <a:srgbClr val="0000CC"/>
                </a:solidFill>
              </a:rPr>
              <a:t>）氢键的性质</a:t>
            </a:r>
          </a:p>
          <a:p>
            <a:pPr algn="just">
              <a:lnSpc>
                <a:spcPct val="120000"/>
              </a:lnSpc>
              <a:buFont typeface="Wingdings" pitchFamily="2" charset="2"/>
              <a:buNone/>
            </a:pPr>
            <a:r>
              <a:rPr lang="zh-CN" altLang="en-US" smtClean="0">
                <a:solidFill>
                  <a:srgbClr val="0000CC"/>
                </a:solidFill>
              </a:rPr>
              <a:t>（</a:t>
            </a:r>
            <a:r>
              <a:rPr lang="en-US" altLang="zh-CN" smtClean="0">
                <a:solidFill>
                  <a:srgbClr val="0000CC"/>
                </a:solidFill>
              </a:rPr>
              <a:t>4</a:t>
            </a:r>
            <a:r>
              <a:rPr lang="zh-CN" altLang="en-US" smtClean="0">
                <a:solidFill>
                  <a:srgbClr val="0000CC"/>
                </a:solidFill>
              </a:rPr>
              <a:t>）氢键对物性的影响</a:t>
            </a:r>
          </a:p>
        </p:txBody>
      </p:sp>
      <p:sp>
        <p:nvSpPr>
          <p:cNvPr id="45060" name="Rectangle 5"/>
          <p:cNvSpPr>
            <a:spLocks noChangeArrowheads="1"/>
          </p:cNvSpPr>
          <p:nvPr/>
        </p:nvSpPr>
        <p:spPr bwMode="auto">
          <a:xfrm>
            <a:off x="0" y="1905000"/>
            <a:ext cx="9144000" cy="579438"/>
          </a:xfrm>
          <a:prstGeom prst="rect">
            <a:avLst/>
          </a:prstGeom>
          <a:noFill/>
          <a:ln w="9525">
            <a:noFill/>
            <a:miter lim="800000"/>
            <a:headEnd/>
            <a:tailEnd/>
          </a:ln>
        </p:spPr>
        <p:txBody>
          <a:bodyPr>
            <a:spAutoFit/>
          </a:bodyPr>
          <a:lstStyle/>
          <a:p>
            <a:r>
              <a:rPr kumimoji="1" lang="zh-CN" altLang="en-US" sz="3200" b="1">
                <a:solidFill>
                  <a:schemeClr val="tx1"/>
                </a:solidFill>
                <a:latin typeface="Times New Roman" pitchFamily="18" charset="0"/>
              </a:rPr>
              <a:t>       </a:t>
            </a:r>
            <a:endParaRPr kumimoji="1" lang="zh-CN" altLang="en-US" sz="6000" b="1">
              <a:solidFill>
                <a:schemeClr val="tx1"/>
              </a:solidFill>
              <a:latin typeface="Times New Roman" pitchFamily="18" charset="0"/>
            </a:endParaRPr>
          </a:p>
        </p:txBody>
      </p:sp>
      <p:sp>
        <p:nvSpPr>
          <p:cNvPr id="45061" name="Text Box 6"/>
          <p:cNvSpPr txBox="1">
            <a:spLocks noChangeArrowheads="1"/>
          </p:cNvSpPr>
          <p:nvPr/>
        </p:nvSpPr>
        <p:spPr bwMode="auto">
          <a:xfrm>
            <a:off x="468313" y="1484313"/>
            <a:ext cx="8424862" cy="1554162"/>
          </a:xfrm>
          <a:prstGeom prst="rect">
            <a:avLst/>
          </a:prstGeom>
          <a:noFill/>
          <a:ln w="9525">
            <a:noFill/>
            <a:miter lim="800000"/>
            <a:headEnd/>
            <a:tailEnd/>
          </a:ln>
        </p:spPr>
        <p:txBody>
          <a:bodyPr>
            <a:spAutoFit/>
          </a:bodyPr>
          <a:lstStyle/>
          <a:p>
            <a:pPr>
              <a:spcBef>
                <a:spcPct val="50000"/>
              </a:spcBef>
            </a:pPr>
            <a:r>
              <a:rPr kumimoji="1" lang="zh-CN" altLang="en-US" sz="3200">
                <a:latin typeface="Tahoma" pitchFamily="34" charset="0"/>
                <a:ea typeface="黑体" pitchFamily="49" charset="-122"/>
              </a:rPr>
              <a:t>       氢键是特殊的分子间作用力。其作用力远大于范德华力，但小于共价键作用，只有在特殊的条件下才能存在，通常单独讨论。</a:t>
            </a: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sz="1800"/>
          </a:p>
        </p:txBody>
      </p:sp>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85346"/>
                                        </p:tgtEl>
                                        <p:attrNameLst>
                                          <p:attrName>style.visibility</p:attrName>
                                        </p:attrNameLst>
                                      </p:cBhvr>
                                      <p:to>
                                        <p:strVal val="visible"/>
                                      </p:to>
                                    </p:set>
                                    <p:animEffect transition="in" filter="dissolve">
                                      <p:cBhvr>
                                        <p:cTn id="7" dur="500"/>
                                        <p:tgtEl>
                                          <p:spTgt spid="18534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5347">
                                            <p:txEl>
                                              <p:pRg st="0" end="0"/>
                                            </p:txEl>
                                          </p:spTgt>
                                        </p:tgtEl>
                                        <p:attrNameLst>
                                          <p:attrName>style.visibility</p:attrName>
                                        </p:attrNameLst>
                                      </p:cBhvr>
                                      <p:to>
                                        <p:strVal val="visible"/>
                                      </p:to>
                                    </p:set>
                                    <p:animEffect transition="in" filter="dissolve">
                                      <p:cBhvr>
                                        <p:cTn id="12" dur="500"/>
                                        <p:tgtEl>
                                          <p:spTgt spid="18534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85347">
                                            <p:txEl>
                                              <p:pRg st="1" end="1"/>
                                            </p:txEl>
                                          </p:spTgt>
                                        </p:tgtEl>
                                        <p:attrNameLst>
                                          <p:attrName>style.visibility</p:attrName>
                                        </p:attrNameLst>
                                      </p:cBhvr>
                                      <p:to>
                                        <p:strVal val="visible"/>
                                      </p:to>
                                    </p:set>
                                    <p:animEffect transition="in" filter="dissolve">
                                      <p:cBhvr>
                                        <p:cTn id="17" dur="500"/>
                                        <p:tgtEl>
                                          <p:spTgt spid="18534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85347">
                                            <p:txEl>
                                              <p:pRg st="2" end="2"/>
                                            </p:txEl>
                                          </p:spTgt>
                                        </p:tgtEl>
                                        <p:attrNameLst>
                                          <p:attrName>style.visibility</p:attrName>
                                        </p:attrNameLst>
                                      </p:cBhvr>
                                      <p:to>
                                        <p:strVal val="visible"/>
                                      </p:to>
                                    </p:set>
                                    <p:animEffect transition="in" filter="dissolve">
                                      <p:cBhvr>
                                        <p:cTn id="22" dur="500"/>
                                        <p:tgtEl>
                                          <p:spTgt spid="18534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85347">
                                            <p:txEl>
                                              <p:pRg st="3" end="3"/>
                                            </p:txEl>
                                          </p:spTgt>
                                        </p:tgtEl>
                                        <p:attrNameLst>
                                          <p:attrName>style.visibility</p:attrName>
                                        </p:attrNameLst>
                                      </p:cBhvr>
                                      <p:to>
                                        <p:strVal val="visible"/>
                                      </p:to>
                                    </p:set>
                                    <p:animEffect transition="in" filter="dissolve">
                                      <p:cBhvr>
                                        <p:cTn id="27" dur="500"/>
                                        <p:tgtEl>
                                          <p:spTgt spid="18534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6" grpId="0"/>
      <p:bldP spid="185347" grpId="0" build="p"/>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5" name="Rectangle 16"/>
          <p:cNvSpPr>
            <a:spLocks noGrp="1" noChangeArrowheads="1"/>
          </p:cNvSpPr>
          <p:nvPr>
            <p:ph type="dt" sz="quarter" idx="12"/>
          </p:nvPr>
        </p:nvSpPr>
        <p:spPr>
          <a:noFill/>
        </p:spPr>
        <p:txBody>
          <a:bodyPr/>
          <a:lstStyle/>
          <a:p>
            <a:fld id="{0BAA46F9-183C-40A1-A81C-1E555013DCEC}" type="datetime1">
              <a:rPr lang="zh-CN" altLang="en-US" smtClean="0">
                <a:ea typeface="宋体" charset="-122"/>
              </a:rPr>
              <a:pPr/>
              <a:t>2018/10/18</a:t>
            </a:fld>
            <a:endParaRPr lang="en-US" altLang="zh-CN" smtClean="0">
              <a:ea typeface="宋体" charset="-122"/>
            </a:endParaRPr>
          </a:p>
        </p:txBody>
      </p:sp>
      <p:sp>
        <p:nvSpPr>
          <p:cNvPr id="187394" name="Rectangle 2"/>
          <p:cNvSpPr>
            <a:spLocks noGrp="1" noChangeArrowheads="1"/>
          </p:cNvSpPr>
          <p:nvPr>
            <p:ph type="title"/>
          </p:nvPr>
        </p:nvSpPr>
        <p:spPr>
          <a:xfrm>
            <a:off x="457200" y="457200"/>
            <a:ext cx="8229600" cy="955675"/>
          </a:xfrm>
        </p:spPr>
        <p:txBody>
          <a:bodyPr/>
          <a:lstStyle/>
          <a:p>
            <a:r>
              <a:rPr lang="zh-CN" altLang="en-US" smtClean="0">
                <a:solidFill>
                  <a:srgbClr val="0000CC"/>
                </a:solidFill>
                <a:latin typeface="黑体" pitchFamily="49" charset="-122"/>
                <a:ea typeface="黑体" pitchFamily="49" charset="-122"/>
              </a:rPr>
              <a:t>（</a:t>
            </a:r>
            <a:r>
              <a:rPr lang="en-US" altLang="zh-CN" smtClean="0">
                <a:solidFill>
                  <a:srgbClr val="0000CC"/>
                </a:solidFill>
                <a:latin typeface="黑体" pitchFamily="49" charset="-122"/>
                <a:ea typeface="黑体" pitchFamily="49" charset="-122"/>
              </a:rPr>
              <a:t>1</a:t>
            </a:r>
            <a:r>
              <a:rPr lang="zh-CN" altLang="en-US" smtClean="0">
                <a:solidFill>
                  <a:srgbClr val="0000CC"/>
                </a:solidFill>
                <a:latin typeface="黑体" pitchFamily="49" charset="-122"/>
                <a:ea typeface="黑体" pitchFamily="49" charset="-122"/>
              </a:rPr>
              <a:t>）形成的条件</a:t>
            </a:r>
          </a:p>
        </p:txBody>
      </p:sp>
      <p:sp>
        <p:nvSpPr>
          <p:cNvPr id="187395" name="Rectangle 3"/>
          <p:cNvSpPr>
            <a:spLocks noGrp="1" noChangeArrowheads="1"/>
          </p:cNvSpPr>
          <p:nvPr>
            <p:ph type="body" idx="1"/>
          </p:nvPr>
        </p:nvSpPr>
        <p:spPr>
          <a:xfrm>
            <a:off x="323850" y="1628775"/>
            <a:ext cx="8280400" cy="4032250"/>
          </a:xfrm>
        </p:spPr>
        <p:txBody>
          <a:bodyPr/>
          <a:lstStyle/>
          <a:p>
            <a:pPr algn="just">
              <a:buFont typeface="Wingdings" pitchFamily="2" charset="2"/>
              <a:buNone/>
            </a:pPr>
            <a:r>
              <a:rPr lang="zh-CN" altLang="en-US" b="1" smtClean="0">
                <a:latin typeface="黑体" pitchFamily="49" charset="-122"/>
                <a:ea typeface="黑体" pitchFamily="49" charset="-122"/>
              </a:rPr>
              <a:t>    </a:t>
            </a:r>
            <a:r>
              <a:rPr lang="en-US" altLang="zh-CN" sz="2800" b="1" smtClean="0">
                <a:solidFill>
                  <a:srgbClr val="00FF99"/>
                </a:solidFill>
                <a:ea typeface="黑体" pitchFamily="49" charset="-122"/>
              </a:rPr>
              <a:t>H</a:t>
            </a:r>
            <a:r>
              <a:rPr lang="zh-CN" altLang="en-US" sz="2800" smtClean="0">
                <a:solidFill>
                  <a:srgbClr val="0000CC"/>
                </a:solidFill>
                <a:latin typeface="黑体" pitchFamily="49" charset="-122"/>
                <a:ea typeface="黑体" pitchFamily="49" charset="-122"/>
              </a:rPr>
              <a:t>与电负性极强的元素相结合时，共用电子对强烈偏向于高电负性原子，使</a:t>
            </a:r>
            <a:r>
              <a:rPr lang="en-US" altLang="zh-CN" sz="2800" smtClean="0">
                <a:solidFill>
                  <a:srgbClr val="0000CC"/>
                </a:solidFill>
                <a:latin typeface="黑体" pitchFamily="49" charset="-122"/>
                <a:ea typeface="黑体" pitchFamily="49" charset="-122"/>
              </a:rPr>
              <a:t>H</a:t>
            </a:r>
            <a:r>
              <a:rPr lang="zh-CN" altLang="en-US" sz="2800" smtClean="0">
                <a:solidFill>
                  <a:srgbClr val="0000CC"/>
                </a:solidFill>
                <a:latin typeface="黑体" pitchFamily="49" charset="-122"/>
                <a:ea typeface="黑体" pitchFamily="49" charset="-122"/>
              </a:rPr>
              <a:t>原子几乎成了不带电子、半径极小的带正电的核，进而对电子对表现出较强的吸引力，这种作用力就是氢键。一般与</a:t>
            </a:r>
            <a:r>
              <a:rPr lang="en-US" altLang="zh-CN" sz="2800" smtClean="0">
                <a:solidFill>
                  <a:srgbClr val="00CC99"/>
                </a:solidFill>
                <a:ea typeface="黑体" pitchFamily="49" charset="-122"/>
              </a:rPr>
              <a:t>H</a:t>
            </a:r>
            <a:r>
              <a:rPr lang="zh-CN" altLang="en-US" sz="2800" smtClean="0">
                <a:solidFill>
                  <a:srgbClr val="0000CC"/>
                </a:solidFill>
                <a:latin typeface="黑体" pitchFamily="49" charset="-122"/>
                <a:ea typeface="黑体" pitchFamily="49" charset="-122"/>
              </a:rPr>
              <a:t>结合的</a:t>
            </a:r>
            <a:r>
              <a:rPr lang="zh-CN" altLang="en-US" sz="2800" smtClean="0">
                <a:solidFill>
                  <a:srgbClr val="00CC99"/>
                </a:solidFill>
                <a:latin typeface="黑体" pitchFamily="49" charset="-122"/>
                <a:ea typeface="黑体" pitchFamily="49" charset="-122"/>
              </a:rPr>
              <a:t>元素</a:t>
            </a:r>
            <a:r>
              <a:rPr lang="zh-CN" altLang="en-US" sz="2800" smtClean="0">
                <a:solidFill>
                  <a:srgbClr val="0000CC"/>
                </a:solidFill>
                <a:latin typeface="黑体" pitchFamily="49" charset="-122"/>
                <a:ea typeface="黑体" pitchFamily="49" charset="-122"/>
              </a:rPr>
              <a:t>应具有下列两个条件：</a:t>
            </a:r>
          </a:p>
          <a:p>
            <a:pPr algn="just">
              <a:buFont typeface="Wingdings" pitchFamily="2" charset="2"/>
              <a:buNone/>
            </a:pPr>
            <a:endParaRPr lang="zh-CN" altLang="en-US" sz="2800" smtClean="0">
              <a:solidFill>
                <a:srgbClr val="0000CC"/>
              </a:solidFill>
              <a:latin typeface="黑体" pitchFamily="49" charset="-122"/>
              <a:ea typeface="黑体" pitchFamily="49" charset="-122"/>
            </a:endParaRPr>
          </a:p>
          <a:p>
            <a:pPr algn="just">
              <a:buFont typeface="Wingdings" pitchFamily="2" charset="2"/>
              <a:buNone/>
            </a:pPr>
            <a:r>
              <a:rPr lang="zh-CN" altLang="en-US" b="1" smtClean="0">
                <a:solidFill>
                  <a:schemeClr val="folHlink"/>
                </a:solidFill>
                <a:latin typeface="黑体" pitchFamily="49" charset="-122"/>
                <a:ea typeface="黑体" pitchFamily="49" charset="-122"/>
              </a:rPr>
              <a:t>   </a:t>
            </a:r>
            <a:r>
              <a:rPr lang="zh-CN" altLang="en-US" b="1" smtClean="0">
                <a:solidFill>
                  <a:srgbClr val="D60093"/>
                </a:solidFill>
                <a:latin typeface="黑体" pitchFamily="49" charset="-122"/>
                <a:ea typeface="黑体" pitchFamily="49" charset="-122"/>
              </a:rPr>
              <a:t>电负性差异大</a:t>
            </a:r>
          </a:p>
          <a:p>
            <a:pPr algn="just">
              <a:buFont typeface="Wingdings" pitchFamily="2" charset="2"/>
              <a:buNone/>
            </a:pPr>
            <a:r>
              <a:rPr lang="zh-CN" altLang="en-US" b="1" smtClean="0">
                <a:solidFill>
                  <a:srgbClr val="D60093"/>
                </a:solidFill>
                <a:latin typeface="黑体" pitchFamily="49" charset="-122"/>
                <a:ea typeface="黑体" pitchFamily="49" charset="-122"/>
              </a:rPr>
              <a:t>   原子半径小（</a:t>
            </a:r>
            <a:r>
              <a:rPr lang="en-US" altLang="zh-CN" b="1" smtClean="0">
                <a:solidFill>
                  <a:srgbClr val="D60093"/>
                </a:solidFill>
                <a:latin typeface="黑体" pitchFamily="49" charset="-122"/>
                <a:ea typeface="黑体" pitchFamily="49" charset="-122"/>
              </a:rPr>
              <a:t>F</a:t>
            </a:r>
            <a:r>
              <a:rPr lang="zh-CN" altLang="en-US" b="1" smtClean="0">
                <a:solidFill>
                  <a:srgbClr val="D60093"/>
                </a:solidFill>
                <a:latin typeface="黑体" pitchFamily="49" charset="-122"/>
                <a:ea typeface="黑体" pitchFamily="49" charset="-122"/>
              </a:rPr>
              <a:t>、</a:t>
            </a:r>
            <a:r>
              <a:rPr lang="en-US" altLang="zh-CN" b="1" smtClean="0">
                <a:solidFill>
                  <a:srgbClr val="D60093"/>
                </a:solidFill>
                <a:latin typeface="黑体" pitchFamily="49" charset="-122"/>
                <a:ea typeface="黑体" pitchFamily="49" charset="-122"/>
              </a:rPr>
              <a:t>O</a:t>
            </a:r>
            <a:r>
              <a:rPr lang="zh-CN" altLang="en-US" b="1" smtClean="0">
                <a:solidFill>
                  <a:srgbClr val="D60093"/>
                </a:solidFill>
                <a:latin typeface="黑体" pitchFamily="49" charset="-122"/>
                <a:ea typeface="黑体" pitchFamily="49" charset="-122"/>
              </a:rPr>
              <a:t>、</a:t>
            </a:r>
            <a:r>
              <a:rPr lang="en-US" altLang="zh-CN" b="1" smtClean="0">
                <a:solidFill>
                  <a:srgbClr val="D60093"/>
                </a:solidFill>
                <a:latin typeface="黑体" pitchFamily="49" charset="-122"/>
                <a:ea typeface="黑体" pitchFamily="49" charset="-122"/>
              </a:rPr>
              <a:t>N</a:t>
            </a:r>
            <a:r>
              <a:rPr lang="zh-CN" altLang="en-US" b="1" smtClean="0">
                <a:solidFill>
                  <a:srgbClr val="D60093"/>
                </a:solidFill>
                <a:latin typeface="黑体" pitchFamily="49" charset="-122"/>
                <a:ea typeface="黑体" pitchFamily="49" charset="-122"/>
              </a:rPr>
              <a:t>等）</a:t>
            </a: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sz="1800"/>
          </a:p>
        </p:txBody>
      </p:sp>
      <p:sp>
        <p:nvSpPr>
          <p:cNvPr id="545797" name="Text Box 5"/>
          <p:cNvSpPr txBox="1">
            <a:spLocks noChangeArrowheads="1"/>
          </p:cNvSpPr>
          <p:nvPr/>
        </p:nvSpPr>
        <p:spPr bwMode="auto">
          <a:xfrm>
            <a:off x="684213" y="5589588"/>
            <a:ext cx="8207375" cy="946150"/>
          </a:xfrm>
          <a:prstGeom prst="rect">
            <a:avLst/>
          </a:prstGeom>
          <a:noFill/>
          <a:ln w="9525">
            <a:noFill/>
            <a:miter lim="800000"/>
            <a:headEnd/>
            <a:tailEnd/>
          </a:ln>
        </p:spPr>
        <p:txBody>
          <a:bodyPr>
            <a:spAutoFit/>
          </a:bodyPr>
          <a:lstStyle/>
          <a:p>
            <a:pPr>
              <a:spcBef>
                <a:spcPct val="50000"/>
              </a:spcBef>
            </a:pPr>
            <a:r>
              <a:rPr lang="en-US" altLang="zh-CN" sz="2800" b="1">
                <a:solidFill>
                  <a:srgbClr val="00CC99"/>
                </a:solidFill>
                <a:latin typeface="Verdana" pitchFamily="34" charset="0"/>
              </a:rPr>
              <a:t>C</a:t>
            </a:r>
            <a:r>
              <a:rPr lang="zh-CN" altLang="en-US" sz="2800" b="1">
                <a:solidFill>
                  <a:srgbClr val="00CC99"/>
                </a:solidFill>
                <a:latin typeface="Verdana" pitchFamily="34" charset="0"/>
              </a:rPr>
              <a:t>、</a:t>
            </a:r>
            <a:r>
              <a:rPr lang="en-US" altLang="zh-CN" sz="2800" b="1">
                <a:solidFill>
                  <a:srgbClr val="00CC99"/>
                </a:solidFill>
                <a:latin typeface="Verdana" pitchFamily="34" charset="0"/>
              </a:rPr>
              <a:t>S</a:t>
            </a:r>
            <a:r>
              <a:rPr lang="zh-CN" altLang="en-US" sz="2800" b="1">
                <a:solidFill>
                  <a:srgbClr val="00CC99"/>
                </a:solidFill>
                <a:latin typeface="Verdana" pitchFamily="34" charset="0"/>
              </a:rPr>
              <a:t>、</a:t>
            </a:r>
            <a:r>
              <a:rPr lang="en-US" altLang="zh-CN" sz="2800" b="1">
                <a:solidFill>
                  <a:srgbClr val="00CC99"/>
                </a:solidFill>
                <a:latin typeface="Verdana" pitchFamily="34" charset="0"/>
              </a:rPr>
              <a:t>Cl</a:t>
            </a:r>
            <a:r>
              <a:rPr lang="zh-CN" altLang="en-US" sz="2800" b="1">
                <a:solidFill>
                  <a:srgbClr val="00CC99"/>
                </a:solidFill>
                <a:latin typeface="Verdana" pitchFamily="34" charset="0"/>
              </a:rPr>
              <a:t>、</a:t>
            </a:r>
            <a:r>
              <a:rPr lang="en-US" altLang="zh-CN" sz="2800" b="1">
                <a:solidFill>
                  <a:srgbClr val="00CC99"/>
                </a:solidFill>
                <a:latin typeface="Verdana" pitchFamily="34" charset="0"/>
              </a:rPr>
              <a:t>P</a:t>
            </a:r>
            <a:r>
              <a:rPr lang="zh-CN" altLang="en-US" sz="2800" b="1">
                <a:solidFill>
                  <a:srgbClr val="00CC99"/>
                </a:solidFill>
                <a:latin typeface="Verdana" pitchFamily="34" charset="0"/>
              </a:rPr>
              <a:t>甚至</a:t>
            </a:r>
            <a:r>
              <a:rPr lang="en-US" altLang="zh-CN" sz="2800" b="1">
                <a:solidFill>
                  <a:srgbClr val="00CC99"/>
                </a:solidFill>
                <a:latin typeface="Verdana" pitchFamily="34" charset="0"/>
              </a:rPr>
              <a:t>Br</a:t>
            </a:r>
            <a:r>
              <a:rPr lang="zh-CN" altLang="en-US" sz="2800" b="1">
                <a:solidFill>
                  <a:srgbClr val="00CC99"/>
                </a:solidFill>
                <a:latin typeface="Verdana" pitchFamily="34" charset="0"/>
              </a:rPr>
              <a:t>和</a:t>
            </a:r>
            <a:r>
              <a:rPr lang="en-US" altLang="zh-CN" sz="2800" b="1">
                <a:solidFill>
                  <a:srgbClr val="00CC99"/>
                </a:solidFill>
                <a:latin typeface="Verdana" pitchFamily="34" charset="0"/>
              </a:rPr>
              <a:t>I</a:t>
            </a:r>
            <a:r>
              <a:rPr lang="zh-CN" altLang="en-US" sz="2800" b="1">
                <a:solidFill>
                  <a:srgbClr val="00CC99"/>
                </a:solidFill>
                <a:latin typeface="Verdana" pitchFamily="34" charset="0"/>
              </a:rPr>
              <a:t>原子在某些情况下也能形成氢键，但通常键能较低。</a:t>
            </a:r>
          </a:p>
        </p:txBody>
      </p:sp>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87394"/>
                                        </p:tgtEl>
                                        <p:attrNameLst>
                                          <p:attrName>style.visibility</p:attrName>
                                        </p:attrNameLst>
                                      </p:cBhvr>
                                      <p:to>
                                        <p:strVal val="visible"/>
                                      </p:to>
                                    </p:set>
                                    <p:animEffect transition="in" filter="dissolve">
                                      <p:cBhvr>
                                        <p:cTn id="7" dur="500"/>
                                        <p:tgtEl>
                                          <p:spTgt spid="18739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7395">
                                            <p:txEl>
                                              <p:pRg st="0" end="0"/>
                                            </p:txEl>
                                          </p:spTgt>
                                        </p:tgtEl>
                                        <p:attrNameLst>
                                          <p:attrName>style.visibility</p:attrName>
                                        </p:attrNameLst>
                                      </p:cBhvr>
                                      <p:to>
                                        <p:strVal val="visible"/>
                                      </p:to>
                                    </p:set>
                                    <p:animEffect transition="in" filter="dissolve">
                                      <p:cBhvr>
                                        <p:cTn id="12" dur="500"/>
                                        <p:tgtEl>
                                          <p:spTgt spid="18739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87395">
                                            <p:txEl>
                                              <p:pRg st="2" end="2"/>
                                            </p:txEl>
                                          </p:spTgt>
                                        </p:tgtEl>
                                        <p:attrNameLst>
                                          <p:attrName>style.visibility</p:attrName>
                                        </p:attrNameLst>
                                      </p:cBhvr>
                                      <p:to>
                                        <p:strVal val="visible"/>
                                      </p:to>
                                    </p:set>
                                    <p:animEffect transition="in" filter="dissolve">
                                      <p:cBhvr>
                                        <p:cTn id="17" dur="500"/>
                                        <p:tgtEl>
                                          <p:spTgt spid="1873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87395">
                                            <p:txEl>
                                              <p:pRg st="3" end="3"/>
                                            </p:txEl>
                                          </p:spTgt>
                                        </p:tgtEl>
                                        <p:attrNameLst>
                                          <p:attrName>style.visibility</p:attrName>
                                        </p:attrNameLst>
                                      </p:cBhvr>
                                      <p:to>
                                        <p:strVal val="visible"/>
                                      </p:to>
                                    </p:set>
                                    <p:animEffect transition="in" filter="dissolve">
                                      <p:cBhvr>
                                        <p:cTn id="22" dur="500"/>
                                        <p:tgtEl>
                                          <p:spTgt spid="1873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grpId="0" nodeType="clickEffect">
                                  <p:stCondLst>
                                    <p:cond delay="0"/>
                                  </p:stCondLst>
                                  <p:childTnLst>
                                    <p:set>
                                      <p:cBhvr>
                                        <p:cTn id="26" dur="1" fill="hold">
                                          <p:stCondLst>
                                            <p:cond delay="0"/>
                                          </p:stCondLst>
                                        </p:cTn>
                                        <p:tgtEl>
                                          <p:spTgt spid="545797"/>
                                        </p:tgtEl>
                                        <p:attrNameLst>
                                          <p:attrName>style.visibility</p:attrName>
                                        </p:attrNameLst>
                                      </p:cBhvr>
                                      <p:to>
                                        <p:strVal val="visible"/>
                                      </p:to>
                                    </p:set>
                                    <p:animEffect transition="in" filter="wedge">
                                      <p:cBhvr>
                                        <p:cTn id="27" dur="2000"/>
                                        <p:tgtEl>
                                          <p:spTgt spid="5457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4" grpId="0"/>
      <p:bldP spid="187395" grpId="0" build="p"/>
      <p:bldP spid="545797" grpId="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29" name="Rectangle 16"/>
          <p:cNvSpPr>
            <a:spLocks noGrp="1" noChangeArrowheads="1"/>
          </p:cNvSpPr>
          <p:nvPr>
            <p:ph type="dt" sz="quarter" idx="12"/>
          </p:nvPr>
        </p:nvSpPr>
        <p:spPr>
          <a:noFill/>
        </p:spPr>
        <p:txBody>
          <a:bodyPr/>
          <a:lstStyle/>
          <a:p>
            <a:fld id="{0CFA8EEA-B0A6-4137-9BC6-70427501FE07}" type="datetime1">
              <a:rPr lang="zh-CN" altLang="en-US" smtClean="0">
                <a:ea typeface="宋体" charset="-122"/>
              </a:rPr>
              <a:pPr/>
              <a:t>2018/10/18</a:t>
            </a:fld>
            <a:endParaRPr lang="en-US" altLang="zh-CN" smtClean="0">
              <a:ea typeface="宋体" charset="-122"/>
            </a:endParaRPr>
          </a:p>
        </p:txBody>
      </p:sp>
      <p:sp>
        <p:nvSpPr>
          <p:cNvPr id="188418" name="Rectangle 2"/>
          <p:cNvSpPr>
            <a:spLocks noGrp="1" noChangeArrowheads="1"/>
          </p:cNvSpPr>
          <p:nvPr>
            <p:ph type="title" idx="4294967295"/>
          </p:nvPr>
        </p:nvSpPr>
        <p:spPr>
          <a:xfrm>
            <a:off x="684213" y="476250"/>
            <a:ext cx="7921625" cy="1143000"/>
          </a:xfrm>
        </p:spPr>
        <p:txBody>
          <a:bodyPr/>
          <a:lstStyle/>
          <a:p>
            <a:r>
              <a:rPr lang="zh-CN" altLang="en-US" sz="4000" b="1" smtClean="0">
                <a:solidFill>
                  <a:srgbClr val="0000CC"/>
                </a:solidFill>
              </a:rPr>
              <a:t>（</a:t>
            </a:r>
            <a:r>
              <a:rPr lang="en-US" altLang="zh-CN" sz="4000" b="1" smtClean="0">
                <a:solidFill>
                  <a:srgbClr val="0000CC"/>
                </a:solidFill>
              </a:rPr>
              <a:t>2</a:t>
            </a:r>
            <a:r>
              <a:rPr lang="zh-CN" altLang="en-US" sz="4000" b="1" smtClean="0">
                <a:solidFill>
                  <a:srgbClr val="0000CC"/>
                </a:solidFill>
              </a:rPr>
              <a:t>）氢键的类型</a:t>
            </a:r>
            <a:br>
              <a:rPr lang="zh-CN" altLang="en-US" sz="4000" b="1" smtClean="0">
                <a:solidFill>
                  <a:srgbClr val="0000CC"/>
                </a:solidFill>
              </a:rPr>
            </a:br>
            <a:r>
              <a:rPr lang="zh-CN" altLang="en-US" sz="4000" b="1" smtClean="0">
                <a:solidFill>
                  <a:srgbClr val="0000CC"/>
                </a:solidFill>
              </a:rPr>
              <a:t>               </a:t>
            </a:r>
            <a:r>
              <a:rPr lang="en-US" altLang="zh-CN" sz="3200" b="1" smtClean="0">
                <a:solidFill>
                  <a:srgbClr val="0000CC"/>
                </a:solidFill>
                <a:ea typeface="黑体" pitchFamily="49" charset="-122"/>
              </a:rPr>
              <a:t>——</a:t>
            </a:r>
            <a:r>
              <a:rPr lang="zh-CN" altLang="en-US" sz="3200" b="1" smtClean="0">
                <a:solidFill>
                  <a:srgbClr val="0000CC"/>
                </a:solidFill>
                <a:ea typeface="黑体" pitchFamily="49" charset="-122"/>
              </a:rPr>
              <a:t>分子间氢键与分子内氢键</a:t>
            </a:r>
          </a:p>
        </p:txBody>
      </p:sp>
      <p:pic>
        <p:nvPicPr>
          <p:cNvPr id="188419" name="Picture 3" descr="氢键"/>
          <p:cNvPicPr>
            <a:picLocks noGrp="1" noChangeAspect="1" noChangeArrowheads="1"/>
          </p:cNvPicPr>
          <p:nvPr>
            <p:ph sz="half" idx="4294967295"/>
          </p:nvPr>
        </p:nvPicPr>
        <p:blipFill>
          <a:blip r:embed="rId3"/>
          <a:srcRect/>
          <a:stretch>
            <a:fillRect/>
          </a:stretch>
        </p:blipFill>
        <p:spPr>
          <a:xfrm>
            <a:off x="107950" y="1762125"/>
            <a:ext cx="6338888" cy="2674938"/>
          </a:xfrm>
        </p:spPr>
      </p:pic>
      <p:pic>
        <p:nvPicPr>
          <p:cNvPr id="188420" name="Picture 4" descr="内氢键"/>
          <p:cNvPicPr>
            <a:picLocks noChangeAspect="1" noChangeArrowheads="1"/>
          </p:cNvPicPr>
          <p:nvPr/>
        </p:nvPicPr>
        <p:blipFill>
          <a:blip r:embed="rId4"/>
          <a:srcRect/>
          <a:stretch>
            <a:fillRect/>
          </a:stretch>
        </p:blipFill>
        <p:spPr bwMode="auto">
          <a:xfrm>
            <a:off x="4067175" y="4076700"/>
            <a:ext cx="4870450" cy="2781300"/>
          </a:xfrm>
          <a:prstGeom prst="rect">
            <a:avLst/>
          </a:prstGeom>
          <a:noFill/>
          <a:ln w="9525">
            <a:noFill/>
            <a:miter lim="800000"/>
            <a:headEnd/>
            <a:tailEnd/>
          </a:ln>
        </p:spPr>
      </p:pic>
      <p:sp>
        <p:nvSpPr>
          <p:cNvPr id="48133" name="AutoShape 5">
            <a:hlinkClick r:id="rId5" action="ppaction://hlinksldjump" highlightClick="1"/>
          </p:cNvPr>
          <p:cNvSpPr>
            <a:spLocks noChangeArrowheads="1"/>
          </p:cNvSpPr>
          <p:nvPr/>
        </p:nvSpPr>
        <p:spPr bwMode="auto">
          <a:xfrm>
            <a:off x="7696200" y="5949950"/>
            <a:ext cx="620713" cy="298450"/>
          </a:xfrm>
          <a:prstGeom prst="actionButtonReturn">
            <a:avLst/>
          </a:prstGeom>
          <a:solidFill>
            <a:schemeClr val="accent1"/>
          </a:solidFill>
          <a:ln w="9525">
            <a:solidFill>
              <a:schemeClr val="tx1"/>
            </a:solidFill>
            <a:miter lim="800000"/>
            <a:headEnd/>
            <a:tailEnd/>
          </a:ln>
        </p:spPr>
        <p:txBody>
          <a:bodyPr wrap="none" anchor="ctr"/>
          <a:lstStyle/>
          <a:p>
            <a:endParaRPr lang="zh-CN" altLang="en-US"/>
          </a:p>
        </p:txBody>
      </p:sp>
      <p:sp>
        <p:nvSpPr>
          <p:cNvPr id="44036" name="Line 4"/>
          <p:cNvSpPr>
            <a:spLocks noChangeShapeType="1"/>
          </p:cNvSpPr>
          <p:nvPr/>
        </p:nvSpPr>
        <p:spPr bwMode="auto">
          <a:xfrm>
            <a:off x="468313" y="1052513"/>
            <a:ext cx="8135937"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sz="1800"/>
          </a:p>
        </p:txBody>
      </p:sp>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88418"/>
                                        </p:tgtEl>
                                        <p:attrNameLst>
                                          <p:attrName>style.visibility</p:attrName>
                                        </p:attrNameLst>
                                      </p:cBhvr>
                                      <p:to>
                                        <p:strVal val="visible"/>
                                      </p:to>
                                    </p:set>
                                    <p:animEffect transition="in" filter="dissolve">
                                      <p:cBhvr>
                                        <p:cTn id="7" dur="500"/>
                                        <p:tgtEl>
                                          <p:spTgt spid="18841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8419"/>
                                        </p:tgtEl>
                                        <p:attrNameLst>
                                          <p:attrName>style.visibility</p:attrName>
                                        </p:attrNameLst>
                                      </p:cBhvr>
                                      <p:to>
                                        <p:strVal val="visible"/>
                                      </p:to>
                                    </p:set>
                                    <p:animEffect transition="in" filter="dissolve">
                                      <p:cBhvr>
                                        <p:cTn id="12" dur="500"/>
                                        <p:tgtEl>
                                          <p:spTgt spid="18841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88420"/>
                                        </p:tgtEl>
                                        <p:attrNameLst>
                                          <p:attrName>style.visibility</p:attrName>
                                        </p:attrNameLst>
                                      </p:cBhvr>
                                      <p:to>
                                        <p:strVal val="visible"/>
                                      </p:to>
                                    </p:set>
                                    <p:anim calcmode="lin" valueType="num">
                                      <p:cBhvr additive="base">
                                        <p:cTn id="17" dur="500" fill="hold"/>
                                        <p:tgtEl>
                                          <p:spTgt spid="188420"/>
                                        </p:tgtEl>
                                        <p:attrNameLst>
                                          <p:attrName>ppt_x</p:attrName>
                                        </p:attrNameLst>
                                      </p:cBhvr>
                                      <p:tavLst>
                                        <p:tav tm="0">
                                          <p:val>
                                            <p:strVal val="0-#ppt_w/2"/>
                                          </p:val>
                                        </p:tav>
                                        <p:tav tm="100000">
                                          <p:val>
                                            <p:strVal val="#ppt_x"/>
                                          </p:val>
                                        </p:tav>
                                      </p:tavLst>
                                    </p:anim>
                                    <p:anim calcmode="lin" valueType="num">
                                      <p:cBhvr additive="base">
                                        <p:cTn id="18" dur="500" fill="hold"/>
                                        <p:tgtEl>
                                          <p:spTgt spid="1884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18" grpId="0"/>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7" name="Rectangle 16"/>
          <p:cNvSpPr>
            <a:spLocks noGrp="1" noChangeArrowheads="1"/>
          </p:cNvSpPr>
          <p:nvPr>
            <p:ph type="dt" sz="quarter" idx="12"/>
          </p:nvPr>
        </p:nvSpPr>
        <p:spPr>
          <a:noFill/>
        </p:spPr>
        <p:txBody>
          <a:bodyPr/>
          <a:lstStyle/>
          <a:p>
            <a:fld id="{79C2041E-69BC-49B4-81DB-389E04374345}" type="datetime1">
              <a:rPr lang="zh-CN" altLang="en-US" smtClean="0">
                <a:ea typeface="宋体" charset="-122"/>
              </a:rPr>
              <a:pPr/>
              <a:t>2018/10/18</a:t>
            </a:fld>
            <a:endParaRPr lang="en-US" altLang="zh-CN" smtClean="0">
              <a:ea typeface="宋体" charset="-122"/>
            </a:endParaRPr>
          </a:p>
        </p:txBody>
      </p:sp>
      <p:sp>
        <p:nvSpPr>
          <p:cNvPr id="190466" name="Rectangle 2"/>
          <p:cNvSpPr>
            <a:spLocks noGrp="1" noChangeArrowheads="1"/>
          </p:cNvSpPr>
          <p:nvPr>
            <p:ph type="title"/>
          </p:nvPr>
        </p:nvSpPr>
        <p:spPr>
          <a:xfrm>
            <a:off x="457200" y="457200"/>
            <a:ext cx="8229600" cy="884238"/>
          </a:xfrm>
        </p:spPr>
        <p:txBody>
          <a:bodyPr/>
          <a:lstStyle/>
          <a:p>
            <a:pPr algn="just"/>
            <a:r>
              <a:rPr lang="zh-CN" altLang="en-US" sz="4000" b="1" smtClean="0">
                <a:solidFill>
                  <a:srgbClr val="0000CC"/>
                </a:solidFill>
              </a:rPr>
              <a:t>（</a:t>
            </a:r>
            <a:r>
              <a:rPr lang="en-US" altLang="zh-CN" sz="4000" b="1" smtClean="0">
                <a:solidFill>
                  <a:srgbClr val="0000CC"/>
                </a:solidFill>
              </a:rPr>
              <a:t>3</a:t>
            </a:r>
            <a:r>
              <a:rPr lang="zh-CN" altLang="en-US" sz="4000" b="1" smtClean="0">
                <a:solidFill>
                  <a:srgbClr val="0000CC"/>
                </a:solidFill>
              </a:rPr>
              <a:t>）氢键的性质</a:t>
            </a:r>
            <a:r>
              <a:rPr lang="zh-CN" altLang="en-US" sz="3200" b="1" smtClean="0">
                <a:solidFill>
                  <a:srgbClr val="0000CC"/>
                </a:solidFill>
              </a:rPr>
              <a:t>   </a:t>
            </a:r>
            <a:endParaRPr lang="zh-CN" altLang="en-US" b="1" smtClean="0">
              <a:solidFill>
                <a:srgbClr val="0000CC"/>
              </a:solidFill>
            </a:endParaRPr>
          </a:p>
        </p:txBody>
      </p:sp>
      <p:sp>
        <p:nvSpPr>
          <p:cNvPr id="190467" name="Rectangle 3"/>
          <p:cNvSpPr>
            <a:spLocks noGrp="1" noChangeArrowheads="1"/>
          </p:cNvSpPr>
          <p:nvPr>
            <p:ph type="body" idx="1"/>
          </p:nvPr>
        </p:nvSpPr>
        <p:spPr>
          <a:xfrm>
            <a:off x="228600" y="2017713"/>
            <a:ext cx="8726488" cy="4840287"/>
          </a:xfrm>
        </p:spPr>
        <p:txBody>
          <a:bodyPr/>
          <a:lstStyle/>
          <a:p>
            <a:pPr algn="just"/>
            <a:r>
              <a:rPr lang="zh-CN" altLang="en-US" sz="3600" b="1" smtClean="0">
                <a:solidFill>
                  <a:srgbClr val="0000CC"/>
                </a:solidFill>
              </a:rPr>
              <a:t>方向性和饱和性  、 适应性和灵活性</a:t>
            </a:r>
          </a:p>
          <a:p>
            <a:pPr algn="just"/>
            <a:r>
              <a:rPr lang="zh-CN" altLang="en-US" sz="3600" b="1" smtClean="0">
                <a:solidFill>
                  <a:srgbClr val="0000CC"/>
                </a:solidFill>
              </a:rPr>
              <a:t>键能  </a:t>
            </a:r>
            <a:r>
              <a:rPr lang="en-US" altLang="zh-CN" sz="3600" b="1" smtClean="0">
                <a:solidFill>
                  <a:srgbClr val="0000CC"/>
                </a:solidFill>
                <a:latin typeface="Times New Roman" pitchFamily="18" charset="0"/>
              </a:rPr>
              <a:t>5~50KJ.mol</a:t>
            </a:r>
            <a:r>
              <a:rPr lang="zh-CN" altLang="en-US" sz="3600" b="1" baseline="30000" smtClean="0">
                <a:solidFill>
                  <a:srgbClr val="0000CC"/>
                </a:solidFill>
                <a:latin typeface="Times New Roman" pitchFamily="18" charset="0"/>
              </a:rPr>
              <a:t>－</a:t>
            </a:r>
            <a:r>
              <a:rPr lang="en-US" altLang="zh-CN" sz="3600" b="1" baseline="30000" smtClean="0">
                <a:solidFill>
                  <a:srgbClr val="0000CC"/>
                </a:solidFill>
                <a:latin typeface="Times New Roman" pitchFamily="18" charset="0"/>
              </a:rPr>
              <a:t>1</a:t>
            </a:r>
            <a:endParaRPr lang="en-US" altLang="zh-CN" sz="3600" b="1" smtClean="0">
              <a:solidFill>
                <a:srgbClr val="0000CC"/>
              </a:solidFill>
            </a:endParaRPr>
          </a:p>
        </p:txBody>
      </p:sp>
      <p:pic>
        <p:nvPicPr>
          <p:cNvPr id="190469" name="Picture 5" descr="13"/>
          <p:cNvPicPr>
            <a:picLocks noChangeAspect="1" noChangeArrowheads="1"/>
          </p:cNvPicPr>
          <p:nvPr/>
        </p:nvPicPr>
        <p:blipFill>
          <a:blip r:embed="rId2"/>
          <a:srcRect/>
          <a:stretch>
            <a:fillRect/>
          </a:stretch>
        </p:blipFill>
        <p:spPr bwMode="auto">
          <a:xfrm>
            <a:off x="468313" y="1484313"/>
            <a:ext cx="8134350" cy="4919662"/>
          </a:xfrm>
          <a:prstGeom prst="rect">
            <a:avLst/>
          </a:prstGeom>
          <a:noFill/>
          <a:ln w="9525">
            <a:noFill/>
            <a:miter lim="800000"/>
            <a:headEnd/>
            <a:tailEnd/>
          </a:ln>
        </p:spPr>
      </p:pic>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sz="1800"/>
          </a:p>
        </p:txBody>
      </p:sp>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90466"/>
                                        </p:tgtEl>
                                        <p:attrNameLst>
                                          <p:attrName>style.visibility</p:attrName>
                                        </p:attrNameLst>
                                      </p:cBhvr>
                                      <p:to>
                                        <p:strVal val="visible"/>
                                      </p:to>
                                    </p:set>
                                    <p:animEffect transition="in" filter="dissolve">
                                      <p:cBhvr>
                                        <p:cTn id="7" dur="500"/>
                                        <p:tgtEl>
                                          <p:spTgt spid="19046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0467">
                                            <p:txEl>
                                              <p:pRg st="0" end="0"/>
                                            </p:txEl>
                                          </p:spTgt>
                                        </p:tgtEl>
                                        <p:attrNameLst>
                                          <p:attrName>style.visibility</p:attrName>
                                        </p:attrNameLst>
                                      </p:cBhvr>
                                      <p:to>
                                        <p:strVal val="visible"/>
                                      </p:to>
                                    </p:set>
                                    <p:animEffect transition="in" filter="dissolve">
                                      <p:cBhvr>
                                        <p:cTn id="12" dur="500"/>
                                        <p:tgtEl>
                                          <p:spTgt spid="19046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0467">
                                            <p:txEl>
                                              <p:pRg st="1" end="1"/>
                                            </p:txEl>
                                          </p:spTgt>
                                        </p:tgtEl>
                                        <p:attrNameLst>
                                          <p:attrName>style.visibility</p:attrName>
                                        </p:attrNameLst>
                                      </p:cBhvr>
                                      <p:to>
                                        <p:strVal val="visible"/>
                                      </p:to>
                                    </p:set>
                                    <p:animEffect transition="in" filter="dissolve">
                                      <p:cBhvr>
                                        <p:cTn id="17" dur="500"/>
                                        <p:tgtEl>
                                          <p:spTgt spid="19046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3" fill="hold" nodeType="clickEffect">
                                  <p:stCondLst>
                                    <p:cond delay="0"/>
                                  </p:stCondLst>
                                  <p:childTnLst>
                                    <p:set>
                                      <p:cBhvr>
                                        <p:cTn id="21" dur="1" fill="hold">
                                          <p:stCondLst>
                                            <p:cond delay="0"/>
                                          </p:stCondLst>
                                        </p:cTn>
                                        <p:tgtEl>
                                          <p:spTgt spid="190469"/>
                                        </p:tgtEl>
                                        <p:attrNameLst>
                                          <p:attrName>style.visibility</p:attrName>
                                        </p:attrNameLst>
                                      </p:cBhvr>
                                      <p:to>
                                        <p:strVal val="visible"/>
                                      </p:to>
                                    </p:set>
                                    <p:anim calcmode="lin" valueType="num">
                                      <p:cBhvr additive="base">
                                        <p:cTn id="22" dur="500" fill="hold"/>
                                        <p:tgtEl>
                                          <p:spTgt spid="190469"/>
                                        </p:tgtEl>
                                        <p:attrNameLst>
                                          <p:attrName>ppt_x</p:attrName>
                                        </p:attrNameLst>
                                      </p:cBhvr>
                                      <p:tavLst>
                                        <p:tav tm="0">
                                          <p:val>
                                            <p:strVal val="1+#ppt_w/2"/>
                                          </p:val>
                                        </p:tav>
                                        <p:tav tm="100000">
                                          <p:val>
                                            <p:strVal val="#ppt_x"/>
                                          </p:val>
                                        </p:tav>
                                      </p:tavLst>
                                    </p:anim>
                                    <p:anim calcmode="lin" valueType="num">
                                      <p:cBhvr additive="base">
                                        <p:cTn id="23" dur="500" fill="hold"/>
                                        <p:tgtEl>
                                          <p:spTgt spid="19046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6" grpId="0"/>
      <p:bldP spid="190467" grpId="0" build="p"/>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1" name="日期占位符 6"/>
          <p:cNvSpPr>
            <a:spLocks noGrp="1"/>
          </p:cNvSpPr>
          <p:nvPr>
            <p:ph type="dt" sz="quarter" idx="12"/>
          </p:nvPr>
        </p:nvSpPr>
        <p:spPr>
          <a:noFill/>
        </p:spPr>
        <p:txBody>
          <a:bodyPr/>
          <a:lstStyle/>
          <a:p>
            <a:fld id="{ACE7C7C8-C1BC-4576-AA95-30A7B7C46CC3}" type="datetime1">
              <a:rPr lang="zh-CN" altLang="en-US" smtClean="0">
                <a:ea typeface="宋体" charset="-122"/>
              </a:rPr>
              <a:pPr/>
              <a:t>2018/10/18</a:t>
            </a:fld>
            <a:endParaRPr lang="en-US" altLang="zh-CN" smtClean="0">
              <a:ea typeface="宋体" charset="-122"/>
            </a:endParaRPr>
          </a:p>
        </p:txBody>
      </p:sp>
      <p:sp>
        <p:nvSpPr>
          <p:cNvPr id="191490" name="Rectangle 2"/>
          <p:cNvSpPr>
            <a:spLocks noGrp="1" noChangeArrowheads="1"/>
          </p:cNvSpPr>
          <p:nvPr>
            <p:ph type="title"/>
          </p:nvPr>
        </p:nvSpPr>
        <p:spPr>
          <a:xfrm>
            <a:off x="457200" y="457200"/>
            <a:ext cx="8229600" cy="1027113"/>
          </a:xfrm>
        </p:spPr>
        <p:txBody>
          <a:bodyPr/>
          <a:lstStyle/>
          <a:p>
            <a:pPr algn="just"/>
            <a:r>
              <a:rPr lang="zh-CN" altLang="en-US" sz="4000" b="1" smtClean="0">
                <a:solidFill>
                  <a:srgbClr val="0000CC"/>
                </a:solidFill>
              </a:rPr>
              <a:t>（</a:t>
            </a:r>
            <a:r>
              <a:rPr lang="en-US" altLang="zh-CN" sz="4000" b="1" smtClean="0">
                <a:solidFill>
                  <a:srgbClr val="0000CC"/>
                </a:solidFill>
              </a:rPr>
              <a:t>4</a:t>
            </a:r>
            <a:r>
              <a:rPr lang="zh-CN" altLang="en-US" sz="4000" b="1" smtClean="0">
                <a:solidFill>
                  <a:srgbClr val="0000CC"/>
                </a:solidFill>
              </a:rPr>
              <a:t>）氢键对物性的影响</a:t>
            </a:r>
            <a:endParaRPr lang="zh-CN" altLang="en-US" sz="5400" b="1" smtClean="0">
              <a:solidFill>
                <a:srgbClr val="0000CC"/>
              </a:solidFill>
            </a:endParaRPr>
          </a:p>
        </p:txBody>
      </p:sp>
      <p:sp>
        <p:nvSpPr>
          <p:cNvPr id="191491" name="Rectangle 3"/>
          <p:cNvSpPr>
            <a:spLocks noGrp="1" noChangeArrowheads="1"/>
          </p:cNvSpPr>
          <p:nvPr>
            <p:ph type="body" sz="half" idx="1"/>
          </p:nvPr>
        </p:nvSpPr>
        <p:spPr>
          <a:xfrm>
            <a:off x="0" y="1412875"/>
            <a:ext cx="9144000" cy="4800600"/>
          </a:xfrm>
        </p:spPr>
        <p:txBody>
          <a:bodyPr/>
          <a:lstStyle/>
          <a:p>
            <a:pPr algn="just"/>
            <a:r>
              <a:rPr lang="zh-CN" altLang="en-US" sz="2800" b="1" smtClean="0">
                <a:solidFill>
                  <a:srgbClr val="0000CC"/>
                </a:solidFill>
              </a:rPr>
              <a:t>① 对沸点的影响</a:t>
            </a:r>
            <a:r>
              <a:rPr lang="en-US" altLang="zh-CN" sz="2400" b="1" smtClean="0">
                <a:solidFill>
                  <a:srgbClr val="0000CC"/>
                </a:solidFill>
                <a:latin typeface="Times New Roman" pitchFamily="18" charset="0"/>
              </a:rPr>
              <a:t>(B.P.)</a:t>
            </a:r>
            <a:endParaRPr lang="en-US" altLang="zh-CN" sz="2800" b="1" smtClean="0">
              <a:solidFill>
                <a:srgbClr val="0000CC"/>
              </a:solidFill>
            </a:endParaRPr>
          </a:p>
          <a:p>
            <a:pPr algn="just"/>
            <a:r>
              <a:rPr lang="en-US" altLang="zh-CN" sz="2800" b="1" smtClean="0">
                <a:solidFill>
                  <a:srgbClr val="00CC99"/>
                </a:solidFill>
              </a:rPr>
              <a:t>a.</a:t>
            </a:r>
            <a:r>
              <a:rPr lang="zh-CN" altLang="en-US" sz="2800" b="1" smtClean="0">
                <a:solidFill>
                  <a:srgbClr val="00CC99"/>
                </a:solidFill>
              </a:rPr>
              <a:t>分子间氢键</a:t>
            </a:r>
            <a:r>
              <a:rPr lang="zh-CN" altLang="en-US" sz="2800" b="1" smtClean="0">
                <a:solidFill>
                  <a:schemeClr val="folHlink"/>
                </a:solidFill>
              </a:rPr>
              <a:t>   </a:t>
            </a:r>
            <a:r>
              <a:rPr lang="en-US" altLang="zh-CN" sz="2400" b="1" smtClean="0">
                <a:solidFill>
                  <a:srgbClr val="0000CC"/>
                </a:solidFill>
                <a:latin typeface="Times New Roman" pitchFamily="18" charset="0"/>
              </a:rPr>
              <a:t>HF </a:t>
            </a:r>
            <a:r>
              <a:rPr lang="en-US" altLang="zh-CN" sz="2400" b="1" smtClean="0">
                <a:solidFill>
                  <a:schemeClr val="accent1"/>
                </a:solidFill>
                <a:latin typeface="Times New Roman" pitchFamily="18" charset="0"/>
              </a:rPr>
              <a:t>19.9 </a:t>
            </a:r>
            <a:r>
              <a:rPr lang="en-US" altLang="zh-CN" sz="2400" b="1" smtClean="0">
                <a:solidFill>
                  <a:srgbClr val="0000CC"/>
                </a:solidFill>
                <a:latin typeface="Times New Roman" pitchFamily="18" charset="0"/>
              </a:rPr>
              <a:t>  HCl </a:t>
            </a:r>
            <a:r>
              <a:rPr lang="zh-CN" altLang="en-US" sz="2400" b="1" smtClean="0">
                <a:solidFill>
                  <a:schemeClr val="accent1"/>
                </a:solidFill>
                <a:latin typeface="Times New Roman" pitchFamily="18" charset="0"/>
              </a:rPr>
              <a:t>－</a:t>
            </a:r>
            <a:r>
              <a:rPr lang="en-US" altLang="zh-CN" sz="2400" b="1" smtClean="0">
                <a:solidFill>
                  <a:schemeClr val="accent1"/>
                </a:solidFill>
                <a:latin typeface="Times New Roman" pitchFamily="18" charset="0"/>
              </a:rPr>
              <a:t>85.0</a:t>
            </a:r>
            <a:r>
              <a:rPr lang="en-US" altLang="zh-CN" sz="2400" b="1" smtClean="0">
                <a:solidFill>
                  <a:srgbClr val="0000CC"/>
                </a:solidFill>
                <a:latin typeface="Times New Roman" pitchFamily="18" charset="0"/>
              </a:rPr>
              <a:t>   HBr </a:t>
            </a:r>
            <a:r>
              <a:rPr lang="zh-CN" altLang="en-US" sz="2400" b="1" smtClean="0">
                <a:solidFill>
                  <a:schemeClr val="accent1"/>
                </a:solidFill>
                <a:latin typeface="Times New Roman" pitchFamily="18" charset="0"/>
              </a:rPr>
              <a:t>－</a:t>
            </a:r>
            <a:r>
              <a:rPr lang="en-US" altLang="zh-CN" sz="2400" b="1" smtClean="0">
                <a:solidFill>
                  <a:schemeClr val="accent1"/>
                </a:solidFill>
                <a:latin typeface="Times New Roman" pitchFamily="18" charset="0"/>
              </a:rPr>
              <a:t>66.7</a:t>
            </a:r>
            <a:r>
              <a:rPr lang="en-US" altLang="zh-CN" sz="2400" b="1" smtClean="0">
                <a:solidFill>
                  <a:srgbClr val="0000CC"/>
                </a:solidFill>
                <a:latin typeface="Times New Roman" pitchFamily="18" charset="0"/>
              </a:rPr>
              <a:t>   HI </a:t>
            </a:r>
            <a:r>
              <a:rPr lang="zh-CN" altLang="en-US" sz="2400" b="1" smtClean="0">
                <a:solidFill>
                  <a:schemeClr val="accent1"/>
                </a:solidFill>
                <a:latin typeface="Times New Roman" pitchFamily="18" charset="0"/>
              </a:rPr>
              <a:t>－</a:t>
            </a:r>
            <a:r>
              <a:rPr lang="en-US" altLang="zh-CN" sz="2400" b="1" smtClean="0">
                <a:solidFill>
                  <a:schemeClr val="accent1"/>
                </a:solidFill>
                <a:latin typeface="Times New Roman" pitchFamily="18" charset="0"/>
              </a:rPr>
              <a:t>35.4</a:t>
            </a: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sz="1800"/>
          </a:p>
        </p:txBody>
      </p:sp>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pic>
        <p:nvPicPr>
          <p:cNvPr id="51206" name="Picture 2"/>
          <p:cNvPicPr>
            <a:picLocks noChangeAspect="1" noChangeArrowheads="1"/>
          </p:cNvPicPr>
          <p:nvPr/>
        </p:nvPicPr>
        <p:blipFill>
          <a:blip r:embed="rId2"/>
          <a:srcRect/>
          <a:stretch>
            <a:fillRect/>
          </a:stretch>
        </p:blipFill>
        <p:spPr bwMode="auto">
          <a:xfrm>
            <a:off x="2195513" y="2565400"/>
            <a:ext cx="4489450" cy="3862388"/>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91490"/>
                                        </p:tgtEl>
                                        <p:attrNameLst>
                                          <p:attrName>style.visibility</p:attrName>
                                        </p:attrNameLst>
                                      </p:cBhvr>
                                      <p:to>
                                        <p:strVal val="visible"/>
                                      </p:to>
                                    </p:set>
                                    <p:animEffect transition="in" filter="dissolve">
                                      <p:cBhvr>
                                        <p:cTn id="7" dur="500"/>
                                        <p:tgtEl>
                                          <p:spTgt spid="19149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1491">
                                            <p:txEl>
                                              <p:pRg st="0" end="0"/>
                                            </p:txEl>
                                          </p:spTgt>
                                        </p:tgtEl>
                                        <p:attrNameLst>
                                          <p:attrName>style.visibility</p:attrName>
                                        </p:attrNameLst>
                                      </p:cBhvr>
                                      <p:to>
                                        <p:strVal val="visible"/>
                                      </p:to>
                                    </p:set>
                                    <p:animEffect transition="in" filter="dissolve">
                                      <p:cBhvr>
                                        <p:cTn id="12" dur="500"/>
                                        <p:tgtEl>
                                          <p:spTgt spid="19149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1491">
                                            <p:txEl>
                                              <p:pRg st="1" end="1"/>
                                            </p:txEl>
                                          </p:spTgt>
                                        </p:tgtEl>
                                        <p:attrNameLst>
                                          <p:attrName>style.visibility</p:attrName>
                                        </p:attrNameLst>
                                      </p:cBhvr>
                                      <p:to>
                                        <p:strVal val="visible"/>
                                      </p:to>
                                    </p:set>
                                    <p:animEffect transition="in" filter="dissolve">
                                      <p:cBhvr>
                                        <p:cTn id="17" dur="500"/>
                                        <p:tgtEl>
                                          <p:spTgt spid="19149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0" grpId="0"/>
      <p:bldP spid="191491" grpId="0" build="p"/>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5" name="Rectangle 16"/>
          <p:cNvSpPr>
            <a:spLocks noGrp="1" noChangeArrowheads="1"/>
          </p:cNvSpPr>
          <p:nvPr>
            <p:ph type="dt" sz="quarter" idx="12"/>
          </p:nvPr>
        </p:nvSpPr>
        <p:spPr>
          <a:noFill/>
        </p:spPr>
        <p:txBody>
          <a:bodyPr/>
          <a:lstStyle/>
          <a:p>
            <a:fld id="{720724EF-649A-46B7-B686-F00FD9891B04}" type="datetime1">
              <a:rPr lang="zh-CN" altLang="en-US" smtClean="0">
                <a:ea typeface="宋体" charset="-122"/>
              </a:rPr>
              <a:pPr/>
              <a:t>2018/10/18</a:t>
            </a:fld>
            <a:endParaRPr lang="en-US" altLang="zh-CN" smtClean="0">
              <a:ea typeface="宋体" charset="-122"/>
            </a:endParaRPr>
          </a:p>
        </p:txBody>
      </p:sp>
      <p:pic>
        <p:nvPicPr>
          <p:cNvPr id="52226" name="Picture 2" descr="氢键影响"/>
          <p:cNvPicPr>
            <a:picLocks noChangeAspect="1" noChangeArrowheads="1"/>
          </p:cNvPicPr>
          <p:nvPr/>
        </p:nvPicPr>
        <p:blipFill>
          <a:blip r:embed="rId2"/>
          <a:srcRect/>
          <a:stretch>
            <a:fillRect/>
          </a:stretch>
        </p:blipFill>
        <p:spPr bwMode="auto">
          <a:xfrm>
            <a:off x="755650" y="1700213"/>
            <a:ext cx="7010400" cy="4471987"/>
          </a:xfrm>
          <a:prstGeom prst="rect">
            <a:avLst/>
          </a:prstGeom>
          <a:noFill/>
          <a:ln w="9525">
            <a:noFill/>
            <a:miter lim="800000"/>
            <a:headEnd/>
            <a:tailEnd/>
          </a:ln>
        </p:spPr>
      </p:pic>
      <p:sp>
        <p:nvSpPr>
          <p:cNvPr id="52227" name="Rectangle 3"/>
          <p:cNvSpPr>
            <a:spLocks noChangeArrowheads="1"/>
          </p:cNvSpPr>
          <p:nvPr/>
        </p:nvSpPr>
        <p:spPr bwMode="auto">
          <a:xfrm>
            <a:off x="468313" y="765175"/>
            <a:ext cx="3141662" cy="579438"/>
          </a:xfrm>
          <a:prstGeom prst="rect">
            <a:avLst/>
          </a:prstGeom>
          <a:noFill/>
          <a:ln w="9525">
            <a:noFill/>
            <a:miter lim="800000"/>
            <a:headEnd/>
            <a:tailEnd/>
          </a:ln>
        </p:spPr>
        <p:txBody>
          <a:bodyPr>
            <a:spAutoFit/>
          </a:bodyPr>
          <a:lstStyle/>
          <a:p>
            <a:r>
              <a:rPr kumimoji="1" lang="en-US" altLang="zh-CN" sz="3200" b="1">
                <a:solidFill>
                  <a:srgbClr val="00CC99"/>
                </a:solidFill>
                <a:latin typeface="Tahoma" pitchFamily="34" charset="0"/>
              </a:rPr>
              <a:t>b.</a:t>
            </a:r>
            <a:r>
              <a:rPr kumimoji="1" lang="zh-CN" altLang="en-US" sz="3200" b="1">
                <a:solidFill>
                  <a:srgbClr val="00CC99"/>
                </a:solidFill>
                <a:latin typeface="宋体" charset="-122"/>
              </a:rPr>
              <a:t>分子内氢键</a:t>
            </a:r>
          </a:p>
        </p:txBody>
      </p:sp>
      <p:sp>
        <p:nvSpPr>
          <p:cNvPr id="52228" name="Line 4"/>
          <p:cNvSpPr>
            <a:spLocks noChangeShapeType="1"/>
          </p:cNvSpPr>
          <p:nvPr/>
        </p:nvSpPr>
        <p:spPr bwMode="auto">
          <a:xfrm flipV="1">
            <a:off x="4932363" y="2492375"/>
            <a:ext cx="0" cy="144463"/>
          </a:xfrm>
          <a:prstGeom prst="line">
            <a:avLst/>
          </a:prstGeom>
          <a:noFill/>
          <a:ln w="38100">
            <a:solidFill>
              <a:schemeClr val="bg2"/>
            </a:solidFill>
            <a:miter lim="800000"/>
            <a:headEnd/>
            <a:tailEnd/>
          </a:ln>
        </p:spPr>
        <p:txBody>
          <a:bodyPr wrap="none"/>
          <a:lstStyle/>
          <a:p>
            <a:endParaRPr lang="zh-CN" altLang="en-US"/>
          </a:p>
        </p:txBody>
      </p:sp>
      <p:sp>
        <p:nvSpPr>
          <p:cNvPr id="52229" name="Line 5"/>
          <p:cNvSpPr>
            <a:spLocks noChangeShapeType="1"/>
          </p:cNvSpPr>
          <p:nvPr/>
        </p:nvSpPr>
        <p:spPr bwMode="auto">
          <a:xfrm>
            <a:off x="5435600" y="3573463"/>
            <a:ext cx="142875" cy="144462"/>
          </a:xfrm>
          <a:prstGeom prst="line">
            <a:avLst/>
          </a:prstGeom>
          <a:noFill/>
          <a:ln w="38100">
            <a:solidFill>
              <a:schemeClr val="bg2"/>
            </a:solidFill>
            <a:miter lim="800000"/>
            <a:headEnd/>
            <a:tailEnd/>
          </a:ln>
        </p:spPr>
        <p:txBody>
          <a:bodyPr wrap="none"/>
          <a:lstStyle/>
          <a:p>
            <a:endParaRPr lang="zh-CN" altLang="en-US"/>
          </a:p>
        </p:txBody>
      </p:sp>
      <p:sp>
        <p:nvSpPr>
          <p:cNvPr id="52230" name="Line 6"/>
          <p:cNvSpPr>
            <a:spLocks noChangeShapeType="1"/>
          </p:cNvSpPr>
          <p:nvPr/>
        </p:nvSpPr>
        <p:spPr bwMode="auto">
          <a:xfrm flipV="1">
            <a:off x="7235825" y="2492375"/>
            <a:ext cx="0" cy="215900"/>
          </a:xfrm>
          <a:prstGeom prst="line">
            <a:avLst/>
          </a:prstGeom>
          <a:noFill/>
          <a:ln w="38100">
            <a:solidFill>
              <a:schemeClr val="bg2"/>
            </a:solidFill>
            <a:miter lim="800000"/>
            <a:headEnd/>
            <a:tailEnd/>
          </a:ln>
        </p:spPr>
        <p:txBody>
          <a:bodyPr wrap="none"/>
          <a:lstStyle/>
          <a:p>
            <a:endParaRPr lang="zh-CN" altLang="en-US"/>
          </a:p>
        </p:txBody>
      </p:sp>
      <p:sp>
        <p:nvSpPr>
          <p:cNvPr id="52231" name="Line 7"/>
          <p:cNvSpPr>
            <a:spLocks noChangeShapeType="1"/>
          </p:cNvSpPr>
          <p:nvPr/>
        </p:nvSpPr>
        <p:spPr bwMode="auto">
          <a:xfrm>
            <a:off x="7235825" y="3860800"/>
            <a:ext cx="0" cy="215900"/>
          </a:xfrm>
          <a:prstGeom prst="line">
            <a:avLst/>
          </a:prstGeom>
          <a:noFill/>
          <a:ln w="38100">
            <a:solidFill>
              <a:schemeClr val="bg2"/>
            </a:solidFill>
            <a:miter lim="800000"/>
            <a:headEnd/>
            <a:tailEnd/>
          </a:ln>
        </p:spPr>
        <p:txBody>
          <a:bodyPr wrap="none"/>
          <a:lstStyle/>
          <a:p>
            <a:endParaRPr lang="zh-CN" altLang="en-US"/>
          </a:p>
        </p:txBody>
      </p:sp>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49" name="Rectangle 16"/>
          <p:cNvSpPr>
            <a:spLocks noGrp="1" noChangeArrowheads="1"/>
          </p:cNvSpPr>
          <p:nvPr>
            <p:ph type="dt" sz="quarter" idx="12"/>
          </p:nvPr>
        </p:nvSpPr>
        <p:spPr>
          <a:noFill/>
        </p:spPr>
        <p:txBody>
          <a:bodyPr/>
          <a:lstStyle/>
          <a:p>
            <a:fld id="{A993454B-757B-47BD-8A29-3448F517B71F}" type="datetime1">
              <a:rPr lang="zh-CN" altLang="en-US" smtClean="0">
                <a:ea typeface="宋体" charset="-122"/>
              </a:rPr>
              <a:pPr/>
              <a:t>2018/10/18</a:t>
            </a:fld>
            <a:endParaRPr lang="en-US" altLang="zh-CN" smtClean="0">
              <a:ea typeface="宋体" charset="-122"/>
            </a:endParaRPr>
          </a:p>
        </p:txBody>
      </p:sp>
      <p:sp>
        <p:nvSpPr>
          <p:cNvPr id="193538" name="Rectangle 2"/>
          <p:cNvSpPr>
            <a:spLocks noGrp="1" noChangeArrowheads="1"/>
          </p:cNvSpPr>
          <p:nvPr>
            <p:ph type="title"/>
          </p:nvPr>
        </p:nvSpPr>
        <p:spPr>
          <a:xfrm>
            <a:off x="381000" y="617538"/>
            <a:ext cx="8583613" cy="1155700"/>
          </a:xfrm>
        </p:spPr>
        <p:txBody>
          <a:bodyPr/>
          <a:lstStyle/>
          <a:p>
            <a:r>
              <a:rPr lang="zh-CN" altLang="en-US" sz="3600" b="1" smtClean="0">
                <a:solidFill>
                  <a:srgbClr val="0000CC"/>
                </a:solidFill>
                <a:latin typeface="宋体" charset="-122"/>
              </a:rPr>
              <a:t>② </a:t>
            </a:r>
            <a:r>
              <a:rPr lang="zh-CN" altLang="en-US" sz="3200" b="1" smtClean="0">
                <a:solidFill>
                  <a:srgbClr val="0000CC"/>
                </a:solidFill>
              </a:rPr>
              <a:t>对溶解度的影响</a:t>
            </a:r>
            <a:r>
              <a:rPr lang="zh-CN" altLang="en-US" sz="2800" b="1" smtClean="0">
                <a:solidFill>
                  <a:srgbClr val="0000CC"/>
                </a:solidFill>
              </a:rPr>
              <a:t/>
            </a:r>
            <a:br>
              <a:rPr lang="zh-CN" altLang="en-US" sz="2800" b="1" smtClean="0">
                <a:solidFill>
                  <a:srgbClr val="0000CC"/>
                </a:solidFill>
              </a:rPr>
            </a:br>
            <a:r>
              <a:rPr lang="zh-CN" altLang="en-US" sz="2800" b="1" smtClean="0"/>
              <a:t>  </a:t>
            </a:r>
            <a:r>
              <a:rPr lang="zh-CN" altLang="en-US" sz="2800" b="1" smtClean="0">
                <a:solidFill>
                  <a:srgbClr val="3333CC"/>
                </a:solidFill>
              </a:rPr>
              <a:t>例如：</a:t>
            </a:r>
            <a:r>
              <a:rPr lang="en-US" altLang="zh-CN" sz="2800" b="1" smtClean="0">
                <a:solidFill>
                  <a:srgbClr val="3333CC"/>
                </a:solidFill>
              </a:rPr>
              <a:t>NH</a:t>
            </a:r>
            <a:r>
              <a:rPr lang="en-US" altLang="zh-CN" sz="2800" b="1" baseline="-25000" smtClean="0">
                <a:solidFill>
                  <a:srgbClr val="3333CC"/>
                </a:solidFill>
              </a:rPr>
              <a:t>3</a:t>
            </a:r>
            <a:r>
              <a:rPr lang="zh-CN" altLang="en-US" sz="2800" b="1" smtClean="0">
                <a:solidFill>
                  <a:srgbClr val="3333CC"/>
                </a:solidFill>
              </a:rPr>
              <a:t>在水中溶解度很大；而</a:t>
            </a:r>
            <a:r>
              <a:rPr lang="en-US" altLang="zh-CN" sz="2800" b="1" smtClean="0">
                <a:solidFill>
                  <a:srgbClr val="3333CC"/>
                </a:solidFill>
              </a:rPr>
              <a:t>CH</a:t>
            </a:r>
            <a:r>
              <a:rPr lang="en-US" altLang="zh-CN" sz="2800" b="1" baseline="-25000" smtClean="0">
                <a:solidFill>
                  <a:srgbClr val="3333CC"/>
                </a:solidFill>
              </a:rPr>
              <a:t>4</a:t>
            </a:r>
            <a:r>
              <a:rPr lang="zh-CN" altLang="en-US" sz="2800" b="1" smtClean="0">
                <a:solidFill>
                  <a:srgbClr val="3333CC"/>
                </a:solidFill>
              </a:rPr>
              <a:t>溶解度小得多</a:t>
            </a:r>
            <a:endParaRPr lang="zh-CN" altLang="en-US" sz="2800" b="1" smtClean="0">
              <a:solidFill>
                <a:schemeClr val="hlink"/>
              </a:solidFill>
            </a:endParaRPr>
          </a:p>
        </p:txBody>
      </p:sp>
      <p:sp>
        <p:nvSpPr>
          <p:cNvPr id="715779" name="Rectangle 3"/>
          <p:cNvSpPr>
            <a:spLocks noChangeArrowheads="1"/>
          </p:cNvSpPr>
          <p:nvPr/>
        </p:nvSpPr>
        <p:spPr bwMode="auto">
          <a:xfrm>
            <a:off x="395288" y="1700213"/>
            <a:ext cx="8353425" cy="4840287"/>
          </a:xfrm>
          <a:prstGeom prst="rect">
            <a:avLst/>
          </a:prstGeom>
          <a:noFill/>
          <a:ln w="9525">
            <a:noFill/>
            <a:miter lim="800000"/>
            <a:headEnd/>
            <a:tailEnd/>
          </a:ln>
        </p:spPr>
        <p:txBody>
          <a:bodyPr/>
          <a:lstStyle/>
          <a:p>
            <a:pPr marL="342900" indent="-342900">
              <a:spcBef>
                <a:spcPct val="20000"/>
              </a:spcBef>
              <a:buClr>
                <a:schemeClr val="bg2"/>
              </a:buClr>
              <a:buSzPct val="75000"/>
              <a:buFont typeface="Wingdings" pitchFamily="2" charset="2"/>
              <a:buNone/>
            </a:pPr>
            <a:r>
              <a:rPr lang="en-US" altLang="zh-CN" sz="3200" b="1">
                <a:cs typeface="Tahoma" pitchFamily="34" charset="0"/>
              </a:rPr>
              <a:t>③</a:t>
            </a:r>
            <a:r>
              <a:rPr lang="en-US" altLang="zh-CN" sz="3200" b="1"/>
              <a:t> </a:t>
            </a:r>
            <a:r>
              <a:rPr lang="zh-CN" altLang="en-US" sz="3200" b="1"/>
              <a:t>对酸性的影响</a:t>
            </a:r>
          </a:p>
          <a:p>
            <a:pPr marL="342900" indent="-342900">
              <a:spcBef>
                <a:spcPct val="20000"/>
              </a:spcBef>
              <a:buClr>
                <a:schemeClr val="bg2"/>
              </a:buClr>
              <a:buSzPct val="75000"/>
              <a:buFont typeface="Wingdings" pitchFamily="2" charset="2"/>
              <a:buNone/>
            </a:pPr>
            <a:r>
              <a:rPr lang="zh-CN" altLang="en-US" sz="2800">
                <a:solidFill>
                  <a:schemeClr val="tx1"/>
                </a:solidFill>
              </a:rPr>
              <a:t>   </a:t>
            </a:r>
            <a:r>
              <a:rPr lang="zh-CN" altLang="en-US" sz="2800">
                <a:solidFill>
                  <a:srgbClr val="3333CC"/>
                </a:solidFill>
              </a:rPr>
              <a:t>例如：氟化氢分子因氢键缔合而形成锯齿状分子链，因此低浓度的氢氟酸是弱酸。</a:t>
            </a:r>
            <a:r>
              <a:rPr lang="zh-CN" altLang="en-US" sz="3200">
                <a:solidFill>
                  <a:schemeClr val="tx1"/>
                </a:solidFill>
              </a:rPr>
              <a:t> </a:t>
            </a:r>
            <a:endParaRPr lang="zh-CN" altLang="en-US" sz="3200" b="1">
              <a:solidFill>
                <a:schemeClr val="tx2"/>
              </a:solidFill>
            </a:endParaRPr>
          </a:p>
          <a:p>
            <a:pPr marL="342900" indent="-342900">
              <a:spcBef>
                <a:spcPct val="20000"/>
              </a:spcBef>
              <a:buClr>
                <a:schemeClr val="bg2"/>
              </a:buClr>
              <a:buSzPct val="75000"/>
              <a:buFont typeface="Wingdings" pitchFamily="2" charset="2"/>
              <a:buNone/>
            </a:pPr>
            <a:r>
              <a:rPr lang="zh-CN" altLang="en-US" sz="3200" b="1">
                <a:cs typeface="Tahoma" pitchFamily="34" charset="0"/>
              </a:rPr>
              <a:t>④</a:t>
            </a:r>
            <a:r>
              <a:rPr lang="zh-CN" altLang="en-US" sz="3200" b="1"/>
              <a:t> 对密度的影响</a:t>
            </a:r>
          </a:p>
          <a:p>
            <a:pPr marL="342900" indent="-342900">
              <a:spcBef>
                <a:spcPct val="20000"/>
              </a:spcBef>
              <a:buClr>
                <a:schemeClr val="bg2"/>
              </a:buClr>
              <a:buSzPct val="75000"/>
              <a:buFont typeface="Wingdings" pitchFamily="2" charset="2"/>
              <a:buNone/>
            </a:pPr>
            <a:r>
              <a:rPr lang="zh-CN" altLang="en-US" sz="2800">
                <a:solidFill>
                  <a:schemeClr val="tx1"/>
                </a:solidFill>
              </a:rPr>
              <a:t>   </a:t>
            </a:r>
            <a:r>
              <a:rPr lang="zh-CN" altLang="en-US" sz="2800">
                <a:solidFill>
                  <a:srgbClr val="3333CC"/>
                </a:solidFill>
              </a:rPr>
              <a:t>冰中水分子在冰晶体结构中空间占有率较低，因而冰密度较小，甚至小于水。</a:t>
            </a:r>
          </a:p>
          <a:p>
            <a:pPr marL="342900" indent="-342900">
              <a:spcBef>
                <a:spcPct val="20000"/>
              </a:spcBef>
              <a:buClr>
                <a:schemeClr val="bg2"/>
              </a:buClr>
              <a:buSzPct val="75000"/>
              <a:buFont typeface="Wingdings" pitchFamily="2" charset="2"/>
              <a:buNone/>
            </a:pPr>
            <a:r>
              <a:rPr lang="zh-CN" altLang="en-US" sz="2800">
                <a:latin typeface="宋体" charset="-122"/>
              </a:rPr>
              <a:t>⑤ </a:t>
            </a:r>
            <a:r>
              <a:rPr lang="zh-CN" altLang="en-US" sz="3200">
                <a:latin typeface="宋体" charset="-122"/>
              </a:rPr>
              <a:t>对粘度的影响</a:t>
            </a:r>
          </a:p>
          <a:p>
            <a:pPr marL="342900" indent="-342900">
              <a:spcBef>
                <a:spcPct val="20000"/>
              </a:spcBef>
              <a:buClr>
                <a:schemeClr val="bg2"/>
              </a:buClr>
              <a:buSzPct val="75000"/>
              <a:buFont typeface="Wingdings" pitchFamily="2" charset="2"/>
              <a:buNone/>
            </a:pPr>
            <a:r>
              <a:rPr lang="zh-CN" altLang="en-US" sz="2800">
                <a:solidFill>
                  <a:schemeClr val="tx1"/>
                </a:solidFill>
              </a:rPr>
              <a:t>   </a:t>
            </a:r>
            <a:r>
              <a:rPr lang="zh-CN" altLang="en-US" sz="2800">
                <a:solidFill>
                  <a:srgbClr val="3333CC"/>
                </a:solidFill>
              </a:rPr>
              <a:t>甘油、无水磷酸和硫酸具有较大的粘度。</a:t>
            </a:r>
            <a:r>
              <a:rPr lang="zh-CN" altLang="en-US" sz="3200">
                <a:solidFill>
                  <a:srgbClr val="3333CC"/>
                </a:solidFill>
              </a:rPr>
              <a:t> </a:t>
            </a:r>
          </a:p>
        </p:txBody>
      </p:sp>
      <p:sp>
        <p:nvSpPr>
          <p:cNvPr id="53252" name="Text Box 2"/>
          <p:cNvSpPr txBox="1">
            <a:spLocks noChangeArrowheads="1"/>
          </p:cNvSpPr>
          <p:nvPr/>
        </p:nvSpPr>
        <p:spPr bwMode="auto">
          <a:xfrm>
            <a:off x="4679950" y="49213"/>
            <a:ext cx="4464050" cy="427037"/>
          </a:xfrm>
          <a:prstGeom prst="rect">
            <a:avLst/>
          </a:prstGeom>
          <a:noFill/>
          <a:ln w="9525">
            <a:noFill/>
            <a:miter lim="800000"/>
            <a:headEnd/>
            <a:tailEnd/>
          </a:ln>
        </p:spPr>
        <p:txBody>
          <a:bodyPr>
            <a:spAutoFit/>
          </a:bodyPr>
          <a:lstStyle/>
          <a:p>
            <a:r>
              <a:rPr lang="zh-CN" altLang="en-US" sz="2200" i="1">
                <a:solidFill>
                  <a:schemeClr val="bg1"/>
                </a:solidFill>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93538"/>
                                        </p:tgtEl>
                                        <p:attrNameLst>
                                          <p:attrName>style.visibility</p:attrName>
                                        </p:attrNameLst>
                                      </p:cBhvr>
                                      <p:to>
                                        <p:strVal val="visible"/>
                                      </p:to>
                                    </p:set>
                                    <p:animEffect transition="in" filter="dissolve">
                                      <p:cBhvr>
                                        <p:cTn id="7" dur="500"/>
                                        <p:tgtEl>
                                          <p:spTgt spid="19353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15779">
                                            <p:txEl>
                                              <p:pRg st="0" end="0"/>
                                            </p:txEl>
                                          </p:spTgt>
                                        </p:tgtEl>
                                        <p:attrNameLst>
                                          <p:attrName>style.visibility</p:attrName>
                                        </p:attrNameLst>
                                      </p:cBhvr>
                                      <p:to>
                                        <p:strVal val="visible"/>
                                      </p:to>
                                    </p:set>
                                    <p:animEffect transition="in" filter="dissolve">
                                      <p:cBhvr>
                                        <p:cTn id="12" dur="500"/>
                                        <p:tgtEl>
                                          <p:spTgt spid="71577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15779">
                                            <p:txEl>
                                              <p:pRg st="1" end="1"/>
                                            </p:txEl>
                                          </p:spTgt>
                                        </p:tgtEl>
                                        <p:attrNameLst>
                                          <p:attrName>style.visibility</p:attrName>
                                        </p:attrNameLst>
                                      </p:cBhvr>
                                      <p:to>
                                        <p:strVal val="visible"/>
                                      </p:to>
                                    </p:set>
                                    <p:animEffect transition="in" filter="dissolve">
                                      <p:cBhvr>
                                        <p:cTn id="17" dur="500"/>
                                        <p:tgtEl>
                                          <p:spTgt spid="71577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15779">
                                            <p:txEl>
                                              <p:pRg st="2" end="2"/>
                                            </p:txEl>
                                          </p:spTgt>
                                        </p:tgtEl>
                                        <p:attrNameLst>
                                          <p:attrName>style.visibility</p:attrName>
                                        </p:attrNameLst>
                                      </p:cBhvr>
                                      <p:to>
                                        <p:strVal val="visible"/>
                                      </p:to>
                                    </p:set>
                                    <p:animEffect transition="in" filter="dissolve">
                                      <p:cBhvr>
                                        <p:cTn id="22" dur="500"/>
                                        <p:tgtEl>
                                          <p:spTgt spid="71577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15779">
                                            <p:txEl>
                                              <p:pRg st="3" end="3"/>
                                            </p:txEl>
                                          </p:spTgt>
                                        </p:tgtEl>
                                        <p:attrNameLst>
                                          <p:attrName>style.visibility</p:attrName>
                                        </p:attrNameLst>
                                      </p:cBhvr>
                                      <p:to>
                                        <p:strVal val="visible"/>
                                      </p:to>
                                    </p:set>
                                    <p:animEffect transition="in" filter="dissolve">
                                      <p:cBhvr>
                                        <p:cTn id="27" dur="500"/>
                                        <p:tgtEl>
                                          <p:spTgt spid="71577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715779">
                                            <p:txEl>
                                              <p:pRg st="4" end="4"/>
                                            </p:txEl>
                                          </p:spTgt>
                                        </p:tgtEl>
                                        <p:attrNameLst>
                                          <p:attrName>style.visibility</p:attrName>
                                        </p:attrNameLst>
                                      </p:cBhvr>
                                      <p:to>
                                        <p:strVal val="visible"/>
                                      </p:to>
                                    </p:set>
                                    <p:animEffect transition="in" filter="dissolve">
                                      <p:cBhvr>
                                        <p:cTn id="32" dur="500"/>
                                        <p:tgtEl>
                                          <p:spTgt spid="715779">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715779">
                                            <p:txEl>
                                              <p:pRg st="5" end="5"/>
                                            </p:txEl>
                                          </p:spTgt>
                                        </p:tgtEl>
                                        <p:attrNameLst>
                                          <p:attrName>style.visibility</p:attrName>
                                        </p:attrNameLst>
                                      </p:cBhvr>
                                      <p:to>
                                        <p:strVal val="visible"/>
                                      </p:to>
                                    </p:set>
                                    <p:animEffect transition="in" filter="dissolve">
                                      <p:cBhvr>
                                        <p:cTn id="37" dur="500"/>
                                        <p:tgtEl>
                                          <p:spTgt spid="71577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38" grpId="0"/>
      <p:bldP spid="715779"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2" name="Rectangle 2"/>
          <p:cNvSpPr>
            <a:spLocks noGrp="1" noChangeArrowheads="1"/>
          </p:cNvSpPr>
          <p:nvPr>
            <p:ph type="title" idx="4294967295"/>
          </p:nvPr>
        </p:nvSpPr>
        <p:spPr>
          <a:xfrm>
            <a:off x="468313" y="0"/>
            <a:ext cx="8229600" cy="1139825"/>
          </a:xfrm>
        </p:spPr>
        <p:txBody>
          <a:bodyPr anchorCtr="1"/>
          <a:lstStyle/>
          <a:p>
            <a:pPr eaLnBrk="1" hangingPunct="1">
              <a:defRPr/>
            </a:pPr>
            <a:r>
              <a:rPr lang="zh-CN" altLang="en-US" smtClean="0">
                <a:solidFill>
                  <a:srgbClr val="0000CC"/>
                </a:solidFill>
                <a:effectLst>
                  <a:outerShdw blurRad="38100" dist="38100" dir="2700000" algn="tl">
                    <a:srgbClr val="C0C0C0"/>
                  </a:outerShdw>
                </a:effectLst>
              </a:rPr>
              <a:t>氢键对生命的意义</a:t>
            </a:r>
          </a:p>
        </p:txBody>
      </p:sp>
      <p:pic>
        <p:nvPicPr>
          <p:cNvPr id="716803" name="Picture 3" descr="404px-Alpha_helix_neg60_neg45_sideview"/>
          <p:cNvPicPr>
            <a:picLocks noChangeAspect="1" noChangeArrowheads="1"/>
          </p:cNvPicPr>
          <p:nvPr/>
        </p:nvPicPr>
        <p:blipFill>
          <a:blip r:embed="rId2"/>
          <a:srcRect/>
          <a:stretch>
            <a:fillRect/>
          </a:stretch>
        </p:blipFill>
        <p:spPr bwMode="auto">
          <a:xfrm>
            <a:off x="3779838" y="981075"/>
            <a:ext cx="2184400" cy="3240088"/>
          </a:xfrm>
          <a:prstGeom prst="rect">
            <a:avLst/>
          </a:prstGeom>
          <a:noFill/>
          <a:ln w="9525">
            <a:noFill/>
            <a:miter lim="800000"/>
            <a:headEnd/>
            <a:tailEnd/>
          </a:ln>
        </p:spPr>
      </p:pic>
      <p:pic>
        <p:nvPicPr>
          <p:cNvPr id="716804" name="Picture 4" descr="542px-Myoglobin"/>
          <p:cNvPicPr>
            <a:picLocks noChangeAspect="1" noChangeArrowheads="1"/>
          </p:cNvPicPr>
          <p:nvPr/>
        </p:nvPicPr>
        <p:blipFill>
          <a:blip r:embed="rId3"/>
          <a:srcRect/>
          <a:stretch>
            <a:fillRect/>
          </a:stretch>
        </p:blipFill>
        <p:spPr bwMode="auto">
          <a:xfrm>
            <a:off x="107950" y="981075"/>
            <a:ext cx="2927350" cy="3240088"/>
          </a:xfrm>
          <a:prstGeom prst="rect">
            <a:avLst/>
          </a:prstGeom>
          <a:solidFill>
            <a:schemeClr val="tx1"/>
          </a:solidFill>
          <a:ln w="9525">
            <a:noFill/>
            <a:miter lim="800000"/>
            <a:headEnd/>
            <a:tailEnd/>
          </a:ln>
        </p:spPr>
      </p:pic>
      <p:pic>
        <p:nvPicPr>
          <p:cNvPr id="716805" name="Picture 5" descr="239px-DNA_Overview"/>
          <p:cNvPicPr>
            <a:picLocks noChangeAspect="1" noChangeArrowheads="1"/>
          </p:cNvPicPr>
          <p:nvPr/>
        </p:nvPicPr>
        <p:blipFill>
          <a:blip r:embed="rId4"/>
          <a:srcRect/>
          <a:stretch>
            <a:fillRect/>
          </a:stretch>
        </p:blipFill>
        <p:spPr bwMode="auto">
          <a:xfrm>
            <a:off x="6867525" y="476250"/>
            <a:ext cx="2276475" cy="5695950"/>
          </a:xfrm>
          <a:prstGeom prst="rect">
            <a:avLst/>
          </a:prstGeom>
          <a:noFill/>
          <a:ln w="9525">
            <a:noFill/>
            <a:miter lim="800000"/>
            <a:headEnd/>
            <a:tailEnd/>
          </a:ln>
        </p:spPr>
      </p:pic>
      <p:pic>
        <p:nvPicPr>
          <p:cNvPr id="716806" name="Picture 6" descr="Image:DNA氢键.png">
            <a:hlinkClick r:id="rId5"/>
          </p:cNvPr>
          <p:cNvPicPr>
            <a:picLocks noChangeAspect="1" noChangeArrowheads="1"/>
          </p:cNvPicPr>
          <p:nvPr/>
        </p:nvPicPr>
        <p:blipFill>
          <a:blip r:embed="rId6"/>
          <a:srcRect/>
          <a:stretch>
            <a:fillRect/>
          </a:stretch>
        </p:blipFill>
        <p:spPr bwMode="auto">
          <a:xfrm>
            <a:off x="2124075" y="4365625"/>
            <a:ext cx="4681538" cy="2444750"/>
          </a:xfrm>
          <a:prstGeom prst="rect">
            <a:avLst/>
          </a:prstGeom>
          <a:noFill/>
          <a:ln w="9525">
            <a:noFill/>
            <a:miter lim="800000"/>
            <a:headEnd/>
            <a:tailEnd/>
          </a:ln>
        </p:spPr>
      </p:pic>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68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716804"/>
                                        </p:tgtEl>
                                        <p:attrNameLst>
                                          <p:attrName>style.visibility</p:attrName>
                                        </p:attrNameLst>
                                      </p:cBhvr>
                                      <p:to>
                                        <p:strVal val="visible"/>
                                      </p:to>
                                    </p:set>
                                    <p:animEffect transition="in" filter="dissolve">
                                      <p:cBhvr>
                                        <p:cTn id="11" dur="500"/>
                                        <p:tgtEl>
                                          <p:spTgt spid="716804"/>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716803"/>
                                        </p:tgtEl>
                                        <p:attrNameLst>
                                          <p:attrName>style.visibility</p:attrName>
                                        </p:attrNameLst>
                                      </p:cBhvr>
                                      <p:to>
                                        <p:strVal val="visible"/>
                                      </p:to>
                                    </p:set>
                                    <p:anim calcmode="lin" valueType="num">
                                      <p:cBhvr additive="base">
                                        <p:cTn id="16" dur="500" fill="hold"/>
                                        <p:tgtEl>
                                          <p:spTgt spid="716803"/>
                                        </p:tgtEl>
                                        <p:attrNameLst>
                                          <p:attrName>ppt_x</p:attrName>
                                        </p:attrNameLst>
                                      </p:cBhvr>
                                      <p:tavLst>
                                        <p:tav tm="0">
                                          <p:val>
                                            <p:strVal val="#ppt_x"/>
                                          </p:val>
                                        </p:tav>
                                        <p:tav tm="100000">
                                          <p:val>
                                            <p:strVal val="#ppt_x"/>
                                          </p:val>
                                        </p:tav>
                                      </p:tavLst>
                                    </p:anim>
                                    <p:anim calcmode="lin" valueType="num">
                                      <p:cBhvr additive="base">
                                        <p:cTn id="17" dur="500" fill="hold"/>
                                        <p:tgtEl>
                                          <p:spTgt spid="716803"/>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9" presetClass="entr" presetSubtype="0" decel="100000" fill="hold" nodeType="clickEffect">
                                  <p:stCondLst>
                                    <p:cond delay="0"/>
                                  </p:stCondLst>
                                  <p:childTnLst>
                                    <p:set>
                                      <p:cBhvr>
                                        <p:cTn id="21" dur="1" fill="hold">
                                          <p:stCondLst>
                                            <p:cond delay="0"/>
                                          </p:stCondLst>
                                        </p:cTn>
                                        <p:tgtEl>
                                          <p:spTgt spid="716805"/>
                                        </p:tgtEl>
                                        <p:attrNameLst>
                                          <p:attrName>style.visibility</p:attrName>
                                        </p:attrNameLst>
                                      </p:cBhvr>
                                      <p:to>
                                        <p:strVal val="visible"/>
                                      </p:to>
                                    </p:set>
                                    <p:anim calcmode="lin" valueType="num">
                                      <p:cBhvr>
                                        <p:cTn id="22" dur="500" fill="hold"/>
                                        <p:tgtEl>
                                          <p:spTgt spid="716805"/>
                                        </p:tgtEl>
                                        <p:attrNameLst>
                                          <p:attrName>ppt_w</p:attrName>
                                        </p:attrNameLst>
                                      </p:cBhvr>
                                      <p:tavLst>
                                        <p:tav tm="0">
                                          <p:val>
                                            <p:fltVal val="0"/>
                                          </p:val>
                                        </p:tav>
                                        <p:tav tm="100000">
                                          <p:val>
                                            <p:strVal val="#ppt_w"/>
                                          </p:val>
                                        </p:tav>
                                      </p:tavLst>
                                    </p:anim>
                                    <p:anim calcmode="lin" valueType="num">
                                      <p:cBhvr>
                                        <p:cTn id="23" dur="500" fill="hold"/>
                                        <p:tgtEl>
                                          <p:spTgt spid="716805"/>
                                        </p:tgtEl>
                                        <p:attrNameLst>
                                          <p:attrName>ppt_h</p:attrName>
                                        </p:attrNameLst>
                                      </p:cBhvr>
                                      <p:tavLst>
                                        <p:tav tm="0">
                                          <p:val>
                                            <p:fltVal val="0"/>
                                          </p:val>
                                        </p:tav>
                                        <p:tav tm="100000">
                                          <p:val>
                                            <p:strVal val="#ppt_h"/>
                                          </p:val>
                                        </p:tav>
                                      </p:tavLst>
                                    </p:anim>
                                    <p:anim calcmode="lin" valueType="num">
                                      <p:cBhvr>
                                        <p:cTn id="24" dur="500" fill="hold"/>
                                        <p:tgtEl>
                                          <p:spTgt spid="716805"/>
                                        </p:tgtEl>
                                        <p:attrNameLst>
                                          <p:attrName>style.rotation</p:attrName>
                                        </p:attrNameLst>
                                      </p:cBhvr>
                                      <p:tavLst>
                                        <p:tav tm="0">
                                          <p:val>
                                            <p:fltVal val="360"/>
                                          </p:val>
                                        </p:tav>
                                        <p:tav tm="100000">
                                          <p:val>
                                            <p:fltVal val="0"/>
                                          </p:val>
                                        </p:tav>
                                      </p:tavLst>
                                    </p:anim>
                                    <p:animEffect transition="in" filter="fade">
                                      <p:cBhvr>
                                        <p:cTn id="25" dur="500"/>
                                        <p:tgtEl>
                                          <p:spTgt spid="716805"/>
                                        </p:tgtEl>
                                      </p:cBhvr>
                                    </p:animEffect>
                                  </p:childTnLst>
                                </p:cTn>
                              </p:par>
                            </p:childTnLst>
                          </p:cTn>
                        </p:par>
                      </p:childTnLst>
                    </p:cTn>
                  </p:par>
                  <p:par>
                    <p:cTn id="26" fill="hold">
                      <p:stCondLst>
                        <p:cond delay="indefinite"/>
                      </p:stCondLst>
                      <p:childTnLst>
                        <p:par>
                          <p:cTn id="27" fill="hold">
                            <p:stCondLst>
                              <p:cond delay="0"/>
                            </p:stCondLst>
                            <p:childTnLst>
                              <p:par>
                                <p:cTn id="28" presetID="25" presetClass="entr" presetSubtype="0" fill="hold" nodeType="clickEffect">
                                  <p:stCondLst>
                                    <p:cond delay="0"/>
                                  </p:stCondLst>
                                  <p:childTnLst>
                                    <p:set>
                                      <p:cBhvr>
                                        <p:cTn id="29" dur="1" fill="hold">
                                          <p:stCondLst>
                                            <p:cond delay="0"/>
                                          </p:stCondLst>
                                        </p:cTn>
                                        <p:tgtEl>
                                          <p:spTgt spid="716806"/>
                                        </p:tgtEl>
                                        <p:attrNameLst>
                                          <p:attrName>style.visibility</p:attrName>
                                        </p:attrNameLst>
                                      </p:cBhvr>
                                      <p:to>
                                        <p:strVal val="visible"/>
                                      </p:to>
                                    </p:set>
                                    <p:anim calcmode="lin" valueType="num">
                                      <p:cBhvr>
                                        <p:cTn id="30" dur="500" decel="50000" fill="hold">
                                          <p:stCondLst>
                                            <p:cond delay="0"/>
                                          </p:stCondLst>
                                        </p:cTn>
                                        <p:tgtEl>
                                          <p:spTgt spid="716806"/>
                                        </p:tgtEl>
                                        <p:attrNameLst>
                                          <p:attrName>style.rotation</p:attrName>
                                        </p:attrNameLst>
                                      </p:cBhvr>
                                      <p:tavLst>
                                        <p:tav tm="0">
                                          <p:val>
                                            <p:fltVal val="-90"/>
                                          </p:val>
                                        </p:tav>
                                        <p:tav tm="100000">
                                          <p:val>
                                            <p:fltVal val="0"/>
                                          </p:val>
                                        </p:tav>
                                      </p:tavLst>
                                    </p:anim>
                                    <p:anim calcmode="lin" valueType="num">
                                      <p:cBhvr>
                                        <p:cTn id="31" dur="500" decel="50000" fill="hold">
                                          <p:stCondLst>
                                            <p:cond delay="0"/>
                                          </p:stCondLst>
                                        </p:cTn>
                                        <p:tgtEl>
                                          <p:spTgt spid="716806"/>
                                        </p:tgtEl>
                                        <p:attrNameLst>
                                          <p:attrName>ppt_w</p:attrName>
                                        </p:attrNameLst>
                                      </p:cBhvr>
                                      <p:tavLst>
                                        <p:tav tm="0">
                                          <p:val>
                                            <p:strVal val="#ppt_w"/>
                                          </p:val>
                                        </p:tav>
                                        <p:tav tm="100000">
                                          <p:val>
                                            <p:strVal val="#ppt_w*.05"/>
                                          </p:val>
                                        </p:tav>
                                      </p:tavLst>
                                    </p:anim>
                                    <p:anim calcmode="lin" valueType="num">
                                      <p:cBhvr>
                                        <p:cTn id="32" dur="500" accel="50000" fill="hold">
                                          <p:stCondLst>
                                            <p:cond delay="500"/>
                                          </p:stCondLst>
                                        </p:cTn>
                                        <p:tgtEl>
                                          <p:spTgt spid="716806"/>
                                        </p:tgtEl>
                                        <p:attrNameLst>
                                          <p:attrName>ppt_w</p:attrName>
                                        </p:attrNameLst>
                                      </p:cBhvr>
                                      <p:tavLst>
                                        <p:tav tm="0">
                                          <p:val>
                                            <p:strVal val="#ppt_w*.05"/>
                                          </p:val>
                                        </p:tav>
                                        <p:tav tm="100000">
                                          <p:val>
                                            <p:strVal val="#ppt_w"/>
                                          </p:val>
                                        </p:tav>
                                      </p:tavLst>
                                    </p:anim>
                                    <p:anim calcmode="lin" valueType="num">
                                      <p:cBhvr>
                                        <p:cTn id="33" dur="1000" fill="hold"/>
                                        <p:tgtEl>
                                          <p:spTgt spid="716806"/>
                                        </p:tgtEl>
                                        <p:attrNameLst>
                                          <p:attrName>ppt_h</p:attrName>
                                        </p:attrNameLst>
                                      </p:cBhvr>
                                      <p:tavLst>
                                        <p:tav tm="0">
                                          <p:val>
                                            <p:strVal val="#ppt_h"/>
                                          </p:val>
                                        </p:tav>
                                        <p:tav tm="100000">
                                          <p:val>
                                            <p:strVal val="#ppt_h"/>
                                          </p:val>
                                        </p:tav>
                                      </p:tavLst>
                                    </p:anim>
                                    <p:anim calcmode="lin" valueType="num">
                                      <p:cBhvr>
                                        <p:cTn id="34" dur="500" decel="50000" fill="hold">
                                          <p:stCondLst>
                                            <p:cond delay="0"/>
                                          </p:stCondLst>
                                        </p:cTn>
                                        <p:tgtEl>
                                          <p:spTgt spid="716806"/>
                                        </p:tgtEl>
                                        <p:attrNameLst>
                                          <p:attrName>ppt_x</p:attrName>
                                        </p:attrNameLst>
                                      </p:cBhvr>
                                      <p:tavLst>
                                        <p:tav tm="0">
                                          <p:val>
                                            <p:strVal val="#ppt_x+.4"/>
                                          </p:val>
                                        </p:tav>
                                        <p:tav tm="100000">
                                          <p:val>
                                            <p:strVal val="#ppt_x"/>
                                          </p:val>
                                        </p:tav>
                                      </p:tavLst>
                                    </p:anim>
                                    <p:anim calcmode="lin" valueType="num">
                                      <p:cBhvr>
                                        <p:cTn id="35" dur="500" decel="50000" fill="hold">
                                          <p:stCondLst>
                                            <p:cond delay="0"/>
                                          </p:stCondLst>
                                        </p:cTn>
                                        <p:tgtEl>
                                          <p:spTgt spid="716806"/>
                                        </p:tgtEl>
                                        <p:attrNameLst>
                                          <p:attrName>ppt_y</p:attrName>
                                        </p:attrNameLst>
                                      </p:cBhvr>
                                      <p:tavLst>
                                        <p:tav tm="0">
                                          <p:val>
                                            <p:strVal val="#ppt_y-.2"/>
                                          </p:val>
                                        </p:tav>
                                        <p:tav tm="100000">
                                          <p:val>
                                            <p:strVal val="#ppt_y+.1"/>
                                          </p:val>
                                        </p:tav>
                                      </p:tavLst>
                                    </p:anim>
                                    <p:anim calcmode="lin" valueType="num">
                                      <p:cBhvr>
                                        <p:cTn id="36" dur="500" accel="50000" fill="hold">
                                          <p:stCondLst>
                                            <p:cond delay="500"/>
                                          </p:stCondLst>
                                        </p:cTn>
                                        <p:tgtEl>
                                          <p:spTgt spid="716806"/>
                                        </p:tgtEl>
                                        <p:attrNameLst>
                                          <p:attrName>ppt_y</p:attrName>
                                        </p:attrNameLst>
                                      </p:cBhvr>
                                      <p:tavLst>
                                        <p:tav tm="0">
                                          <p:val>
                                            <p:strVal val="#ppt_y+.1"/>
                                          </p:val>
                                        </p:tav>
                                        <p:tav tm="100000">
                                          <p:val>
                                            <p:strVal val="#ppt_y"/>
                                          </p:val>
                                        </p:tav>
                                      </p:tavLst>
                                    </p:anim>
                                    <p:animEffect transition="in" filter="fade">
                                      <p:cBhvr>
                                        <p:cTn id="37" dur="1000" decel="50000">
                                          <p:stCondLst>
                                            <p:cond delay="0"/>
                                          </p:stCondLst>
                                        </p:cTn>
                                        <p:tgtEl>
                                          <p:spTgt spid="7168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0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826" name="Rectangle 2"/>
          <p:cNvSpPr>
            <a:spLocks noGrp="1" noChangeArrowheads="1"/>
          </p:cNvSpPr>
          <p:nvPr>
            <p:ph type="title" idx="4294967295"/>
          </p:nvPr>
        </p:nvSpPr>
        <p:spPr>
          <a:xfrm>
            <a:off x="457200" y="152400"/>
            <a:ext cx="8534400" cy="1139825"/>
          </a:xfrm>
        </p:spPr>
        <p:txBody>
          <a:bodyPr anchorCtr="1"/>
          <a:lstStyle/>
          <a:p>
            <a:pPr eaLnBrk="1" hangingPunct="1">
              <a:defRPr/>
            </a:pPr>
            <a:r>
              <a:rPr lang="zh-CN" altLang="en-US" smtClean="0">
                <a:solidFill>
                  <a:srgbClr val="0000CC"/>
                </a:solidFill>
                <a:effectLst>
                  <a:outerShdw blurRad="38100" dist="38100" dir="2700000" algn="tl">
                    <a:srgbClr val="C0C0C0"/>
                  </a:outerShdw>
                </a:effectLst>
              </a:rPr>
              <a:t>可以燃烧的冰</a:t>
            </a:r>
            <a:r>
              <a:rPr lang="en-US" altLang="zh-CN" smtClean="0">
                <a:solidFill>
                  <a:srgbClr val="0000CC"/>
                </a:solidFill>
                <a:effectLst>
                  <a:outerShdw blurRad="38100" dist="38100" dir="2700000" algn="tl">
                    <a:srgbClr val="C0C0C0"/>
                  </a:outerShdw>
                </a:effectLst>
              </a:rPr>
              <a:t>——</a:t>
            </a:r>
            <a:r>
              <a:rPr lang="zh-CN" altLang="en-US" sz="3200" smtClean="0">
                <a:solidFill>
                  <a:srgbClr val="0000CC"/>
                </a:solidFill>
                <a:effectLst>
                  <a:outerShdw blurRad="38100" dist="38100" dir="2700000" algn="tl">
                    <a:srgbClr val="C0C0C0"/>
                  </a:outerShdw>
                </a:effectLst>
              </a:rPr>
              <a:t>二十一世纪的新能源</a:t>
            </a:r>
          </a:p>
        </p:txBody>
      </p:sp>
      <p:pic>
        <p:nvPicPr>
          <p:cNvPr id="717827" name="Picture 3" descr="Burning_hydrate_inlay_US_Office_Naval_Research"/>
          <p:cNvPicPr>
            <a:picLocks noChangeAspect="1" noChangeArrowheads="1"/>
          </p:cNvPicPr>
          <p:nvPr/>
        </p:nvPicPr>
        <p:blipFill>
          <a:blip r:embed="rId2"/>
          <a:srcRect/>
          <a:stretch>
            <a:fillRect/>
          </a:stretch>
        </p:blipFill>
        <p:spPr bwMode="auto">
          <a:xfrm>
            <a:off x="2700338" y="1484313"/>
            <a:ext cx="2332037" cy="3382962"/>
          </a:xfrm>
          <a:prstGeom prst="rect">
            <a:avLst/>
          </a:prstGeom>
          <a:noFill/>
          <a:ln w="9525">
            <a:noFill/>
            <a:miter lim="800000"/>
            <a:headEnd/>
            <a:tailEnd/>
          </a:ln>
        </p:spPr>
      </p:pic>
      <p:pic>
        <p:nvPicPr>
          <p:cNvPr id="717828" name="Picture 4" descr="145_1"/>
          <p:cNvPicPr>
            <a:picLocks noChangeAspect="1" noChangeArrowheads="1"/>
          </p:cNvPicPr>
          <p:nvPr/>
        </p:nvPicPr>
        <p:blipFill>
          <a:blip r:embed="rId3"/>
          <a:srcRect/>
          <a:stretch>
            <a:fillRect/>
          </a:stretch>
        </p:blipFill>
        <p:spPr bwMode="auto">
          <a:xfrm>
            <a:off x="5364163" y="1412875"/>
            <a:ext cx="1944687" cy="1944688"/>
          </a:xfrm>
          <a:prstGeom prst="rect">
            <a:avLst/>
          </a:prstGeom>
          <a:noFill/>
          <a:ln w="9525">
            <a:noFill/>
            <a:miter lim="800000"/>
            <a:headEnd/>
            <a:tailEnd/>
          </a:ln>
        </p:spPr>
      </p:pic>
      <p:pic>
        <p:nvPicPr>
          <p:cNvPr id="717829" name="Picture 5" descr="145_2"/>
          <p:cNvPicPr>
            <a:picLocks noChangeAspect="1" noChangeArrowheads="1"/>
          </p:cNvPicPr>
          <p:nvPr/>
        </p:nvPicPr>
        <p:blipFill>
          <a:blip r:embed="rId4"/>
          <a:srcRect/>
          <a:stretch>
            <a:fillRect/>
          </a:stretch>
        </p:blipFill>
        <p:spPr bwMode="auto">
          <a:xfrm>
            <a:off x="7019925" y="2924175"/>
            <a:ext cx="1957388" cy="2305050"/>
          </a:xfrm>
          <a:prstGeom prst="rect">
            <a:avLst/>
          </a:prstGeom>
          <a:noFill/>
          <a:ln w="9525">
            <a:noFill/>
            <a:miter lim="800000"/>
            <a:headEnd/>
            <a:tailEnd/>
          </a:ln>
        </p:spPr>
      </p:pic>
      <p:pic>
        <p:nvPicPr>
          <p:cNvPr id="717830" name="Picture 6" descr="ice03"/>
          <p:cNvPicPr>
            <a:picLocks noChangeAspect="1" noChangeArrowheads="1"/>
          </p:cNvPicPr>
          <p:nvPr/>
        </p:nvPicPr>
        <p:blipFill>
          <a:blip r:embed="rId5"/>
          <a:srcRect r="48000"/>
          <a:stretch>
            <a:fillRect/>
          </a:stretch>
        </p:blipFill>
        <p:spPr bwMode="auto">
          <a:xfrm>
            <a:off x="323850" y="1484313"/>
            <a:ext cx="2122488" cy="2952750"/>
          </a:xfrm>
          <a:prstGeom prst="rect">
            <a:avLst/>
          </a:prstGeom>
          <a:noFill/>
          <a:ln w="9525">
            <a:noFill/>
            <a:miter lim="800000"/>
            <a:headEnd/>
            <a:tailEnd/>
          </a:ln>
        </p:spPr>
      </p:pic>
      <p:sp>
        <p:nvSpPr>
          <p:cNvPr id="717831" name="Rectangle 7"/>
          <p:cNvSpPr>
            <a:spLocks noChangeArrowheads="1"/>
          </p:cNvSpPr>
          <p:nvPr/>
        </p:nvSpPr>
        <p:spPr bwMode="auto">
          <a:xfrm>
            <a:off x="395288" y="5300663"/>
            <a:ext cx="8351837" cy="1373187"/>
          </a:xfrm>
          <a:prstGeom prst="rect">
            <a:avLst/>
          </a:prstGeom>
          <a:noFill/>
          <a:ln w="9525">
            <a:noFill/>
            <a:miter lim="800000"/>
            <a:headEnd/>
            <a:tailEnd/>
          </a:ln>
        </p:spPr>
        <p:txBody>
          <a:bodyPr anchor="ctr">
            <a:spAutoFit/>
          </a:bodyPr>
          <a:lstStyle/>
          <a:p>
            <a:pPr rtl="1"/>
            <a:r>
              <a:rPr kumimoji="1" lang="zh-CN" altLang="en-US" sz="2800" b="1">
                <a:latin typeface="Verdana" pitchFamily="34" charset="0"/>
              </a:rPr>
              <a:t>甲烷气水包合物</a:t>
            </a:r>
            <a:r>
              <a:rPr kumimoji="1" lang="zh-CN" altLang="en-US" sz="2800">
                <a:latin typeface="Verdana" pitchFamily="34" charset="0"/>
              </a:rPr>
              <a:t>（</a:t>
            </a:r>
            <a:r>
              <a:rPr kumimoji="1" lang="en-US" altLang="zh-CN" sz="2800">
                <a:latin typeface="Verdana" pitchFamily="34" charset="0"/>
              </a:rPr>
              <a:t>Methane clathrate</a:t>
            </a:r>
            <a:r>
              <a:rPr kumimoji="1" lang="zh-CN" altLang="en-US" sz="2800">
                <a:latin typeface="Verdana" pitchFamily="34" charset="0"/>
              </a:rPr>
              <a:t>），也称作</a:t>
            </a:r>
            <a:r>
              <a:rPr kumimoji="1" lang="zh-CN" altLang="en-US" sz="2800" b="1">
                <a:latin typeface="Verdana" pitchFamily="34" charset="0"/>
              </a:rPr>
              <a:t>甲烷水合物</a:t>
            </a:r>
            <a:r>
              <a:rPr kumimoji="1" lang="zh-CN" altLang="en-US" sz="2800">
                <a:latin typeface="Verdana" pitchFamily="34" charset="0"/>
              </a:rPr>
              <a:t>、</a:t>
            </a:r>
            <a:r>
              <a:rPr kumimoji="1" lang="zh-CN" altLang="en-US" sz="2800" b="1">
                <a:latin typeface="Verdana" pitchFamily="34" charset="0"/>
              </a:rPr>
              <a:t>甲烷冰</a:t>
            </a:r>
            <a:r>
              <a:rPr kumimoji="1" lang="zh-CN" altLang="en-US" sz="2800">
                <a:latin typeface="Verdana" pitchFamily="34" charset="0"/>
              </a:rPr>
              <a:t>或</a:t>
            </a:r>
            <a:r>
              <a:rPr kumimoji="1" lang="zh-CN" altLang="en-US" sz="2800" b="1">
                <a:latin typeface="Verdana" pitchFamily="34" charset="0"/>
              </a:rPr>
              <a:t>可燃冰</a:t>
            </a:r>
            <a:r>
              <a:rPr kumimoji="1" lang="zh-CN" altLang="en-US" sz="2800">
                <a:latin typeface="Verdana" pitchFamily="34" charset="0"/>
              </a:rPr>
              <a:t>，为固态形式的水于</a:t>
            </a:r>
            <a:r>
              <a:rPr kumimoji="1" lang="zh-CN" altLang="en-US" sz="2800">
                <a:solidFill>
                  <a:srgbClr val="D60093"/>
                </a:solidFill>
                <a:latin typeface="Verdana" pitchFamily="34" charset="0"/>
              </a:rPr>
              <a:t>晶格（水合物）</a:t>
            </a:r>
            <a:r>
              <a:rPr kumimoji="1" lang="zh-CN" altLang="en-US" sz="2800">
                <a:latin typeface="Verdana" pitchFamily="34" charset="0"/>
              </a:rPr>
              <a:t>中包含大量的甲烷。</a:t>
            </a:r>
            <a:r>
              <a:rPr kumimoji="1" lang="zh-CN" altLang="en-US" sz="1800">
                <a:solidFill>
                  <a:schemeClr val="tx1"/>
                </a:solidFill>
                <a:latin typeface="Verdana" pitchFamily="34" charset="0"/>
              </a:rPr>
              <a:t> </a:t>
            </a:r>
          </a:p>
        </p:txBody>
      </p:sp>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17826"/>
                                        </p:tgtEl>
                                        <p:attrNameLst>
                                          <p:attrName>style.visibility</p:attrName>
                                        </p:attrNameLst>
                                      </p:cBhvr>
                                      <p:to>
                                        <p:strVal val="visible"/>
                                      </p:to>
                                    </p:set>
                                    <p:animEffect transition="in" filter="blinds(horizontal)">
                                      <p:cBhvr>
                                        <p:cTn id="7" dur="500"/>
                                        <p:tgtEl>
                                          <p:spTgt spid="717826"/>
                                        </p:tgtEl>
                                      </p:cBhvr>
                                    </p:animEffect>
                                  </p:childTnLst>
                                </p:cTn>
                              </p:par>
                            </p:childTnLst>
                          </p:cTn>
                        </p:par>
                      </p:childTnLst>
                    </p:cTn>
                  </p:par>
                  <p:par>
                    <p:cTn id="8" fill="hold">
                      <p:stCondLst>
                        <p:cond delay="indefinite"/>
                      </p:stCondLst>
                      <p:childTnLst>
                        <p:par>
                          <p:cTn id="9" fill="hold">
                            <p:stCondLst>
                              <p:cond delay="0"/>
                            </p:stCondLst>
                            <p:childTnLst>
                              <p:par>
                                <p:cTn id="10" presetID="37" presetClass="entr" presetSubtype="0" fill="hold" nodeType="clickEffect">
                                  <p:stCondLst>
                                    <p:cond delay="0"/>
                                  </p:stCondLst>
                                  <p:childTnLst>
                                    <p:set>
                                      <p:cBhvr>
                                        <p:cTn id="11" dur="1" fill="hold">
                                          <p:stCondLst>
                                            <p:cond delay="0"/>
                                          </p:stCondLst>
                                        </p:cTn>
                                        <p:tgtEl>
                                          <p:spTgt spid="717830"/>
                                        </p:tgtEl>
                                        <p:attrNameLst>
                                          <p:attrName>style.visibility</p:attrName>
                                        </p:attrNameLst>
                                      </p:cBhvr>
                                      <p:to>
                                        <p:strVal val="visible"/>
                                      </p:to>
                                    </p:set>
                                    <p:animEffect transition="in" filter="fade">
                                      <p:cBhvr>
                                        <p:cTn id="12" dur="1000"/>
                                        <p:tgtEl>
                                          <p:spTgt spid="717830"/>
                                        </p:tgtEl>
                                      </p:cBhvr>
                                    </p:animEffect>
                                    <p:anim calcmode="lin" valueType="num">
                                      <p:cBhvr>
                                        <p:cTn id="13" dur="1000" fill="hold"/>
                                        <p:tgtEl>
                                          <p:spTgt spid="717830"/>
                                        </p:tgtEl>
                                        <p:attrNameLst>
                                          <p:attrName>ppt_x</p:attrName>
                                        </p:attrNameLst>
                                      </p:cBhvr>
                                      <p:tavLst>
                                        <p:tav tm="0">
                                          <p:val>
                                            <p:strVal val="#ppt_x"/>
                                          </p:val>
                                        </p:tav>
                                        <p:tav tm="100000">
                                          <p:val>
                                            <p:strVal val="#ppt_x"/>
                                          </p:val>
                                        </p:tav>
                                      </p:tavLst>
                                    </p:anim>
                                    <p:anim calcmode="lin" valueType="num">
                                      <p:cBhvr>
                                        <p:cTn id="14" dur="900" decel="100000" fill="hold"/>
                                        <p:tgtEl>
                                          <p:spTgt spid="717830"/>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717830"/>
                                        </p:tgtEl>
                                        <p:attrNameLst>
                                          <p:attrName>ppt_y</p:attrName>
                                        </p:attrNameLst>
                                      </p:cBhvr>
                                      <p:tavLst>
                                        <p:tav tm="0">
                                          <p:val>
                                            <p:strVal val="#ppt_y-.03"/>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8" presetClass="entr" presetSubtype="16" fill="hold" nodeType="clickEffect">
                                  <p:stCondLst>
                                    <p:cond delay="0"/>
                                  </p:stCondLst>
                                  <p:childTnLst>
                                    <p:set>
                                      <p:cBhvr>
                                        <p:cTn id="19" dur="1" fill="hold">
                                          <p:stCondLst>
                                            <p:cond delay="0"/>
                                          </p:stCondLst>
                                        </p:cTn>
                                        <p:tgtEl>
                                          <p:spTgt spid="717827"/>
                                        </p:tgtEl>
                                        <p:attrNameLst>
                                          <p:attrName>style.visibility</p:attrName>
                                        </p:attrNameLst>
                                      </p:cBhvr>
                                      <p:to>
                                        <p:strVal val="visible"/>
                                      </p:to>
                                    </p:set>
                                    <p:animEffect transition="in" filter="diamond(in)">
                                      <p:cBhvr>
                                        <p:cTn id="20" dur="2000"/>
                                        <p:tgtEl>
                                          <p:spTgt spid="71782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717829"/>
                                        </p:tgtEl>
                                        <p:attrNameLst>
                                          <p:attrName>style.visibility</p:attrName>
                                        </p:attrNameLst>
                                      </p:cBhvr>
                                      <p:to>
                                        <p:strVal val="visible"/>
                                      </p:to>
                                    </p:set>
                                    <p:animEffect transition="in" filter="dissolve">
                                      <p:cBhvr>
                                        <p:cTn id="25" dur="500"/>
                                        <p:tgtEl>
                                          <p:spTgt spid="717829"/>
                                        </p:tgtEl>
                                      </p:cBhvr>
                                    </p:animEffect>
                                  </p:childTnLst>
                                </p:cTn>
                              </p:par>
                              <p:par>
                                <p:cTn id="26" presetID="9" presetClass="entr" presetSubtype="0" fill="hold" nodeType="withEffect">
                                  <p:stCondLst>
                                    <p:cond delay="0"/>
                                  </p:stCondLst>
                                  <p:childTnLst>
                                    <p:set>
                                      <p:cBhvr>
                                        <p:cTn id="27" dur="1" fill="hold">
                                          <p:stCondLst>
                                            <p:cond delay="0"/>
                                          </p:stCondLst>
                                        </p:cTn>
                                        <p:tgtEl>
                                          <p:spTgt spid="717828"/>
                                        </p:tgtEl>
                                        <p:attrNameLst>
                                          <p:attrName>style.visibility</p:attrName>
                                        </p:attrNameLst>
                                      </p:cBhvr>
                                      <p:to>
                                        <p:strVal val="visible"/>
                                      </p:to>
                                    </p:set>
                                    <p:animEffect transition="in" filter="dissolve">
                                      <p:cBhvr>
                                        <p:cTn id="28" dur="500"/>
                                        <p:tgtEl>
                                          <p:spTgt spid="717828"/>
                                        </p:tgtEl>
                                      </p:cBhvr>
                                    </p:animEffect>
                                  </p:childTnLst>
                                </p:cTn>
                              </p:par>
                            </p:childTnLst>
                          </p:cTn>
                        </p:par>
                      </p:childTnLst>
                    </p:cTn>
                  </p:par>
                  <p:par>
                    <p:cTn id="29" fill="hold">
                      <p:stCondLst>
                        <p:cond delay="indefinite"/>
                      </p:stCondLst>
                      <p:childTnLst>
                        <p:par>
                          <p:cTn id="30" fill="hold">
                            <p:stCondLst>
                              <p:cond delay="0"/>
                            </p:stCondLst>
                            <p:childTnLst>
                              <p:par>
                                <p:cTn id="31" presetID="49" presetClass="entr" presetSubtype="0" decel="100000" fill="hold" grpId="0" nodeType="clickEffect">
                                  <p:stCondLst>
                                    <p:cond delay="0"/>
                                  </p:stCondLst>
                                  <p:childTnLst>
                                    <p:set>
                                      <p:cBhvr>
                                        <p:cTn id="32" dur="1" fill="hold">
                                          <p:stCondLst>
                                            <p:cond delay="0"/>
                                          </p:stCondLst>
                                        </p:cTn>
                                        <p:tgtEl>
                                          <p:spTgt spid="717831"/>
                                        </p:tgtEl>
                                        <p:attrNameLst>
                                          <p:attrName>style.visibility</p:attrName>
                                        </p:attrNameLst>
                                      </p:cBhvr>
                                      <p:to>
                                        <p:strVal val="visible"/>
                                      </p:to>
                                    </p:set>
                                    <p:anim calcmode="lin" valueType="num">
                                      <p:cBhvr>
                                        <p:cTn id="33" dur="500" fill="hold"/>
                                        <p:tgtEl>
                                          <p:spTgt spid="717831"/>
                                        </p:tgtEl>
                                        <p:attrNameLst>
                                          <p:attrName>ppt_w</p:attrName>
                                        </p:attrNameLst>
                                      </p:cBhvr>
                                      <p:tavLst>
                                        <p:tav tm="0">
                                          <p:val>
                                            <p:fltVal val="0"/>
                                          </p:val>
                                        </p:tav>
                                        <p:tav tm="100000">
                                          <p:val>
                                            <p:strVal val="#ppt_w"/>
                                          </p:val>
                                        </p:tav>
                                      </p:tavLst>
                                    </p:anim>
                                    <p:anim calcmode="lin" valueType="num">
                                      <p:cBhvr>
                                        <p:cTn id="34" dur="500" fill="hold"/>
                                        <p:tgtEl>
                                          <p:spTgt spid="717831"/>
                                        </p:tgtEl>
                                        <p:attrNameLst>
                                          <p:attrName>ppt_h</p:attrName>
                                        </p:attrNameLst>
                                      </p:cBhvr>
                                      <p:tavLst>
                                        <p:tav tm="0">
                                          <p:val>
                                            <p:fltVal val="0"/>
                                          </p:val>
                                        </p:tav>
                                        <p:tav tm="100000">
                                          <p:val>
                                            <p:strVal val="#ppt_h"/>
                                          </p:val>
                                        </p:tav>
                                      </p:tavLst>
                                    </p:anim>
                                    <p:anim calcmode="lin" valueType="num">
                                      <p:cBhvr>
                                        <p:cTn id="35" dur="500" fill="hold"/>
                                        <p:tgtEl>
                                          <p:spTgt spid="717831"/>
                                        </p:tgtEl>
                                        <p:attrNameLst>
                                          <p:attrName>style.rotation</p:attrName>
                                        </p:attrNameLst>
                                      </p:cBhvr>
                                      <p:tavLst>
                                        <p:tav tm="0">
                                          <p:val>
                                            <p:fltVal val="360"/>
                                          </p:val>
                                        </p:tav>
                                        <p:tav tm="100000">
                                          <p:val>
                                            <p:fltVal val="0"/>
                                          </p:val>
                                        </p:tav>
                                      </p:tavLst>
                                    </p:anim>
                                    <p:animEffect transition="in" filter="fade">
                                      <p:cBhvr>
                                        <p:cTn id="36" dur="500"/>
                                        <p:tgtEl>
                                          <p:spTgt spid="7178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826" grpId="0"/>
      <p:bldP spid="717831" grpId="0"/>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1" name="Rectangle 16"/>
          <p:cNvSpPr>
            <a:spLocks noGrp="1" noChangeArrowheads="1"/>
          </p:cNvSpPr>
          <p:nvPr>
            <p:ph type="dt" sz="quarter" idx="12"/>
          </p:nvPr>
        </p:nvSpPr>
        <p:spPr>
          <a:noFill/>
        </p:spPr>
        <p:txBody>
          <a:bodyPr/>
          <a:lstStyle/>
          <a:p>
            <a:fld id="{67C66B79-D83E-4B1E-9E63-2B976CA6D62D}" type="datetime1">
              <a:rPr lang="zh-CN" altLang="en-US" smtClean="0">
                <a:ea typeface="宋体" charset="-122"/>
              </a:rPr>
              <a:pPr/>
              <a:t>2018/10/18</a:t>
            </a:fld>
            <a:endParaRPr lang="en-US" altLang="zh-CN" smtClean="0">
              <a:ea typeface="宋体" charset="-122"/>
            </a:endParaRPr>
          </a:p>
        </p:txBody>
      </p:sp>
      <p:sp>
        <p:nvSpPr>
          <p:cNvPr id="171010" name="Rectangle 2"/>
          <p:cNvSpPr>
            <a:spLocks noGrp="1" noChangeArrowheads="1"/>
          </p:cNvSpPr>
          <p:nvPr>
            <p:ph type="title"/>
          </p:nvPr>
        </p:nvSpPr>
        <p:spPr>
          <a:xfrm>
            <a:off x="323850" y="836613"/>
            <a:ext cx="5903913" cy="1139825"/>
          </a:xfrm>
        </p:spPr>
        <p:txBody>
          <a:bodyPr/>
          <a:lstStyle/>
          <a:p>
            <a:r>
              <a:rPr lang="en-US" altLang="zh-CN" b="1" dirty="0" smtClean="0">
                <a:solidFill>
                  <a:srgbClr val="0000CC"/>
                </a:solidFill>
                <a:latin typeface="黑体" pitchFamily="49" charset="-122"/>
                <a:ea typeface="黑体" pitchFamily="49" charset="-122"/>
              </a:rPr>
              <a:t>3.1  </a:t>
            </a:r>
            <a:r>
              <a:rPr lang="zh-CN" altLang="en-US" b="1" dirty="0" smtClean="0">
                <a:solidFill>
                  <a:srgbClr val="0000CC"/>
                </a:solidFill>
                <a:latin typeface="黑体" pitchFamily="49" charset="-122"/>
                <a:ea typeface="黑体" pitchFamily="49" charset="-122"/>
              </a:rPr>
              <a:t>分子间力和氢键</a:t>
            </a:r>
          </a:p>
        </p:txBody>
      </p:sp>
      <p:sp>
        <p:nvSpPr>
          <p:cNvPr id="171011" name="Rectangle 3"/>
          <p:cNvSpPr>
            <a:spLocks noGrp="1" noChangeArrowheads="1"/>
          </p:cNvSpPr>
          <p:nvPr>
            <p:ph type="body" idx="1"/>
          </p:nvPr>
        </p:nvSpPr>
        <p:spPr>
          <a:xfrm>
            <a:off x="1187450" y="2500313"/>
            <a:ext cx="7416800" cy="2944812"/>
          </a:xfrm>
        </p:spPr>
        <p:txBody>
          <a:bodyPr/>
          <a:lstStyle/>
          <a:p>
            <a:pPr>
              <a:lnSpc>
                <a:spcPct val="160000"/>
              </a:lnSpc>
              <a:buFont typeface="Wingdings" pitchFamily="2" charset="2"/>
              <a:buNone/>
            </a:pPr>
            <a:r>
              <a:rPr lang="zh-CN" altLang="en-US" b="1" dirty="0" smtClean="0">
                <a:solidFill>
                  <a:srgbClr val="0000CC"/>
                </a:solidFill>
              </a:rPr>
              <a:t>  </a:t>
            </a:r>
            <a:r>
              <a:rPr lang="en-US" altLang="zh-CN" b="1" dirty="0" smtClean="0">
                <a:solidFill>
                  <a:srgbClr val="0000CC"/>
                </a:solidFill>
                <a:latin typeface="黑体" pitchFamily="49" charset="-122"/>
                <a:ea typeface="黑体" pitchFamily="49" charset="-122"/>
              </a:rPr>
              <a:t>3.1.1  </a:t>
            </a:r>
            <a:r>
              <a:rPr lang="zh-CN" altLang="en-US" b="1" dirty="0" smtClean="0">
                <a:solidFill>
                  <a:srgbClr val="0000CC"/>
                </a:solidFill>
                <a:latin typeface="黑体" pitchFamily="49" charset="-122"/>
                <a:ea typeface="黑体" pitchFamily="49" charset="-122"/>
              </a:rPr>
              <a:t>分子的极性</a:t>
            </a:r>
          </a:p>
          <a:p>
            <a:pPr>
              <a:lnSpc>
                <a:spcPct val="160000"/>
              </a:lnSpc>
              <a:buFont typeface="Wingdings" pitchFamily="2" charset="2"/>
              <a:buNone/>
            </a:pPr>
            <a:r>
              <a:rPr lang="zh-CN" altLang="en-US" b="1" dirty="0" smtClean="0">
                <a:solidFill>
                  <a:srgbClr val="0000CC"/>
                </a:solidFill>
                <a:latin typeface="黑体" pitchFamily="49" charset="-122"/>
                <a:ea typeface="黑体" pitchFamily="49" charset="-122"/>
              </a:rPr>
              <a:t> </a:t>
            </a:r>
            <a:r>
              <a:rPr lang="en-US" altLang="zh-CN" b="1" dirty="0" smtClean="0">
                <a:solidFill>
                  <a:srgbClr val="0000CC"/>
                </a:solidFill>
                <a:latin typeface="黑体" pitchFamily="49" charset="-122"/>
                <a:ea typeface="黑体" pitchFamily="49" charset="-122"/>
              </a:rPr>
              <a:t>3.1.2  </a:t>
            </a:r>
            <a:r>
              <a:rPr lang="zh-CN" altLang="en-US" b="1" dirty="0" smtClean="0">
                <a:solidFill>
                  <a:srgbClr val="0000CC"/>
                </a:solidFill>
                <a:latin typeface="黑体" pitchFamily="49" charset="-122"/>
                <a:ea typeface="黑体" pitchFamily="49" charset="-122"/>
              </a:rPr>
              <a:t>分子间力</a:t>
            </a:r>
            <a:r>
              <a:rPr lang="en-US" altLang="zh-CN" b="1" dirty="0" smtClean="0">
                <a:solidFill>
                  <a:srgbClr val="0000CC"/>
                </a:solidFill>
                <a:ea typeface="黑体" pitchFamily="49" charset="-122"/>
              </a:rPr>
              <a:t>—</a:t>
            </a:r>
            <a:r>
              <a:rPr lang="en-US" altLang="zh-CN" b="1" dirty="0" smtClean="0">
                <a:solidFill>
                  <a:srgbClr val="0000CC"/>
                </a:solidFill>
                <a:latin typeface="黑体" pitchFamily="49" charset="-122"/>
                <a:ea typeface="黑体" pitchFamily="49" charset="-122"/>
              </a:rPr>
              <a:t>Van der Waals</a:t>
            </a:r>
            <a:r>
              <a:rPr lang="zh-CN" altLang="en-US" b="1" dirty="0" smtClean="0">
                <a:solidFill>
                  <a:srgbClr val="0000CC"/>
                </a:solidFill>
                <a:latin typeface="黑体" pitchFamily="49" charset="-122"/>
                <a:ea typeface="黑体" pitchFamily="49" charset="-122"/>
              </a:rPr>
              <a:t>力</a:t>
            </a:r>
          </a:p>
          <a:p>
            <a:pPr>
              <a:lnSpc>
                <a:spcPct val="160000"/>
              </a:lnSpc>
              <a:buFont typeface="Wingdings" pitchFamily="2" charset="2"/>
              <a:buNone/>
            </a:pPr>
            <a:r>
              <a:rPr lang="zh-CN" altLang="en-US" b="1" dirty="0" smtClean="0">
                <a:solidFill>
                  <a:srgbClr val="0000CC"/>
                </a:solidFill>
                <a:latin typeface="黑体" pitchFamily="49" charset="-122"/>
                <a:ea typeface="黑体" pitchFamily="49" charset="-122"/>
              </a:rPr>
              <a:t> </a:t>
            </a:r>
            <a:r>
              <a:rPr lang="en-US" altLang="zh-CN" b="1" dirty="0" smtClean="0">
                <a:solidFill>
                  <a:srgbClr val="0000CC"/>
                </a:solidFill>
                <a:latin typeface="黑体" pitchFamily="49" charset="-122"/>
                <a:ea typeface="黑体" pitchFamily="49" charset="-122"/>
              </a:rPr>
              <a:t>3.1.3  </a:t>
            </a:r>
            <a:r>
              <a:rPr lang="zh-CN" altLang="en-US" b="1" dirty="0" smtClean="0">
                <a:solidFill>
                  <a:srgbClr val="0000CC"/>
                </a:solidFill>
                <a:latin typeface="黑体" pitchFamily="49" charset="-122"/>
                <a:ea typeface="黑体" pitchFamily="49" charset="-122"/>
              </a:rPr>
              <a:t>氢键</a:t>
            </a:r>
          </a:p>
          <a:p>
            <a:endParaRPr lang="zh-CN" altLang="en-US" b="1" dirty="0" smtClean="0">
              <a:solidFill>
                <a:srgbClr val="0000CC"/>
              </a:solidFill>
              <a:latin typeface="黑体" pitchFamily="49" charset="-122"/>
              <a:ea typeface="黑体" pitchFamily="49" charset="-122"/>
            </a:endParaRPr>
          </a:p>
        </p:txBody>
      </p:sp>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71010"/>
                                        </p:tgtEl>
                                        <p:attrNameLst>
                                          <p:attrName>style.visibility</p:attrName>
                                        </p:attrNameLst>
                                      </p:cBhvr>
                                      <p:to>
                                        <p:strVal val="visible"/>
                                      </p:to>
                                    </p:set>
                                    <p:animEffect transition="in" filter="dissolve">
                                      <p:cBhvr>
                                        <p:cTn id="7" dur="500"/>
                                        <p:tgtEl>
                                          <p:spTgt spid="1710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1011">
                                            <p:txEl>
                                              <p:pRg st="0" end="0"/>
                                            </p:txEl>
                                          </p:spTgt>
                                        </p:tgtEl>
                                        <p:attrNameLst>
                                          <p:attrName>style.visibility</p:attrName>
                                        </p:attrNameLst>
                                      </p:cBhvr>
                                      <p:to>
                                        <p:strVal val="visible"/>
                                      </p:to>
                                    </p:set>
                                    <p:animEffect transition="in" filter="dissolve">
                                      <p:cBhvr>
                                        <p:cTn id="12" dur="500"/>
                                        <p:tgtEl>
                                          <p:spTgt spid="1710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71011">
                                            <p:txEl>
                                              <p:pRg st="1" end="1"/>
                                            </p:txEl>
                                          </p:spTgt>
                                        </p:tgtEl>
                                        <p:attrNameLst>
                                          <p:attrName>style.visibility</p:attrName>
                                        </p:attrNameLst>
                                      </p:cBhvr>
                                      <p:to>
                                        <p:strVal val="visible"/>
                                      </p:to>
                                    </p:set>
                                    <p:animEffect transition="in" filter="dissolve">
                                      <p:cBhvr>
                                        <p:cTn id="17" dur="500"/>
                                        <p:tgtEl>
                                          <p:spTgt spid="17101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71011">
                                            <p:txEl>
                                              <p:pRg st="2" end="2"/>
                                            </p:txEl>
                                          </p:spTgt>
                                        </p:tgtEl>
                                        <p:attrNameLst>
                                          <p:attrName>style.visibility</p:attrName>
                                        </p:attrNameLst>
                                      </p:cBhvr>
                                      <p:to>
                                        <p:strVal val="visible"/>
                                      </p:to>
                                    </p:set>
                                    <p:animEffect transition="in" filter="dissolve">
                                      <p:cBhvr>
                                        <p:cTn id="22" dur="500"/>
                                        <p:tgtEl>
                                          <p:spTgt spid="1710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0" grpId="0"/>
      <p:bldP spid="171011" grpId="0" build="p"/>
    </p:bld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1" name="Rectangle 16"/>
          <p:cNvSpPr>
            <a:spLocks noGrp="1" noChangeArrowheads="1"/>
          </p:cNvSpPr>
          <p:nvPr>
            <p:ph type="dt" sz="quarter" idx="12"/>
          </p:nvPr>
        </p:nvSpPr>
        <p:spPr>
          <a:noFill/>
        </p:spPr>
        <p:txBody>
          <a:bodyPr/>
          <a:lstStyle/>
          <a:p>
            <a:fld id="{D4BD5CCC-7DD2-4EF1-B909-A4DDE0520163}" type="datetime1">
              <a:rPr lang="zh-CN" altLang="en-US" smtClean="0">
                <a:ea typeface="宋体" charset="-122"/>
              </a:rPr>
              <a:pPr/>
              <a:t>2018/10/18</a:t>
            </a:fld>
            <a:endParaRPr lang="en-US" altLang="zh-CN" smtClean="0">
              <a:ea typeface="宋体" charset="-122"/>
            </a:endParaRPr>
          </a:p>
        </p:txBody>
      </p:sp>
      <p:sp>
        <p:nvSpPr>
          <p:cNvPr id="56322" name="Rectangle 2"/>
          <p:cNvSpPr>
            <a:spLocks noChangeArrowheads="1"/>
          </p:cNvSpPr>
          <p:nvPr/>
        </p:nvSpPr>
        <p:spPr bwMode="auto">
          <a:xfrm>
            <a:off x="900113" y="2100263"/>
            <a:ext cx="7775575" cy="3692525"/>
          </a:xfrm>
          <a:prstGeom prst="rect">
            <a:avLst/>
          </a:prstGeom>
          <a:noFill/>
          <a:ln w="9525">
            <a:noFill/>
            <a:miter lim="800000"/>
            <a:headEnd/>
            <a:tailEnd/>
          </a:ln>
        </p:spPr>
        <p:txBody>
          <a:bodyPr>
            <a:spAutoFit/>
          </a:bodyPr>
          <a:lstStyle/>
          <a:p>
            <a:pPr>
              <a:lnSpc>
                <a:spcPct val="90000"/>
              </a:lnSpc>
              <a:spcBef>
                <a:spcPct val="50000"/>
              </a:spcBef>
              <a:buClr>
                <a:schemeClr val="folHlink"/>
              </a:buClr>
              <a:buSzPct val="60000"/>
              <a:buFont typeface="Wingdings" pitchFamily="2" charset="2"/>
              <a:buNone/>
            </a:pPr>
            <a:r>
              <a:rPr kumimoji="1" lang="en-US" altLang="zh-CN" sz="3600" dirty="0">
                <a:latin typeface="黑体" pitchFamily="49" charset="-122"/>
                <a:ea typeface="黑体" pitchFamily="49" charset="-122"/>
              </a:rPr>
              <a:t>3</a:t>
            </a:r>
            <a:r>
              <a:rPr kumimoji="1" lang="en-US" altLang="zh-CN" sz="3600" dirty="0" smtClean="0">
                <a:latin typeface="黑体" pitchFamily="49" charset="-122"/>
                <a:ea typeface="黑体" pitchFamily="49" charset="-122"/>
              </a:rPr>
              <a:t>.2.1 </a:t>
            </a:r>
            <a:r>
              <a:rPr kumimoji="1" lang="zh-CN" altLang="en-US" sz="3600" dirty="0">
                <a:latin typeface="黑体" pitchFamily="49" charset="-122"/>
                <a:ea typeface="黑体" pitchFamily="49" charset="-122"/>
              </a:rPr>
              <a:t>理想气体方程</a:t>
            </a:r>
          </a:p>
          <a:p>
            <a:pPr>
              <a:lnSpc>
                <a:spcPct val="90000"/>
              </a:lnSpc>
              <a:spcBef>
                <a:spcPct val="50000"/>
              </a:spcBef>
              <a:buClr>
                <a:schemeClr val="folHlink"/>
              </a:buClr>
              <a:buSzPct val="60000"/>
              <a:buFont typeface="Wingdings" pitchFamily="2" charset="2"/>
              <a:buNone/>
            </a:pPr>
            <a:r>
              <a:rPr kumimoji="1" lang="en-US" altLang="zh-CN" sz="3600" dirty="0" smtClean="0">
                <a:latin typeface="黑体" pitchFamily="49" charset="-122"/>
                <a:ea typeface="黑体" pitchFamily="49" charset="-122"/>
              </a:rPr>
              <a:t>3.2.2 </a:t>
            </a:r>
            <a:r>
              <a:rPr lang="zh-CN" altLang="zh-CN" sz="3600" dirty="0">
                <a:latin typeface="黑体" pitchFamily="49" charset="-122"/>
                <a:ea typeface="黑体" pitchFamily="49" charset="-122"/>
              </a:rPr>
              <a:t>化合体积定律和</a:t>
            </a:r>
            <a:r>
              <a:rPr lang="en-US" altLang="zh-CN" sz="3600" dirty="0">
                <a:latin typeface="黑体" pitchFamily="49" charset="-122"/>
                <a:ea typeface="黑体" pitchFamily="49" charset="-122"/>
              </a:rPr>
              <a:t>Avogadro</a:t>
            </a:r>
            <a:r>
              <a:rPr lang="zh-CN" altLang="zh-CN" sz="3600" dirty="0">
                <a:latin typeface="黑体" pitchFamily="49" charset="-122"/>
                <a:ea typeface="黑体" pitchFamily="49" charset="-122"/>
              </a:rPr>
              <a:t>定律</a:t>
            </a:r>
            <a:endParaRPr lang="en-US" altLang="zh-CN" sz="3600" dirty="0">
              <a:latin typeface="黑体" pitchFamily="49" charset="-122"/>
              <a:ea typeface="黑体" pitchFamily="49" charset="-122"/>
            </a:endParaRPr>
          </a:p>
          <a:p>
            <a:pPr>
              <a:lnSpc>
                <a:spcPct val="90000"/>
              </a:lnSpc>
              <a:spcBef>
                <a:spcPct val="50000"/>
              </a:spcBef>
              <a:buClr>
                <a:schemeClr val="folHlink"/>
              </a:buClr>
              <a:buSzPct val="60000"/>
              <a:buFont typeface="Wingdings" pitchFamily="2" charset="2"/>
              <a:buNone/>
            </a:pPr>
            <a:r>
              <a:rPr kumimoji="1" lang="en-US" altLang="zh-CN" sz="3600" dirty="0" smtClean="0">
                <a:latin typeface="黑体" pitchFamily="49" charset="-122"/>
                <a:ea typeface="黑体" pitchFamily="49" charset="-122"/>
              </a:rPr>
              <a:t>3.2.3 </a:t>
            </a:r>
            <a:r>
              <a:rPr kumimoji="1" lang="zh-CN" altLang="en-US" sz="3600" dirty="0">
                <a:latin typeface="黑体" pitchFamily="49" charset="-122"/>
                <a:ea typeface="黑体" pitchFamily="49" charset="-122"/>
              </a:rPr>
              <a:t>气体分压定律</a:t>
            </a:r>
            <a:endParaRPr kumimoji="1" lang="en-US" altLang="zh-CN" sz="3600" dirty="0">
              <a:latin typeface="黑体" pitchFamily="49" charset="-122"/>
              <a:ea typeface="黑体" pitchFamily="49" charset="-122"/>
            </a:endParaRPr>
          </a:p>
          <a:p>
            <a:pPr>
              <a:lnSpc>
                <a:spcPct val="90000"/>
              </a:lnSpc>
              <a:spcBef>
                <a:spcPct val="50000"/>
              </a:spcBef>
              <a:buClr>
                <a:schemeClr val="folHlink"/>
              </a:buClr>
              <a:buSzPct val="60000"/>
              <a:buFont typeface="Wingdings" pitchFamily="2" charset="2"/>
              <a:buNone/>
            </a:pPr>
            <a:r>
              <a:rPr kumimoji="1" lang="en-US" altLang="zh-CN" sz="3600" dirty="0" smtClean="0">
                <a:latin typeface="黑体" pitchFamily="49" charset="-122"/>
                <a:ea typeface="黑体" pitchFamily="49" charset="-122"/>
              </a:rPr>
              <a:t>3.2.4 </a:t>
            </a:r>
            <a:r>
              <a:rPr kumimoji="1" lang="zh-CN" altLang="en-US" sz="3600" dirty="0">
                <a:latin typeface="黑体" pitchFamily="49" charset="-122"/>
                <a:ea typeface="黑体" pitchFamily="49" charset="-122"/>
              </a:rPr>
              <a:t>分子的速率分布和能量分布</a:t>
            </a:r>
            <a:endParaRPr kumimoji="1" lang="en-US" altLang="zh-CN" sz="3600" dirty="0">
              <a:latin typeface="黑体" pitchFamily="49" charset="-122"/>
              <a:ea typeface="黑体" pitchFamily="49" charset="-122"/>
            </a:endParaRPr>
          </a:p>
          <a:p>
            <a:pPr>
              <a:lnSpc>
                <a:spcPct val="90000"/>
              </a:lnSpc>
              <a:spcBef>
                <a:spcPct val="50000"/>
              </a:spcBef>
              <a:buClr>
                <a:schemeClr val="folHlink"/>
              </a:buClr>
              <a:buSzPct val="60000"/>
              <a:buFont typeface="Wingdings" pitchFamily="2" charset="2"/>
              <a:buNone/>
            </a:pPr>
            <a:r>
              <a:rPr kumimoji="1" lang="en-US" altLang="zh-CN" sz="3600" dirty="0" smtClean="0">
                <a:latin typeface="黑体" pitchFamily="49" charset="-122"/>
                <a:ea typeface="黑体" pitchFamily="49" charset="-122"/>
              </a:rPr>
              <a:t>3.2.5 </a:t>
            </a:r>
            <a:r>
              <a:rPr kumimoji="1" lang="zh-CN" altLang="en-US" sz="3600" dirty="0">
                <a:latin typeface="黑体" pitchFamily="49" charset="-122"/>
                <a:ea typeface="黑体" pitchFamily="49" charset="-122"/>
              </a:rPr>
              <a:t>实际气体</a:t>
            </a:r>
          </a:p>
        </p:txBody>
      </p:sp>
      <p:sp>
        <p:nvSpPr>
          <p:cNvPr id="194563" name="Rectangle 3"/>
          <p:cNvSpPr>
            <a:spLocks noGrp="1" noChangeArrowheads="1"/>
          </p:cNvSpPr>
          <p:nvPr>
            <p:ph type="title"/>
          </p:nvPr>
        </p:nvSpPr>
        <p:spPr>
          <a:xfrm>
            <a:off x="323850" y="692150"/>
            <a:ext cx="5986463" cy="1139825"/>
          </a:xfrm>
        </p:spPr>
        <p:txBody>
          <a:bodyPr/>
          <a:lstStyle/>
          <a:p>
            <a:r>
              <a:rPr lang="en-US" altLang="zh-CN" b="1" dirty="0" smtClean="0">
                <a:solidFill>
                  <a:srgbClr val="0000CC"/>
                </a:solidFill>
                <a:latin typeface="黑体" pitchFamily="49" charset="-122"/>
                <a:ea typeface="黑体" pitchFamily="49" charset="-122"/>
              </a:rPr>
              <a:t>3.2 </a:t>
            </a:r>
            <a:r>
              <a:rPr lang="zh-CN" altLang="en-US" b="1" dirty="0" smtClean="0">
                <a:solidFill>
                  <a:srgbClr val="0000CC"/>
                </a:solidFill>
                <a:latin typeface="黑体" pitchFamily="49" charset="-122"/>
                <a:ea typeface="黑体" pitchFamily="49" charset="-122"/>
              </a:rPr>
              <a:t>气体</a:t>
            </a:r>
          </a:p>
        </p:txBody>
      </p:sp>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94563"/>
                                        </p:tgtEl>
                                        <p:attrNameLst>
                                          <p:attrName>style.visibility</p:attrName>
                                        </p:attrNameLst>
                                      </p:cBhvr>
                                      <p:to>
                                        <p:strVal val="visible"/>
                                      </p:to>
                                    </p:set>
                                    <p:animEffect transition="in" filter="dissolve">
                                      <p:cBhvr>
                                        <p:cTn id="7" dur="500"/>
                                        <p:tgtEl>
                                          <p:spTgt spid="1945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ext Box 2"/>
          <p:cNvSpPr txBox="1">
            <a:spLocks noChangeArrowheads="1"/>
          </p:cNvSpPr>
          <p:nvPr/>
        </p:nvSpPr>
        <p:spPr bwMode="auto">
          <a:xfrm>
            <a:off x="501069" y="525463"/>
            <a:ext cx="7993062" cy="708025"/>
          </a:xfrm>
          <a:prstGeom prst="rect">
            <a:avLst/>
          </a:prstGeom>
          <a:noFill/>
          <a:ln w="9525">
            <a:noFill/>
            <a:miter lim="800000"/>
            <a:headEnd/>
            <a:tailEnd/>
          </a:ln>
        </p:spPr>
        <p:txBody>
          <a:bodyPr>
            <a:spAutoFit/>
          </a:bodyPr>
          <a:lstStyle/>
          <a:p>
            <a:pPr>
              <a:spcAft>
                <a:spcPct val="50000"/>
              </a:spcAft>
            </a:pPr>
            <a:r>
              <a:rPr lang="en-US" altLang="zh-CN" sz="4000" b="1" dirty="0" smtClean="0">
                <a:solidFill>
                  <a:schemeClr val="bg2"/>
                </a:solidFill>
                <a:latin typeface="Times New Roman" pitchFamily="18" charset="0"/>
              </a:rPr>
              <a:t>3.2.1 </a:t>
            </a:r>
            <a:r>
              <a:rPr lang="zh-CN" altLang="en-US" sz="4000" b="1" dirty="0">
                <a:solidFill>
                  <a:schemeClr val="bg2"/>
                </a:solidFill>
                <a:latin typeface="Times New Roman" pitchFamily="18" charset="0"/>
              </a:rPr>
              <a:t>理想气体与气体方程</a:t>
            </a:r>
          </a:p>
        </p:txBody>
      </p:sp>
      <p:sp>
        <p:nvSpPr>
          <p:cNvPr id="565251" name="Text Box 3"/>
          <p:cNvSpPr txBox="1">
            <a:spLocks noChangeArrowheads="1"/>
          </p:cNvSpPr>
          <p:nvPr/>
        </p:nvSpPr>
        <p:spPr bwMode="auto">
          <a:xfrm>
            <a:off x="539750" y="1557338"/>
            <a:ext cx="7921625" cy="4745037"/>
          </a:xfrm>
          <a:prstGeom prst="rect">
            <a:avLst/>
          </a:prstGeom>
          <a:noFill/>
          <a:ln w="28575">
            <a:noFill/>
            <a:miter lim="800000"/>
            <a:headEnd/>
            <a:tailEnd/>
          </a:ln>
        </p:spPr>
        <p:txBody>
          <a:bodyPr>
            <a:spAutoFit/>
          </a:bodyPr>
          <a:lstStyle/>
          <a:p>
            <a:r>
              <a:rPr lang="zh-CN" altLang="en-US" sz="2800" b="1">
                <a:solidFill>
                  <a:srgbClr val="CC0099"/>
                </a:solidFill>
                <a:latin typeface="Times New Roman" pitchFamily="18" charset="0"/>
              </a:rPr>
              <a:t>理想气体的概念：</a:t>
            </a:r>
            <a:endParaRPr lang="en-US" altLang="zh-CN" sz="2800" b="1">
              <a:solidFill>
                <a:srgbClr val="CC0099"/>
              </a:solidFill>
              <a:latin typeface="Times New Roman" pitchFamily="18" charset="0"/>
            </a:endParaRPr>
          </a:p>
          <a:p>
            <a:endParaRPr lang="en-US" altLang="zh-CN" sz="2800" b="1">
              <a:solidFill>
                <a:srgbClr val="CC0099"/>
              </a:solidFill>
              <a:latin typeface="Times New Roman" pitchFamily="18" charset="0"/>
            </a:endParaRPr>
          </a:p>
          <a:p>
            <a:r>
              <a:rPr lang="zh-CN" altLang="en-US" b="1">
                <a:solidFill>
                  <a:schemeClr val="tx1"/>
                </a:solidFill>
                <a:latin typeface="Times New Roman" pitchFamily="18" charset="0"/>
              </a:rPr>
              <a:t>       温度不太低，压力不太高的稀薄气体。</a:t>
            </a:r>
          </a:p>
          <a:p>
            <a:pPr>
              <a:lnSpc>
                <a:spcPct val="120000"/>
              </a:lnSpc>
              <a:spcBef>
                <a:spcPct val="50000"/>
              </a:spcBef>
            </a:pPr>
            <a:r>
              <a:rPr lang="zh-CN" altLang="en-US" sz="2800" b="1">
                <a:solidFill>
                  <a:srgbClr val="D60093"/>
                </a:solidFill>
                <a:latin typeface="Times New Roman" pitchFamily="18" charset="0"/>
              </a:rPr>
              <a:t>两点基本假设：</a:t>
            </a:r>
          </a:p>
          <a:p>
            <a:pPr>
              <a:lnSpc>
                <a:spcPct val="120000"/>
              </a:lnSpc>
              <a:spcBef>
                <a:spcPct val="30000"/>
              </a:spcBef>
            </a:pPr>
            <a:r>
              <a:rPr lang="zh-CN" altLang="en-US" b="1">
                <a:solidFill>
                  <a:schemeClr val="tx1"/>
                </a:solidFill>
                <a:latin typeface="Times New Roman" pitchFamily="18" charset="0"/>
              </a:rPr>
              <a:t>      </a:t>
            </a:r>
            <a:r>
              <a:rPr lang="en-US" altLang="zh-CN" b="1">
                <a:solidFill>
                  <a:schemeClr val="tx1"/>
                </a:solidFill>
                <a:latin typeface="Times New Roman" pitchFamily="18" charset="0"/>
              </a:rPr>
              <a:t>(1) </a:t>
            </a:r>
            <a:r>
              <a:rPr lang="zh-CN" altLang="en-US" b="1">
                <a:solidFill>
                  <a:schemeClr val="tx1"/>
                </a:solidFill>
                <a:latin typeface="Times New Roman" pitchFamily="18" charset="0"/>
              </a:rPr>
              <a:t>分子间距离很远，相互作用力可忽略不计；</a:t>
            </a:r>
          </a:p>
          <a:p>
            <a:pPr>
              <a:lnSpc>
                <a:spcPct val="120000"/>
              </a:lnSpc>
            </a:pPr>
            <a:r>
              <a:rPr lang="zh-CN" altLang="en-US" b="1">
                <a:solidFill>
                  <a:schemeClr val="tx1"/>
                </a:solidFill>
                <a:latin typeface="Times New Roman" pitchFamily="18" charset="0"/>
              </a:rPr>
              <a:t>      </a:t>
            </a:r>
            <a:r>
              <a:rPr lang="en-US" altLang="zh-CN" b="1">
                <a:solidFill>
                  <a:schemeClr val="tx1"/>
                </a:solidFill>
                <a:latin typeface="Times New Roman" pitchFamily="18" charset="0"/>
              </a:rPr>
              <a:t>(2) </a:t>
            </a:r>
            <a:r>
              <a:rPr lang="zh-CN" altLang="en-US" b="1">
                <a:solidFill>
                  <a:schemeClr val="tx1"/>
                </a:solidFill>
                <a:latin typeface="Times New Roman" pitchFamily="18" charset="0"/>
              </a:rPr>
              <a:t>分子自身的体积很小，与气体所占体积相比，可忽略不计。</a:t>
            </a:r>
          </a:p>
          <a:p>
            <a:pPr>
              <a:lnSpc>
                <a:spcPct val="120000"/>
              </a:lnSpc>
              <a:spcBef>
                <a:spcPct val="50000"/>
              </a:spcBef>
            </a:pPr>
            <a:r>
              <a:rPr lang="zh-CN" altLang="en-US" sz="2800" b="1">
                <a:solidFill>
                  <a:srgbClr val="CC0099"/>
                </a:solidFill>
                <a:latin typeface="Times New Roman" pitchFamily="18" charset="0"/>
              </a:rPr>
              <a:t>显然，理想气体并不存在。但当气压趋近于零时，可无限接近理想气体。</a:t>
            </a:r>
          </a:p>
        </p:txBody>
      </p:sp>
      <p:sp>
        <p:nvSpPr>
          <p:cNvPr id="5"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65251"/>
                                        </p:tgtEl>
                                        <p:attrNameLst>
                                          <p:attrName>style.visibility</p:attrName>
                                        </p:attrNameLst>
                                      </p:cBhvr>
                                      <p:to>
                                        <p:strVal val="visible"/>
                                      </p:to>
                                    </p:set>
                                    <p:anim calcmode="lin" valueType="num">
                                      <p:cBhvr additive="base">
                                        <p:cTn id="7" dur="500" fill="hold"/>
                                        <p:tgtEl>
                                          <p:spTgt spid="565251"/>
                                        </p:tgtEl>
                                        <p:attrNameLst>
                                          <p:attrName>ppt_x</p:attrName>
                                        </p:attrNameLst>
                                      </p:cBhvr>
                                      <p:tavLst>
                                        <p:tav tm="0">
                                          <p:val>
                                            <p:strVal val="#ppt_x"/>
                                          </p:val>
                                        </p:tav>
                                        <p:tav tm="100000">
                                          <p:val>
                                            <p:strVal val="#ppt_x"/>
                                          </p:val>
                                        </p:tav>
                                      </p:tavLst>
                                    </p:anim>
                                    <p:anim calcmode="lin" valueType="num">
                                      <p:cBhvr additive="base">
                                        <p:cTn id="8" dur="500" fill="hold"/>
                                        <p:tgtEl>
                                          <p:spTgt spid="5652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525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301" name="Text Box 5"/>
          <p:cNvSpPr txBox="1">
            <a:spLocks noChangeArrowheads="1"/>
          </p:cNvSpPr>
          <p:nvPr/>
        </p:nvSpPr>
        <p:spPr bwMode="auto">
          <a:xfrm>
            <a:off x="-36513" y="2781300"/>
            <a:ext cx="2170113" cy="676275"/>
          </a:xfrm>
          <a:prstGeom prst="rect">
            <a:avLst/>
          </a:prstGeom>
          <a:noFill/>
          <a:ln w="9525">
            <a:noFill/>
            <a:miter lim="800000"/>
            <a:headEnd/>
            <a:tailEnd/>
          </a:ln>
          <a:effectLst/>
        </p:spPr>
        <p:txBody>
          <a:bodyPr>
            <a:spAutoFit/>
          </a:bodyPr>
          <a:lstStyle/>
          <a:p>
            <a:pPr algn="ctr" eaLnBrk="0" hangingPunct="0">
              <a:defRPr/>
            </a:pPr>
            <a:r>
              <a:rPr kumimoji="1" lang="zh-CN" altLang="en-US" b="1" dirty="0">
                <a:solidFill>
                  <a:schemeClr val="accent2">
                    <a:lumMod val="50000"/>
                  </a:schemeClr>
                </a:solidFill>
                <a:latin typeface="Times New Roman" pitchFamily="18" charset="0"/>
              </a:rPr>
              <a:t>英国化学家波义耳</a:t>
            </a:r>
          </a:p>
          <a:p>
            <a:pPr algn="ctr" eaLnBrk="0" hangingPunct="0">
              <a:defRPr/>
            </a:pPr>
            <a:r>
              <a:rPr kumimoji="1" lang="en-US" altLang="zh-CN" b="1" dirty="0">
                <a:solidFill>
                  <a:schemeClr val="accent2">
                    <a:lumMod val="50000"/>
                  </a:schemeClr>
                </a:solidFill>
                <a:latin typeface="Times New Roman" pitchFamily="18" charset="0"/>
              </a:rPr>
              <a:t>(1627-1691)</a:t>
            </a:r>
            <a:r>
              <a:rPr kumimoji="1" lang="en-US" altLang="zh-CN" sz="2000" b="1" dirty="0">
                <a:solidFill>
                  <a:schemeClr val="accent2">
                    <a:lumMod val="50000"/>
                  </a:schemeClr>
                </a:solidFill>
                <a:latin typeface="Times New Roman" pitchFamily="18" charset="0"/>
              </a:rPr>
              <a:t> </a:t>
            </a:r>
          </a:p>
        </p:txBody>
      </p:sp>
      <p:sp>
        <p:nvSpPr>
          <p:cNvPr id="567302" name="Text Box 6"/>
          <p:cNvSpPr txBox="1">
            <a:spLocks noChangeArrowheads="1"/>
          </p:cNvSpPr>
          <p:nvPr/>
        </p:nvSpPr>
        <p:spPr bwMode="auto">
          <a:xfrm>
            <a:off x="2268538" y="404813"/>
            <a:ext cx="6610350" cy="2584450"/>
          </a:xfrm>
          <a:prstGeom prst="rect">
            <a:avLst/>
          </a:prstGeom>
          <a:noFill/>
          <a:ln w="9525">
            <a:noFill/>
            <a:miter lim="800000"/>
            <a:headEnd/>
            <a:tailEnd/>
          </a:ln>
        </p:spPr>
        <p:txBody>
          <a:bodyPr>
            <a:spAutoFit/>
          </a:bodyPr>
          <a:lstStyle/>
          <a:p>
            <a:pPr marL="457200" indent="-457200"/>
            <a:r>
              <a:rPr lang="en-US" altLang="zh-CN" sz="3200" b="1">
                <a:solidFill>
                  <a:schemeClr val="bg2"/>
                </a:solidFill>
                <a:latin typeface="Times New Roman" pitchFamily="18" charset="0"/>
              </a:rPr>
              <a:t>2. Boyle</a:t>
            </a:r>
            <a:r>
              <a:rPr lang="zh-CN" altLang="en-US" sz="3200" b="1">
                <a:solidFill>
                  <a:schemeClr val="bg2"/>
                </a:solidFill>
                <a:latin typeface="Times New Roman" pitchFamily="18" charset="0"/>
              </a:rPr>
              <a:t>定律 </a:t>
            </a:r>
            <a:r>
              <a:rPr lang="en-US" altLang="zh-CN" sz="3200" b="1">
                <a:solidFill>
                  <a:schemeClr val="bg2"/>
                </a:solidFill>
                <a:latin typeface="Times New Roman" pitchFamily="18" charset="0"/>
              </a:rPr>
              <a:t>(1662)</a:t>
            </a:r>
            <a:r>
              <a:rPr lang="zh-CN" altLang="en-US" sz="3200" b="1">
                <a:solidFill>
                  <a:schemeClr val="bg2"/>
                </a:solidFill>
                <a:latin typeface="Times New Roman" pitchFamily="18" charset="0"/>
              </a:rPr>
              <a:t>：</a:t>
            </a:r>
            <a:r>
              <a:rPr lang="en-US" altLang="zh-CN" sz="3200" b="1">
                <a:solidFill>
                  <a:schemeClr val="tx2"/>
                </a:solidFill>
                <a:latin typeface="Times New Roman" pitchFamily="18" charset="0"/>
                <a:sym typeface="Wingdings" pitchFamily="2" charset="2"/>
              </a:rPr>
              <a:t>(</a:t>
            </a:r>
            <a:r>
              <a:rPr lang="zh-CN" altLang="en-US" sz="3200" b="1">
                <a:solidFill>
                  <a:schemeClr val="tx2"/>
                </a:solidFill>
                <a:latin typeface="Times New Roman" pitchFamily="18" charset="0"/>
                <a:sym typeface="Wingdings" pitchFamily="2" charset="2"/>
              </a:rPr>
              <a:t>恒温过程</a:t>
            </a:r>
            <a:r>
              <a:rPr lang="en-US" altLang="zh-CN" sz="3200" b="1">
                <a:solidFill>
                  <a:schemeClr val="tx2"/>
                </a:solidFill>
                <a:latin typeface="Times New Roman" pitchFamily="18" charset="0"/>
                <a:sym typeface="Wingdings" pitchFamily="2" charset="2"/>
              </a:rPr>
              <a:t>)</a:t>
            </a:r>
            <a:endParaRPr lang="en-US" altLang="zh-CN" sz="3200" b="1">
              <a:solidFill>
                <a:schemeClr val="tx2"/>
              </a:solidFill>
              <a:latin typeface="Times New Roman" pitchFamily="18" charset="0"/>
            </a:endParaRPr>
          </a:p>
          <a:p>
            <a:pPr marL="457200" indent="-457200">
              <a:spcBef>
                <a:spcPct val="50000"/>
              </a:spcBef>
            </a:pPr>
            <a:r>
              <a:rPr lang="en-US" altLang="zh-CN" sz="2000" b="1">
                <a:solidFill>
                  <a:schemeClr val="tx1"/>
                </a:solidFill>
                <a:latin typeface="Times New Roman" pitchFamily="18" charset="0"/>
              </a:rPr>
              <a:t>      Robert Boyle</a:t>
            </a:r>
            <a:r>
              <a:rPr lang="zh-CN" altLang="en-US" sz="2000" b="1">
                <a:solidFill>
                  <a:schemeClr val="tx1"/>
                </a:solidFill>
                <a:latin typeface="Times New Roman" pitchFamily="18" charset="0"/>
              </a:rPr>
              <a:t>的</a:t>
            </a:r>
            <a:r>
              <a:rPr lang="en-US" altLang="zh-CN" sz="2000" b="1">
                <a:solidFill>
                  <a:schemeClr val="tx1"/>
                </a:solidFill>
                <a:latin typeface="Times New Roman" pitchFamily="18" charset="0"/>
              </a:rPr>
              <a:t>J</a:t>
            </a:r>
            <a:r>
              <a:rPr lang="zh-CN" altLang="en-US" sz="2000" b="1">
                <a:solidFill>
                  <a:schemeClr val="tx1"/>
                </a:solidFill>
                <a:latin typeface="Times New Roman" pitchFamily="18" charset="0"/>
              </a:rPr>
              <a:t>型玻璃管</a:t>
            </a:r>
            <a:r>
              <a:rPr lang="zh-CN" altLang="en-US" sz="2000" b="1">
                <a:solidFill>
                  <a:schemeClr val="tx2"/>
                </a:solidFill>
                <a:latin typeface="Times New Roman" pitchFamily="18" charset="0"/>
              </a:rPr>
              <a:t>恒温</a:t>
            </a:r>
            <a:r>
              <a:rPr lang="zh-CN" altLang="en-US" sz="2000" b="1">
                <a:solidFill>
                  <a:schemeClr val="tx1"/>
                </a:solidFill>
                <a:latin typeface="Times New Roman" pitchFamily="18" charset="0"/>
              </a:rPr>
              <a:t>气体压缩实验结果：</a:t>
            </a:r>
          </a:p>
          <a:p>
            <a:pPr marL="457200" indent="-457200"/>
            <a:endParaRPr lang="zh-CN" altLang="en-US" sz="2000" b="1">
              <a:solidFill>
                <a:schemeClr val="tx1"/>
              </a:solidFill>
              <a:latin typeface="Times New Roman" pitchFamily="18" charset="0"/>
            </a:endParaRPr>
          </a:p>
          <a:p>
            <a:pPr marL="457200" indent="-457200"/>
            <a:r>
              <a:rPr lang="zh-CN" altLang="en-US" sz="2000" b="1">
                <a:solidFill>
                  <a:schemeClr val="tx1"/>
                </a:solidFill>
                <a:latin typeface="Times New Roman" pitchFamily="18" charset="0"/>
              </a:rPr>
              <a:t>     </a:t>
            </a:r>
          </a:p>
          <a:p>
            <a:pPr marL="457200" indent="-457200"/>
            <a:endParaRPr lang="zh-CN" altLang="en-US" sz="2000" b="1">
              <a:solidFill>
                <a:schemeClr val="tx1"/>
              </a:solidFill>
              <a:latin typeface="Times New Roman" pitchFamily="18" charset="0"/>
            </a:endParaRPr>
          </a:p>
          <a:p>
            <a:pPr marL="457200" indent="-457200"/>
            <a:r>
              <a:rPr lang="zh-CN" altLang="en-US" sz="2000" b="1">
                <a:solidFill>
                  <a:srgbClr val="FF00FF"/>
                </a:solidFill>
                <a:latin typeface="Times New Roman" pitchFamily="18" charset="0"/>
              </a:rPr>
              <a:t>即：温度恒定时，一定量气体的压力和它的体积的乘积为常数。</a:t>
            </a:r>
          </a:p>
        </p:txBody>
      </p:sp>
      <p:pic>
        <p:nvPicPr>
          <p:cNvPr id="567306" name="Picture 10" descr="FG06_06"/>
          <p:cNvPicPr>
            <a:picLocks noChangeAspect="1" noChangeArrowheads="1"/>
          </p:cNvPicPr>
          <p:nvPr/>
        </p:nvPicPr>
        <p:blipFill>
          <a:blip r:embed="rId2"/>
          <a:srcRect/>
          <a:stretch>
            <a:fillRect/>
          </a:stretch>
        </p:blipFill>
        <p:spPr bwMode="auto">
          <a:xfrm>
            <a:off x="-36513" y="4076700"/>
            <a:ext cx="4392613" cy="2574925"/>
          </a:xfrm>
          <a:prstGeom prst="rect">
            <a:avLst/>
          </a:prstGeom>
          <a:noFill/>
          <a:ln w="9525">
            <a:noFill/>
            <a:miter lim="800000"/>
            <a:headEnd/>
            <a:tailEnd/>
          </a:ln>
        </p:spPr>
      </p:pic>
      <p:sp>
        <p:nvSpPr>
          <p:cNvPr id="567307" name="Text Box 11"/>
          <p:cNvSpPr txBox="1">
            <a:spLocks noChangeArrowheads="1"/>
          </p:cNvSpPr>
          <p:nvPr/>
        </p:nvSpPr>
        <p:spPr bwMode="auto">
          <a:xfrm>
            <a:off x="3348038" y="1546225"/>
            <a:ext cx="793750" cy="519113"/>
          </a:xfrm>
          <a:prstGeom prst="rect">
            <a:avLst/>
          </a:prstGeom>
          <a:noFill/>
          <a:ln w="9525">
            <a:noFill/>
            <a:miter lim="800000"/>
            <a:headEnd/>
            <a:tailEnd/>
          </a:ln>
        </p:spPr>
        <p:txBody>
          <a:bodyPr>
            <a:spAutoFit/>
          </a:bodyPr>
          <a:lstStyle/>
          <a:p>
            <a:pPr eaLnBrk="0" hangingPunct="0">
              <a:spcBef>
                <a:spcPct val="50000"/>
              </a:spcBef>
            </a:pPr>
            <a:r>
              <a:rPr lang="en-US" altLang="zh-CN" sz="2800" b="1" i="1">
                <a:solidFill>
                  <a:srgbClr val="CC0099"/>
                </a:solidFill>
                <a:latin typeface="Times New Roman" pitchFamily="18" charset="0"/>
              </a:rPr>
              <a:t>p</a:t>
            </a:r>
            <a:r>
              <a:rPr lang="en-US" altLang="zh-CN" sz="2800" b="1">
                <a:solidFill>
                  <a:srgbClr val="CC0099"/>
                </a:solidFill>
                <a:latin typeface="Times New Roman" pitchFamily="18" charset="0"/>
              </a:rPr>
              <a:t> </a:t>
            </a:r>
            <a:r>
              <a:rPr lang="en-US" altLang="zh-CN" sz="2800" b="1">
                <a:solidFill>
                  <a:srgbClr val="CC0099"/>
                </a:solidFill>
                <a:latin typeface="Times New Roman" pitchFamily="18" charset="0"/>
                <a:sym typeface="Symbol" pitchFamily="18" charset="2"/>
              </a:rPr>
              <a:t></a:t>
            </a:r>
            <a:r>
              <a:rPr lang="en-US" altLang="zh-CN" sz="2800" b="1">
                <a:solidFill>
                  <a:srgbClr val="CC0099"/>
                </a:solidFill>
                <a:latin typeface="Times New Roman" pitchFamily="18" charset="0"/>
                <a:sym typeface="WP MathA"/>
              </a:rPr>
              <a:t> </a:t>
            </a:r>
          </a:p>
        </p:txBody>
      </p:sp>
      <p:sp>
        <p:nvSpPr>
          <p:cNvPr id="567308" name="Text Box 12"/>
          <p:cNvSpPr txBox="1">
            <a:spLocks noChangeArrowheads="1"/>
          </p:cNvSpPr>
          <p:nvPr/>
        </p:nvSpPr>
        <p:spPr bwMode="auto">
          <a:xfrm>
            <a:off x="4211638" y="1393825"/>
            <a:ext cx="361950" cy="519113"/>
          </a:xfrm>
          <a:prstGeom prst="rect">
            <a:avLst/>
          </a:prstGeom>
          <a:noFill/>
          <a:ln w="9525">
            <a:noFill/>
            <a:miter lim="800000"/>
            <a:headEnd/>
            <a:tailEnd/>
          </a:ln>
        </p:spPr>
        <p:txBody>
          <a:bodyPr wrap="none">
            <a:spAutoFit/>
          </a:bodyPr>
          <a:lstStyle/>
          <a:p>
            <a:pPr eaLnBrk="0" hangingPunct="0">
              <a:spcBef>
                <a:spcPct val="50000"/>
              </a:spcBef>
            </a:pPr>
            <a:r>
              <a:rPr lang="en-US" altLang="zh-CN" sz="2800" b="1">
                <a:solidFill>
                  <a:srgbClr val="CC0099"/>
                </a:solidFill>
                <a:latin typeface="Times New Roman" pitchFamily="18" charset="0"/>
              </a:rPr>
              <a:t>1</a:t>
            </a:r>
          </a:p>
        </p:txBody>
      </p:sp>
      <p:sp>
        <p:nvSpPr>
          <p:cNvPr id="567309" name="Text Box 13"/>
          <p:cNvSpPr txBox="1">
            <a:spLocks noChangeArrowheads="1"/>
          </p:cNvSpPr>
          <p:nvPr/>
        </p:nvSpPr>
        <p:spPr bwMode="auto">
          <a:xfrm>
            <a:off x="4211638" y="1844675"/>
            <a:ext cx="420687" cy="519113"/>
          </a:xfrm>
          <a:prstGeom prst="rect">
            <a:avLst/>
          </a:prstGeom>
          <a:noFill/>
          <a:ln w="9525">
            <a:noFill/>
            <a:miter lim="800000"/>
            <a:headEnd/>
            <a:tailEnd/>
          </a:ln>
        </p:spPr>
        <p:txBody>
          <a:bodyPr wrap="none">
            <a:spAutoFit/>
          </a:bodyPr>
          <a:lstStyle/>
          <a:p>
            <a:pPr eaLnBrk="0" hangingPunct="0">
              <a:spcBef>
                <a:spcPct val="50000"/>
              </a:spcBef>
            </a:pPr>
            <a:r>
              <a:rPr lang="en-US" altLang="zh-CN" sz="2800" b="1" i="1">
                <a:solidFill>
                  <a:srgbClr val="CC0099"/>
                </a:solidFill>
                <a:latin typeface="Times New Roman" pitchFamily="18" charset="0"/>
              </a:rPr>
              <a:t>V</a:t>
            </a:r>
          </a:p>
        </p:txBody>
      </p:sp>
      <p:sp>
        <p:nvSpPr>
          <p:cNvPr id="567310" name="Line 14"/>
          <p:cNvSpPr>
            <a:spLocks noChangeShapeType="1"/>
          </p:cNvSpPr>
          <p:nvPr/>
        </p:nvSpPr>
        <p:spPr bwMode="auto">
          <a:xfrm>
            <a:off x="4140200" y="1844675"/>
            <a:ext cx="503238" cy="0"/>
          </a:xfrm>
          <a:prstGeom prst="line">
            <a:avLst/>
          </a:prstGeom>
          <a:noFill/>
          <a:ln w="9525">
            <a:solidFill>
              <a:srgbClr val="CC0099"/>
            </a:solidFill>
            <a:round/>
            <a:headEnd/>
            <a:tailEnd/>
          </a:ln>
        </p:spPr>
        <p:txBody>
          <a:bodyPr>
            <a:spAutoFit/>
          </a:bodyPr>
          <a:lstStyle/>
          <a:p>
            <a:endParaRPr lang="zh-CN" altLang="en-US"/>
          </a:p>
        </p:txBody>
      </p:sp>
      <p:sp>
        <p:nvSpPr>
          <p:cNvPr id="567311" name="Text Box 15"/>
          <p:cNvSpPr txBox="1">
            <a:spLocks noChangeArrowheads="1"/>
          </p:cNvSpPr>
          <p:nvPr/>
        </p:nvSpPr>
        <p:spPr bwMode="auto">
          <a:xfrm>
            <a:off x="5724525" y="1557338"/>
            <a:ext cx="2265363" cy="519112"/>
          </a:xfrm>
          <a:prstGeom prst="rect">
            <a:avLst/>
          </a:prstGeom>
          <a:noFill/>
          <a:ln w="9525">
            <a:noFill/>
            <a:miter lim="800000"/>
            <a:headEnd/>
            <a:tailEnd/>
          </a:ln>
        </p:spPr>
        <p:txBody>
          <a:bodyPr wrap="none">
            <a:spAutoFit/>
          </a:bodyPr>
          <a:lstStyle/>
          <a:p>
            <a:pPr eaLnBrk="0" hangingPunct="0">
              <a:spcBef>
                <a:spcPct val="50000"/>
              </a:spcBef>
            </a:pPr>
            <a:r>
              <a:rPr lang="en-US" altLang="zh-CN" sz="2800" b="1" i="1">
                <a:solidFill>
                  <a:srgbClr val="CC0099"/>
                </a:solidFill>
                <a:latin typeface="Times New Roman" pitchFamily="18" charset="0"/>
              </a:rPr>
              <a:t>pV</a:t>
            </a:r>
            <a:r>
              <a:rPr lang="en-US" altLang="zh-CN" sz="2800" b="1">
                <a:solidFill>
                  <a:srgbClr val="CC0099"/>
                </a:solidFill>
                <a:latin typeface="Times New Roman" pitchFamily="18" charset="0"/>
              </a:rPr>
              <a:t> = constant</a:t>
            </a:r>
          </a:p>
        </p:txBody>
      </p:sp>
      <p:pic>
        <p:nvPicPr>
          <p:cNvPr id="58377" name="Picture 16" descr="E:\普通化学-2005\纯华讲稿\images.jpg"/>
          <p:cNvPicPr>
            <a:picLocks noChangeAspect="1" noChangeArrowheads="1"/>
          </p:cNvPicPr>
          <p:nvPr/>
        </p:nvPicPr>
        <p:blipFill>
          <a:blip r:embed="rId3"/>
          <a:srcRect/>
          <a:stretch>
            <a:fillRect/>
          </a:stretch>
        </p:blipFill>
        <p:spPr bwMode="auto">
          <a:xfrm>
            <a:off x="188913" y="90488"/>
            <a:ext cx="1800225" cy="2606675"/>
          </a:xfrm>
          <a:prstGeom prst="rect">
            <a:avLst/>
          </a:prstGeom>
          <a:noFill/>
          <a:ln w="9525">
            <a:solidFill>
              <a:srgbClr val="66FFFF"/>
            </a:solidFill>
            <a:miter lim="800000"/>
            <a:headEnd/>
            <a:tailEnd/>
          </a:ln>
        </p:spPr>
      </p:pic>
      <p:pic>
        <p:nvPicPr>
          <p:cNvPr id="13314" name="Picture 2"/>
          <p:cNvPicPr>
            <a:picLocks noChangeAspect="1" noChangeArrowheads="1"/>
          </p:cNvPicPr>
          <p:nvPr/>
        </p:nvPicPr>
        <p:blipFill>
          <a:blip r:embed="rId4"/>
          <a:srcRect/>
          <a:stretch>
            <a:fillRect/>
          </a:stretch>
        </p:blipFill>
        <p:spPr bwMode="auto">
          <a:xfrm>
            <a:off x="4865688" y="3311525"/>
            <a:ext cx="3983037" cy="31337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67306"/>
                                        </p:tgtEl>
                                        <p:attrNameLst>
                                          <p:attrName>style.visibility</p:attrName>
                                        </p:attrNameLst>
                                      </p:cBhvr>
                                      <p:to>
                                        <p:strVal val="visible"/>
                                      </p:to>
                                    </p:set>
                                    <p:anim calcmode="lin" valueType="num">
                                      <p:cBhvr additive="base">
                                        <p:cTn id="7" dur="500" fill="hold"/>
                                        <p:tgtEl>
                                          <p:spTgt spid="567306"/>
                                        </p:tgtEl>
                                        <p:attrNameLst>
                                          <p:attrName>ppt_x</p:attrName>
                                        </p:attrNameLst>
                                      </p:cBhvr>
                                      <p:tavLst>
                                        <p:tav tm="0">
                                          <p:val>
                                            <p:strVal val="#ppt_x"/>
                                          </p:val>
                                        </p:tav>
                                        <p:tav tm="100000">
                                          <p:val>
                                            <p:strVal val="#ppt_x"/>
                                          </p:val>
                                        </p:tav>
                                      </p:tavLst>
                                    </p:anim>
                                    <p:anim calcmode="lin" valueType="num">
                                      <p:cBhvr additive="base">
                                        <p:cTn id="8" dur="500" fill="hold"/>
                                        <p:tgtEl>
                                          <p:spTgt spid="56730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67302"/>
                                        </p:tgtEl>
                                        <p:attrNameLst>
                                          <p:attrName>style.visibility</p:attrName>
                                        </p:attrNameLst>
                                      </p:cBhvr>
                                      <p:to>
                                        <p:strVal val="visible"/>
                                      </p:to>
                                    </p:set>
                                    <p:anim calcmode="lin" valueType="num">
                                      <p:cBhvr additive="base">
                                        <p:cTn id="13" dur="500" fill="hold"/>
                                        <p:tgtEl>
                                          <p:spTgt spid="567302"/>
                                        </p:tgtEl>
                                        <p:attrNameLst>
                                          <p:attrName>ppt_x</p:attrName>
                                        </p:attrNameLst>
                                      </p:cBhvr>
                                      <p:tavLst>
                                        <p:tav tm="0">
                                          <p:val>
                                            <p:strVal val="#ppt_x"/>
                                          </p:val>
                                        </p:tav>
                                        <p:tav tm="100000">
                                          <p:val>
                                            <p:strVal val="#ppt_x"/>
                                          </p:val>
                                        </p:tav>
                                      </p:tavLst>
                                    </p:anim>
                                    <p:anim calcmode="lin" valueType="num">
                                      <p:cBhvr additive="base">
                                        <p:cTn id="14" dur="500" fill="hold"/>
                                        <p:tgtEl>
                                          <p:spTgt spid="567302"/>
                                        </p:tgtEl>
                                        <p:attrNameLst>
                                          <p:attrName>ppt_y</p:attrName>
                                        </p:attrNameLst>
                                      </p:cBhvr>
                                      <p:tavLst>
                                        <p:tav tm="0">
                                          <p:val>
                                            <p:strVal val="1+#ppt_h/2"/>
                                          </p:val>
                                        </p:tav>
                                        <p:tav tm="100000">
                                          <p:val>
                                            <p:strVal val="#ppt_y"/>
                                          </p:val>
                                        </p:tav>
                                      </p:tavLst>
                                    </p:anim>
                                  </p:childTnLst>
                                </p:cTn>
                              </p:par>
                            </p:childTnLst>
                          </p:cTn>
                        </p:par>
                        <p:par>
                          <p:cTn id="15" fill="hold" nodeType="afterGroup">
                            <p:stCondLst>
                              <p:cond delay="500"/>
                            </p:stCondLst>
                            <p:childTnLst>
                              <p:par>
                                <p:cTn id="16" presetID="2" presetClass="entr" presetSubtype="4" fill="hold" grpId="0" nodeType="afterEffect">
                                  <p:stCondLst>
                                    <p:cond delay="0"/>
                                  </p:stCondLst>
                                  <p:childTnLst>
                                    <p:set>
                                      <p:cBhvr>
                                        <p:cTn id="17" dur="1" fill="hold">
                                          <p:stCondLst>
                                            <p:cond delay="0"/>
                                          </p:stCondLst>
                                        </p:cTn>
                                        <p:tgtEl>
                                          <p:spTgt spid="567307"/>
                                        </p:tgtEl>
                                        <p:attrNameLst>
                                          <p:attrName>style.visibility</p:attrName>
                                        </p:attrNameLst>
                                      </p:cBhvr>
                                      <p:to>
                                        <p:strVal val="visible"/>
                                      </p:to>
                                    </p:set>
                                    <p:anim calcmode="lin" valueType="num">
                                      <p:cBhvr additive="base">
                                        <p:cTn id="18" dur="500" fill="hold"/>
                                        <p:tgtEl>
                                          <p:spTgt spid="567307"/>
                                        </p:tgtEl>
                                        <p:attrNameLst>
                                          <p:attrName>ppt_x</p:attrName>
                                        </p:attrNameLst>
                                      </p:cBhvr>
                                      <p:tavLst>
                                        <p:tav tm="0">
                                          <p:val>
                                            <p:strVal val="#ppt_x"/>
                                          </p:val>
                                        </p:tav>
                                        <p:tav tm="100000">
                                          <p:val>
                                            <p:strVal val="#ppt_x"/>
                                          </p:val>
                                        </p:tav>
                                      </p:tavLst>
                                    </p:anim>
                                    <p:anim calcmode="lin" valueType="num">
                                      <p:cBhvr additive="base">
                                        <p:cTn id="19" dur="500" fill="hold"/>
                                        <p:tgtEl>
                                          <p:spTgt spid="567307"/>
                                        </p:tgtEl>
                                        <p:attrNameLst>
                                          <p:attrName>ppt_y</p:attrName>
                                        </p:attrNameLst>
                                      </p:cBhvr>
                                      <p:tavLst>
                                        <p:tav tm="0">
                                          <p:val>
                                            <p:strVal val="1+#ppt_h/2"/>
                                          </p:val>
                                        </p:tav>
                                        <p:tav tm="100000">
                                          <p:val>
                                            <p:strVal val="#ppt_y"/>
                                          </p:val>
                                        </p:tav>
                                      </p:tavLst>
                                    </p:anim>
                                  </p:childTnLst>
                                </p:cTn>
                              </p:par>
                            </p:childTnLst>
                          </p:cTn>
                        </p:par>
                        <p:par>
                          <p:cTn id="20" fill="hold" nodeType="afterGroup">
                            <p:stCondLst>
                              <p:cond delay="1000"/>
                            </p:stCondLst>
                            <p:childTnLst>
                              <p:par>
                                <p:cTn id="21" presetID="2" presetClass="entr" presetSubtype="4" fill="hold" grpId="0" nodeType="afterEffect">
                                  <p:stCondLst>
                                    <p:cond delay="0"/>
                                  </p:stCondLst>
                                  <p:childTnLst>
                                    <p:set>
                                      <p:cBhvr>
                                        <p:cTn id="22" dur="1" fill="hold">
                                          <p:stCondLst>
                                            <p:cond delay="0"/>
                                          </p:stCondLst>
                                        </p:cTn>
                                        <p:tgtEl>
                                          <p:spTgt spid="567308"/>
                                        </p:tgtEl>
                                        <p:attrNameLst>
                                          <p:attrName>style.visibility</p:attrName>
                                        </p:attrNameLst>
                                      </p:cBhvr>
                                      <p:to>
                                        <p:strVal val="visible"/>
                                      </p:to>
                                    </p:set>
                                    <p:anim calcmode="lin" valueType="num">
                                      <p:cBhvr additive="base">
                                        <p:cTn id="23" dur="500" fill="hold"/>
                                        <p:tgtEl>
                                          <p:spTgt spid="567308"/>
                                        </p:tgtEl>
                                        <p:attrNameLst>
                                          <p:attrName>ppt_x</p:attrName>
                                        </p:attrNameLst>
                                      </p:cBhvr>
                                      <p:tavLst>
                                        <p:tav tm="0">
                                          <p:val>
                                            <p:strVal val="#ppt_x"/>
                                          </p:val>
                                        </p:tav>
                                        <p:tav tm="100000">
                                          <p:val>
                                            <p:strVal val="#ppt_x"/>
                                          </p:val>
                                        </p:tav>
                                      </p:tavLst>
                                    </p:anim>
                                    <p:anim calcmode="lin" valueType="num">
                                      <p:cBhvr additive="base">
                                        <p:cTn id="24" dur="500" fill="hold"/>
                                        <p:tgtEl>
                                          <p:spTgt spid="567308"/>
                                        </p:tgtEl>
                                        <p:attrNameLst>
                                          <p:attrName>ppt_y</p:attrName>
                                        </p:attrNameLst>
                                      </p:cBhvr>
                                      <p:tavLst>
                                        <p:tav tm="0">
                                          <p:val>
                                            <p:strVal val="1+#ppt_h/2"/>
                                          </p:val>
                                        </p:tav>
                                        <p:tav tm="100000">
                                          <p:val>
                                            <p:strVal val="#ppt_y"/>
                                          </p:val>
                                        </p:tav>
                                      </p:tavLst>
                                    </p:anim>
                                  </p:childTnLst>
                                </p:cTn>
                              </p:par>
                            </p:childTnLst>
                          </p:cTn>
                        </p:par>
                        <p:par>
                          <p:cTn id="25" fill="hold" nodeType="afterGroup">
                            <p:stCondLst>
                              <p:cond delay="1500"/>
                            </p:stCondLst>
                            <p:childTnLst>
                              <p:par>
                                <p:cTn id="26" presetID="2" presetClass="entr" presetSubtype="4" fill="hold" grpId="0" nodeType="afterEffect">
                                  <p:stCondLst>
                                    <p:cond delay="0"/>
                                  </p:stCondLst>
                                  <p:childTnLst>
                                    <p:set>
                                      <p:cBhvr>
                                        <p:cTn id="27" dur="1" fill="hold">
                                          <p:stCondLst>
                                            <p:cond delay="0"/>
                                          </p:stCondLst>
                                        </p:cTn>
                                        <p:tgtEl>
                                          <p:spTgt spid="567309"/>
                                        </p:tgtEl>
                                        <p:attrNameLst>
                                          <p:attrName>style.visibility</p:attrName>
                                        </p:attrNameLst>
                                      </p:cBhvr>
                                      <p:to>
                                        <p:strVal val="visible"/>
                                      </p:to>
                                    </p:set>
                                    <p:anim calcmode="lin" valueType="num">
                                      <p:cBhvr additive="base">
                                        <p:cTn id="28" dur="500" fill="hold"/>
                                        <p:tgtEl>
                                          <p:spTgt spid="567309"/>
                                        </p:tgtEl>
                                        <p:attrNameLst>
                                          <p:attrName>ppt_x</p:attrName>
                                        </p:attrNameLst>
                                      </p:cBhvr>
                                      <p:tavLst>
                                        <p:tav tm="0">
                                          <p:val>
                                            <p:strVal val="#ppt_x"/>
                                          </p:val>
                                        </p:tav>
                                        <p:tav tm="100000">
                                          <p:val>
                                            <p:strVal val="#ppt_x"/>
                                          </p:val>
                                        </p:tav>
                                      </p:tavLst>
                                    </p:anim>
                                    <p:anim calcmode="lin" valueType="num">
                                      <p:cBhvr additive="base">
                                        <p:cTn id="29" dur="500" fill="hold"/>
                                        <p:tgtEl>
                                          <p:spTgt spid="567309"/>
                                        </p:tgtEl>
                                        <p:attrNameLst>
                                          <p:attrName>ppt_y</p:attrName>
                                        </p:attrNameLst>
                                      </p:cBhvr>
                                      <p:tavLst>
                                        <p:tav tm="0">
                                          <p:val>
                                            <p:strVal val="1+#ppt_h/2"/>
                                          </p:val>
                                        </p:tav>
                                        <p:tav tm="100000">
                                          <p:val>
                                            <p:strVal val="#ppt_y"/>
                                          </p:val>
                                        </p:tav>
                                      </p:tavLst>
                                    </p:anim>
                                  </p:childTnLst>
                                </p:cTn>
                              </p:par>
                            </p:childTnLst>
                          </p:cTn>
                        </p:par>
                        <p:par>
                          <p:cTn id="30" fill="hold" nodeType="afterGroup">
                            <p:stCondLst>
                              <p:cond delay="2000"/>
                            </p:stCondLst>
                            <p:childTnLst>
                              <p:par>
                                <p:cTn id="31" presetID="2" presetClass="entr" presetSubtype="4" fill="hold" grpId="0" nodeType="afterEffect">
                                  <p:stCondLst>
                                    <p:cond delay="0"/>
                                  </p:stCondLst>
                                  <p:childTnLst>
                                    <p:set>
                                      <p:cBhvr>
                                        <p:cTn id="32" dur="1" fill="hold">
                                          <p:stCondLst>
                                            <p:cond delay="0"/>
                                          </p:stCondLst>
                                        </p:cTn>
                                        <p:tgtEl>
                                          <p:spTgt spid="567310"/>
                                        </p:tgtEl>
                                        <p:attrNameLst>
                                          <p:attrName>style.visibility</p:attrName>
                                        </p:attrNameLst>
                                      </p:cBhvr>
                                      <p:to>
                                        <p:strVal val="visible"/>
                                      </p:to>
                                    </p:set>
                                    <p:anim calcmode="lin" valueType="num">
                                      <p:cBhvr additive="base">
                                        <p:cTn id="33" dur="500" fill="hold"/>
                                        <p:tgtEl>
                                          <p:spTgt spid="567310"/>
                                        </p:tgtEl>
                                        <p:attrNameLst>
                                          <p:attrName>ppt_x</p:attrName>
                                        </p:attrNameLst>
                                      </p:cBhvr>
                                      <p:tavLst>
                                        <p:tav tm="0">
                                          <p:val>
                                            <p:strVal val="#ppt_x"/>
                                          </p:val>
                                        </p:tav>
                                        <p:tav tm="100000">
                                          <p:val>
                                            <p:strVal val="#ppt_x"/>
                                          </p:val>
                                        </p:tav>
                                      </p:tavLst>
                                    </p:anim>
                                    <p:anim calcmode="lin" valueType="num">
                                      <p:cBhvr additive="base">
                                        <p:cTn id="34" dur="500" fill="hold"/>
                                        <p:tgtEl>
                                          <p:spTgt spid="567310"/>
                                        </p:tgtEl>
                                        <p:attrNameLst>
                                          <p:attrName>ppt_y</p:attrName>
                                        </p:attrNameLst>
                                      </p:cBhvr>
                                      <p:tavLst>
                                        <p:tav tm="0">
                                          <p:val>
                                            <p:strVal val="1+#ppt_h/2"/>
                                          </p:val>
                                        </p:tav>
                                        <p:tav tm="100000">
                                          <p:val>
                                            <p:strVal val="#ppt_y"/>
                                          </p:val>
                                        </p:tav>
                                      </p:tavLst>
                                    </p:anim>
                                  </p:childTnLst>
                                </p:cTn>
                              </p:par>
                            </p:childTnLst>
                          </p:cTn>
                        </p:par>
                        <p:par>
                          <p:cTn id="35" fill="hold" nodeType="afterGroup">
                            <p:stCondLst>
                              <p:cond delay="2500"/>
                            </p:stCondLst>
                            <p:childTnLst>
                              <p:par>
                                <p:cTn id="36" presetID="2" presetClass="entr" presetSubtype="4" fill="hold" grpId="0" nodeType="afterEffect">
                                  <p:stCondLst>
                                    <p:cond delay="0"/>
                                  </p:stCondLst>
                                  <p:childTnLst>
                                    <p:set>
                                      <p:cBhvr>
                                        <p:cTn id="37" dur="1" fill="hold">
                                          <p:stCondLst>
                                            <p:cond delay="0"/>
                                          </p:stCondLst>
                                        </p:cTn>
                                        <p:tgtEl>
                                          <p:spTgt spid="567311"/>
                                        </p:tgtEl>
                                        <p:attrNameLst>
                                          <p:attrName>style.visibility</p:attrName>
                                        </p:attrNameLst>
                                      </p:cBhvr>
                                      <p:to>
                                        <p:strVal val="visible"/>
                                      </p:to>
                                    </p:set>
                                    <p:anim calcmode="lin" valueType="num">
                                      <p:cBhvr additive="base">
                                        <p:cTn id="38" dur="500" fill="hold"/>
                                        <p:tgtEl>
                                          <p:spTgt spid="567311"/>
                                        </p:tgtEl>
                                        <p:attrNameLst>
                                          <p:attrName>ppt_x</p:attrName>
                                        </p:attrNameLst>
                                      </p:cBhvr>
                                      <p:tavLst>
                                        <p:tav tm="0">
                                          <p:val>
                                            <p:strVal val="#ppt_x"/>
                                          </p:val>
                                        </p:tav>
                                        <p:tav tm="100000">
                                          <p:val>
                                            <p:strVal val="#ppt_x"/>
                                          </p:val>
                                        </p:tav>
                                      </p:tavLst>
                                    </p:anim>
                                    <p:anim calcmode="lin" valueType="num">
                                      <p:cBhvr additive="base">
                                        <p:cTn id="39" dur="500" fill="hold"/>
                                        <p:tgtEl>
                                          <p:spTgt spid="567311"/>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3314"/>
                                        </p:tgtEl>
                                        <p:attrNameLst>
                                          <p:attrName>style.visibility</p:attrName>
                                        </p:attrNameLst>
                                      </p:cBhvr>
                                      <p:to>
                                        <p:strVal val="visible"/>
                                      </p:to>
                                    </p:set>
                                    <p:animEffect transition="in" filter="fade">
                                      <p:cBhvr>
                                        <p:cTn id="44" dur="500"/>
                                        <p:tgtEl>
                                          <p:spTgt spid="1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7302" grpId="0" autoUpdateAnimBg="0"/>
      <p:bldP spid="567307" grpId="0" autoUpdateAnimBg="0"/>
      <p:bldP spid="567308" grpId="0" autoUpdateAnimBg="0"/>
      <p:bldP spid="567309" grpId="0" autoUpdateAnimBg="0"/>
      <p:bldP spid="567310" grpId="0" animBg="1"/>
      <p:bldP spid="567311"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3" name="Picture 2" descr="FG06_08_1C"/>
          <p:cNvPicPr>
            <a:picLocks noGrp="1" noChangeAspect="1" noChangeArrowheads="1"/>
          </p:cNvPicPr>
          <p:nvPr>
            <p:ph sz="half" idx="4294967295"/>
          </p:nvPr>
        </p:nvPicPr>
        <p:blipFill>
          <a:blip r:embed="rId3"/>
          <a:srcRect/>
          <a:stretch>
            <a:fillRect/>
          </a:stretch>
        </p:blipFill>
        <p:spPr>
          <a:xfrm>
            <a:off x="914400" y="2854325"/>
            <a:ext cx="7342188" cy="3925888"/>
          </a:xfrm>
        </p:spPr>
      </p:pic>
      <p:sp>
        <p:nvSpPr>
          <p:cNvPr id="59394" name="Rectangle 3"/>
          <p:cNvSpPr>
            <a:spLocks noGrp="1" noChangeArrowheads="1"/>
          </p:cNvSpPr>
          <p:nvPr>
            <p:ph type="body" sz="half" idx="4294967295"/>
          </p:nvPr>
        </p:nvSpPr>
        <p:spPr>
          <a:xfrm>
            <a:off x="460375" y="404813"/>
            <a:ext cx="8497888" cy="2447925"/>
          </a:xfrm>
        </p:spPr>
        <p:txBody>
          <a:bodyPr/>
          <a:lstStyle/>
          <a:p>
            <a:pPr marL="0" indent="0" eaLnBrk="1" hangingPunct="1">
              <a:lnSpc>
                <a:spcPct val="120000"/>
              </a:lnSpc>
              <a:spcBef>
                <a:spcPct val="50000"/>
              </a:spcBef>
              <a:buFont typeface="Wingdings" pitchFamily="2" charset="2"/>
              <a:buNone/>
              <a:tabLst>
                <a:tab pos="5430838" algn="l"/>
              </a:tabLst>
            </a:pPr>
            <a:r>
              <a:rPr lang="en-US" altLang="zh-CN" smtClean="0">
                <a:solidFill>
                  <a:schemeClr val="bg2"/>
                </a:solidFill>
                <a:ea typeface="黑体" pitchFamily="49" charset="-122"/>
              </a:rPr>
              <a:t>3. Charles</a:t>
            </a:r>
            <a:r>
              <a:rPr lang="zh-CN" altLang="en-US" smtClean="0">
                <a:solidFill>
                  <a:schemeClr val="bg2"/>
                </a:solidFill>
                <a:ea typeface="黑体" pitchFamily="49" charset="-122"/>
              </a:rPr>
              <a:t>－</a:t>
            </a:r>
            <a:r>
              <a:rPr lang="en-US" altLang="zh-CN" smtClean="0">
                <a:solidFill>
                  <a:schemeClr val="bg2"/>
                </a:solidFill>
                <a:ea typeface="黑体" pitchFamily="49" charset="-122"/>
              </a:rPr>
              <a:t>Gay-Lussac </a:t>
            </a:r>
            <a:r>
              <a:rPr lang="zh-CN" altLang="en-US" smtClean="0">
                <a:solidFill>
                  <a:schemeClr val="bg2"/>
                </a:solidFill>
                <a:ea typeface="黑体" pitchFamily="49" charset="-122"/>
              </a:rPr>
              <a:t>定律 ：</a:t>
            </a:r>
            <a:r>
              <a:rPr lang="en-US" altLang="zh-CN" smtClean="0">
                <a:solidFill>
                  <a:schemeClr val="bg2"/>
                </a:solidFill>
                <a:ea typeface="黑体" pitchFamily="49" charset="-122"/>
              </a:rPr>
              <a:t>(</a:t>
            </a:r>
            <a:r>
              <a:rPr lang="zh-CN" altLang="en-US" smtClean="0">
                <a:solidFill>
                  <a:schemeClr val="bg2"/>
                </a:solidFill>
                <a:ea typeface="黑体" pitchFamily="49" charset="-122"/>
              </a:rPr>
              <a:t>恒压</a:t>
            </a:r>
            <a:r>
              <a:rPr lang="en-US" altLang="zh-CN" smtClean="0">
                <a:solidFill>
                  <a:schemeClr val="bg2"/>
                </a:solidFill>
                <a:ea typeface="黑体" pitchFamily="49" charset="-122"/>
              </a:rPr>
              <a:t>)</a:t>
            </a:r>
          </a:p>
          <a:p>
            <a:pPr marL="0" indent="0" eaLnBrk="1" hangingPunct="1">
              <a:lnSpc>
                <a:spcPct val="120000"/>
              </a:lnSpc>
              <a:spcBef>
                <a:spcPct val="50000"/>
              </a:spcBef>
              <a:buFont typeface="Wingdings" pitchFamily="2" charset="2"/>
              <a:buNone/>
              <a:tabLst>
                <a:tab pos="5430838" algn="l"/>
              </a:tabLst>
            </a:pPr>
            <a:r>
              <a:rPr lang="en-US" altLang="zh-CN" sz="2000" smtClean="0">
                <a:solidFill>
                  <a:schemeClr val="bg2"/>
                </a:solidFill>
                <a:ea typeface="黑体" pitchFamily="49" charset="-122"/>
              </a:rPr>
              <a:t>         </a:t>
            </a:r>
            <a:r>
              <a:rPr lang="zh-CN" altLang="en-US" sz="2000" smtClean="0">
                <a:solidFill>
                  <a:schemeClr val="bg2"/>
                </a:solidFill>
                <a:ea typeface="黑体" pitchFamily="49" charset="-122"/>
              </a:rPr>
              <a:t>压力恒定时（不太大），一定量气体的体积与它的热力学温度成正比；或恒压时，一定量气体的体积与温度的商值是恒量。即</a:t>
            </a:r>
          </a:p>
        </p:txBody>
      </p:sp>
      <p:sp>
        <p:nvSpPr>
          <p:cNvPr id="59395" name="Text Box 4"/>
          <p:cNvSpPr txBox="1">
            <a:spLocks noChangeArrowheads="1"/>
          </p:cNvSpPr>
          <p:nvPr/>
        </p:nvSpPr>
        <p:spPr bwMode="auto">
          <a:xfrm>
            <a:off x="3686175" y="814388"/>
            <a:ext cx="184150" cy="457200"/>
          </a:xfrm>
          <a:prstGeom prst="rect">
            <a:avLst/>
          </a:prstGeom>
          <a:noFill/>
          <a:ln w="9525">
            <a:noFill/>
            <a:miter lim="800000"/>
            <a:headEnd/>
            <a:tailEnd/>
          </a:ln>
        </p:spPr>
        <p:txBody>
          <a:bodyPr wrap="none">
            <a:spAutoFit/>
          </a:bodyPr>
          <a:lstStyle/>
          <a:p>
            <a:pPr eaLnBrk="0" hangingPunct="0">
              <a:spcBef>
                <a:spcPct val="50000"/>
              </a:spcBef>
            </a:pPr>
            <a:endParaRPr lang="zh-CN" altLang="zh-CN" b="1">
              <a:solidFill>
                <a:schemeClr val="bg1"/>
              </a:solidFill>
              <a:latin typeface="Times New Roman" pitchFamily="18" charset="0"/>
            </a:endParaRPr>
          </a:p>
        </p:txBody>
      </p:sp>
      <p:grpSp>
        <p:nvGrpSpPr>
          <p:cNvPr id="59396" name="Group 10"/>
          <p:cNvGrpSpPr>
            <a:grpSpLocks/>
          </p:cNvGrpSpPr>
          <p:nvPr/>
        </p:nvGrpSpPr>
        <p:grpSpPr bwMode="auto">
          <a:xfrm>
            <a:off x="2178050" y="1985963"/>
            <a:ext cx="3449638" cy="579437"/>
            <a:chOff x="1486" y="1171"/>
            <a:chExt cx="2354" cy="365"/>
          </a:xfrm>
        </p:grpSpPr>
        <p:sp>
          <p:nvSpPr>
            <p:cNvPr id="59400" name="Text Box 5"/>
            <p:cNvSpPr txBox="1">
              <a:spLocks noChangeArrowheads="1"/>
            </p:cNvSpPr>
            <p:nvPr/>
          </p:nvSpPr>
          <p:spPr bwMode="auto">
            <a:xfrm>
              <a:off x="1486" y="1171"/>
              <a:ext cx="1144" cy="365"/>
            </a:xfrm>
            <a:prstGeom prst="rect">
              <a:avLst/>
            </a:prstGeom>
            <a:noFill/>
            <a:ln w="9525">
              <a:noFill/>
              <a:miter lim="800000"/>
              <a:headEnd/>
              <a:tailEnd/>
            </a:ln>
          </p:spPr>
          <p:txBody>
            <a:bodyPr>
              <a:spAutoFit/>
            </a:bodyPr>
            <a:lstStyle/>
            <a:p>
              <a:pPr eaLnBrk="0" hangingPunct="0">
                <a:spcBef>
                  <a:spcPct val="50000"/>
                </a:spcBef>
              </a:pPr>
              <a:r>
                <a:rPr lang="en-US" altLang="zh-CN" sz="2800" b="1" i="1">
                  <a:solidFill>
                    <a:srgbClr val="FF00FF"/>
                  </a:solidFill>
                  <a:latin typeface="Times New Roman" pitchFamily="18" charset="0"/>
                </a:rPr>
                <a:t>V </a:t>
              </a:r>
              <a:r>
                <a:rPr lang="en-US" altLang="zh-CN" sz="3200" b="1">
                  <a:solidFill>
                    <a:srgbClr val="FF00FF"/>
                  </a:solidFill>
                  <a:latin typeface="Times New Roman" pitchFamily="18" charset="0"/>
                  <a:sym typeface="Symbol" pitchFamily="18" charset="2"/>
                </a:rPr>
                <a:t></a:t>
              </a:r>
              <a:r>
                <a:rPr lang="en-US" altLang="zh-CN" sz="2800" b="1" i="1">
                  <a:solidFill>
                    <a:srgbClr val="FF00FF"/>
                  </a:solidFill>
                  <a:latin typeface="Times New Roman" pitchFamily="18" charset="0"/>
                  <a:sym typeface="WP MathA"/>
                </a:rPr>
                <a:t> T </a:t>
              </a:r>
            </a:p>
          </p:txBody>
        </p:sp>
        <p:sp>
          <p:nvSpPr>
            <p:cNvPr id="59401" name="Text Box 6"/>
            <p:cNvSpPr txBox="1">
              <a:spLocks noChangeArrowheads="1"/>
            </p:cNvSpPr>
            <p:nvPr/>
          </p:nvSpPr>
          <p:spPr bwMode="auto">
            <a:xfrm>
              <a:off x="2696" y="1203"/>
              <a:ext cx="1144" cy="327"/>
            </a:xfrm>
            <a:prstGeom prst="rect">
              <a:avLst/>
            </a:prstGeom>
            <a:noFill/>
            <a:ln w="9525">
              <a:noFill/>
              <a:miter lim="800000"/>
              <a:headEnd/>
              <a:tailEnd/>
            </a:ln>
          </p:spPr>
          <p:txBody>
            <a:bodyPr>
              <a:spAutoFit/>
            </a:bodyPr>
            <a:lstStyle/>
            <a:p>
              <a:pPr eaLnBrk="0" hangingPunct="0">
                <a:spcBef>
                  <a:spcPct val="50000"/>
                </a:spcBef>
              </a:pPr>
              <a:r>
                <a:rPr lang="en-US" altLang="zh-CN" sz="2800" b="1" i="1">
                  <a:solidFill>
                    <a:srgbClr val="FF00FF"/>
                  </a:solidFill>
                  <a:latin typeface="Times New Roman" pitchFamily="18" charset="0"/>
                </a:rPr>
                <a:t>V</a:t>
              </a:r>
              <a:r>
                <a:rPr lang="en-US" altLang="zh-CN" sz="2800" b="1">
                  <a:solidFill>
                    <a:srgbClr val="FF00FF"/>
                  </a:solidFill>
                  <a:latin typeface="Times New Roman" pitchFamily="18" charset="0"/>
                </a:rPr>
                <a:t> </a:t>
              </a:r>
              <a:r>
                <a:rPr lang="en-US" altLang="zh-CN" sz="2800" b="1">
                  <a:solidFill>
                    <a:srgbClr val="FF00FF"/>
                  </a:solidFill>
                  <a:latin typeface="Times New Roman" pitchFamily="18" charset="0"/>
                  <a:sym typeface="WP MathA"/>
                </a:rPr>
                <a:t>= </a:t>
              </a:r>
              <a:r>
                <a:rPr lang="en-US" altLang="zh-CN" sz="2800" b="1" i="1">
                  <a:solidFill>
                    <a:srgbClr val="FF00FF"/>
                  </a:solidFill>
                  <a:latin typeface="Times New Roman" pitchFamily="18" charset="0"/>
                  <a:sym typeface="WP MathA"/>
                </a:rPr>
                <a:t>b T</a:t>
              </a:r>
              <a:r>
                <a:rPr lang="en-US" altLang="zh-CN" sz="2800" b="1">
                  <a:solidFill>
                    <a:srgbClr val="FF00FF"/>
                  </a:solidFill>
                  <a:latin typeface="Times New Roman" pitchFamily="18" charset="0"/>
                  <a:sym typeface="WP MathA"/>
                </a:rPr>
                <a:t> </a:t>
              </a:r>
            </a:p>
          </p:txBody>
        </p:sp>
      </p:grpSp>
      <p:grpSp>
        <p:nvGrpSpPr>
          <p:cNvPr id="59397" name="Group 9"/>
          <p:cNvGrpSpPr>
            <a:grpSpLocks/>
          </p:cNvGrpSpPr>
          <p:nvPr/>
        </p:nvGrpSpPr>
        <p:grpSpPr bwMode="auto">
          <a:xfrm>
            <a:off x="6156325" y="1735138"/>
            <a:ext cx="2913063" cy="1008062"/>
            <a:chOff x="4152" y="1093"/>
            <a:chExt cx="1867" cy="635"/>
          </a:xfrm>
        </p:grpSpPr>
        <p:sp>
          <p:nvSpPr>
            <p:cNvPr id="59398" name="AutoShape 7"/>
            <p:cNvSpPr>
              <a:spLocks noChangeArrowheads="1"/>
            </p:cNvSpPr>
            <p:nvPr/>
          </p:nvSpPr>
          <p:spPr bwMode="auto">
            <a:xfrm>
              <a:off x="4152" y="1093"/>
              <a:ext cx="1867" cy="635"/>
            </a:xfrm>
            <a:prstGeom prst="wedgeRoundRectCallout">
              <a:avLst>
                <a:gd name="adj1" fmla="val -35431"/>
                <a:gd name="adj2" fmla="val 95199"/>
                <a:gd name="adj3" fmla="val 16667"/>
              </a:avLst>
            </a:prstGeom>
            <a:solidFill>
              <a:srgbClr val="66FFFF"/>
            </a:solidFill>
            <a:ln w="9525">
              <a:solidFill>
                <a:schemeClr val="tx1"/>
              </a:solidFill>
              <a:miter lim="800000"/>
              <a:headEnd/>
              <a:tailEnd/>
            </a:ln>
          </p:spPr>
          <p:txBody>
            <a:bodyPr/>
            <a:lstStyle/>
            <a:p>
              <a:pPr algn="ctr"/>
              <a:endParaRPr lang="zh-CN" altLang="zh-CN" sz="1600" b="1">
                <a:solidFill>
                  <a:schemeClr val="tx1"/>
                </a:solidFill>
                <a:latin typeface="Times New Roman" pitchFamily="18" charset="0"/>
              </a:endParaRPr>
            </a:p>
          </p:txBody>
        </p:sp>
        <p:sp>
          <p:nvSpPr>
            <p:cNvPr id="59399" name="Text Box 8"/>
            <p:cNvSpPr txBox="1">
              <a:spLocks noChangeArrowheads="1"/>
            </p:cNvSpPr>
            <p:nvPr/>
          </p:nvSpPr>
          <p:spPr bwMode="auto">
            <a:xfrm>
              <a:off x="4175" y="1152"/>
              <a:ext cx="1773" cy="485"/>
            </a:xfrm>
            <a:prstGeom prst="rect">
              <a:avLst/>
            </a:prstGeom>
            <a:noFill/>
            <a:ln w="9525">
              <a:noFill/>
              <a:miter lim="800000"/>
              <a:headEnd/>
              <a:tailEnd/>
            </a:ln>
          </p:spPr>
          <p:txBody>
            <a:bodyPr wrap="none">
              <a:spAutoFit/>
            </a:bodyPr>
            <a:lstStyle/>
            <a:p>
              <a:pPr>
                <a:spcAft>
                  <a:spcPct val="20000"/>
                </a:spcAft>
              </a:pPr>
              <a:r>
                <a:rPr lang="en-US" altLang="zh-CN" sz="2000" b="1">
                  <a:solidFill>
                    <a:srgbClr val="FF3300"/>
                  </a:solidFill>
                  <a:latin typeface="Times New Roman" pitchFamily="18" charset="0"/>
                </a:rPr>
                <a:t>    </a:t>
              </a:r>
              <a:r>
                <a:rPr lang="en-US" altLang="zh-CN" sz="2000" b="1" i="1">
                  <a:solidFill>
                    <a:srgbClr val="FF3300"/>
                  </a:solidFill>
                  <a:latin typeface="Times New Roman" pitchFamily="18" charset="0"/>
                </a:rPr>
                <a:t>V</a:t>
              </a:r>
              <a:r>
                <a:rPr lang="en-US" altLang="zh-CN" sz="2000" b="1" baseline="-25000">
                  <a:solidFill>
                    <a:srgbClr val="FF3300"/>
                  </a:solidFill>
                  <a:latin typeface="Times New Roman" pitchFamily="18" charset="0"/>
                </a:rPr>
                <a:t>t</a:t>
              </a:r>
              <a:r>
                <a:rPr lang="en-US" altLang="zh-CN" sz="2000" b="1">
                  <a:solidFill>
                    <a:srgbClr val="FF3300"/>
                  </a:solidFill>
                  <a:latin typeface="Times New Roman" pitchFamily="18" charset="0"/>
                </a:rPr>
                <a:t>/</a:t>
              </a:r>
              <a:r>
                <a:rPr lang="en-US" altLang="zh-CN" sz="2000" b="1" i="1">
                  <a:solidFill>
                    <a:srgbClr val="FF3300"/>
                  </a:solidFill>
                  <a:latin typeface="Times New Roman" pitchFamily="18" charset="0"/>
                </a:rPr>
                <a:t>V</a:t>
              </a:r>
              <a:r>
                <a:rPr lang="en-US" altLang="zh-CN" sz="2000" b="1" baseline="-25000">
                  <a:solidFill>
                    <a:srgbClr val="FF3300"/>
                  </a:solidFill>
                  <a:latin typeface="Times New Roman" pitchFamily="18" charset="0"/>
                </a:rPr>
                <a:t>0</a:t>
              </a:r>
              <a:r>
                <a:rPr lang="en-US" altLang="zh-CN" sz="2000" b="1">
                  <a:solidFill>
                    <a:srgbClr val="FF3300"/>
                  </a:solidFill>
                  <a:latin typeface="Times New Roman" pitchFamily="18" charset="0"/>
                </a:rPr>
                <a:t>=(t+273)/273</a:t>
              </a:r>
            </a:p>
            <a:p>
              <a:r>
                <a:rPr lang="zh-CN" altLang="en-US" sz="2000" b="1">
                  <a:solidFill>
                    <a:srgbClr val="FF3300"/>
                  </a:solidFill>
                  <a:latin typeface="Times New Roman" pitchFamily="18" charset="0"/>
                </a:rPr>
                <a:t>热力学温标概念的引出</a:t>
              </a:r>
            </a:p>
          </p:txBody>
        </p:sp>
      </p:gr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页脚占位符 1"/>
          <p:cNvSpPr txBox="1">
            <a:spLocks noGrp="1"/>
          </p:cNvSpPr>
          <p:nvPr/>
        </p:nvSpPr>
        <p:spPr bwMode="auto">
          <a:xfrm>
            <a:off x="0" y="6553200"/>
            <a:ext cx="457200" cy="228600"/>
          </a:xfrm>
          <a:prstGeom prst="rect">
            <a:avLst/>
          </a:prstGeom>
          <a:noFill/>
          <a:ln w="9525">
            <a:noFill/>
            <a:miter lim="800000"/>
            <a:headEnd/>
            <a:tailEnd/>
          </a:ln>
        </p:spPr>
        <p:txBody>
          <a:bodyPr/>
          <a:lstStyle/>
          <a:p>
            <a:pPr algn="ctr"/>
            <a:fld id="{B7ABEE1F-BC45-4AFD-A1D6-7B38FCFF1084}" type="slidenum">
              <a:rPr kumimoji="1" lang="zh-CN" altLang="en-US" sz="1400" b="1">
                <a:solidFill>
                  <a:schemeClr val="tx1"/>
                </a:solidFill>
                <a:latin typeface="Times New Roman" pitchFamily="18" charset="0"/>
              </a:rPr>
              <a:pPr algn="ctr"/>
              <a:t>34</a:t>
            </a:fld>
            <a:endParaRPr kumimoji="1" lang="en-US" altLang="zh-CN" sz="1400" b="1">
              <a:solidFill>
                <a:schemeClr val="tx1"/>
              </a:solidFill>
              <a:latin typeface="Times New Roman" pitchFamily="18" charset="0"/>
            </a:endParaRPr>
          </a:p>
        </p:txBody>
      </p:sp>
      <p:sp>
        <p:nvSpPr>
          <p:cNvPr id="3" name="矩形 2"/>
          <p:cNvSpPr/>
          <p:nvPr/>
        </p:nvSpPr>
        <p:spPr>
          <a:xfrm>
            <a:off x="457200" y="549275"/>
            <a:ext cx="7305675" cy="646113"/>
          </a:xfrm>
          <a:prstGeom prst="rect">
            <a:avLst/>
          </a:prstGeom>
        </p:spPr>
        <p:txBody>
          <a:bodyPr>
            <a:spAutoFit/>
          </a:bodyPr>
          <a:lstStyle/>
          <a:p>
            <a:pPr>
              <a:defRPr/>
            </a:pPr>
            <a:r>
              <a:rPr lang="en-US" altLang="zh-CN" sz="3600" b="1" dirty="0">
                <a:solidFill>
                  <a:schemeClr val="accent2">
                    <a:lumMod val="50000"/>
                  </a:schemeClr>
                </a:solidFill>
                <a:latin typeface="Times New Roman" pitchFamily="18" charset="0"/>
              </a:rPr>
              <a:t>4. </a:t>
            </a:r>
            <a:r>
              <a:rPr lang="zh-CN" altLang="en-US" sz="3600" b="1" dirty="0">
                <a:solidFill>
                  <a:schemeClr val="accent2">
                    <a:lumMod val="50000"/>
                  </a:schemeClr>
                </a:solidFill>
                <a:latin typeface="Times New Roman" pitchFamily="18" charset="0"/>
              </a:rPr>
              <a:t>热力学温标概念的引出</a:t>
            </a:r>
          </a:p>
        </p:txBody>
      </p:sp>
      <p:sp>
        <p:nvSpPr>
          <p:cNvPr id="61443" name="TextBox 4"/>
          <p:cNvSpPr txBox="1">
            <a:spLocks noChangeArrowheads="1"/>
          </p:cNvSpPr>
          <p:nvPr/>
        </p:nvSpPr>
        <p:spPr bwMode="auto">
          <a:xfrm>
            <a:off x="323850" y="1557338"/>
            <a:ext cx="8532813" cy="830262"/>
          </a:xfrm>
          <a:prstGeom prst="rect">
            <a:avLst/>
          </a:prstGeom>
          <a:noFill/>
          <a:ln w="9525">
            <a:noFill/>
            <a:miter lim="800000"/>
            <a:headEnd/>
            <a:tailEnd/>
          </a:ln>
        </p:spPr>
        <p:txBody>
          <a:bodyPr>
            <a:spAutoFit/>
          </a:bodyPr>
          <a:lstStyle/>
          <a:p>
            <a:r>
              <a:rPr kumimoji="1" lang="zh-CN" altLang="en-US" b="1">
                <a:solidFill>
                  <a:schemeClr val="tx1"/>
                </a:solidFill>
                <a:latin typeface="Times New Roman" pitchFamily="18" charset="0"/>
              </a:rPr>
              <a:t>将一定量的气体在沸水（</a:t>
            </a:r>
            <a:r>
              <a:rPr kumimoji="1" lang="en-US" altLang="zh-CN" b="1">
                <a:solidFill>
                  <a:schemeClr val="tx1"/>
                </a:solidFill>
                <a:latin typeface="Times New Roman" pitchFamily="18" charset="0"/>
              </a:rPr>
              <a:t>100</a:t>
            </a:r>
            <a:r>
              <a:rPr kumimoji="1" lang="en-US" altLang="zh-CN" b="1">
                <a:solidFill>
                  <a:schemeClr val="tx1"/>
                </a:solidFill>
                <a:latin typeface="Times New Roman" pitchFamily="18" charset="0"/>
                <a:cs typeface="Times New Roman" pitchFamily="18" charset="0"/>
              </a:rPr>
              <a:t>º</a:t>
            </a:r>
            <a:r>
              <a:rPr kumimoji="1" lang="en-US" altLang="zh-CN" b="1">
                <a:solidFill>
                  <a:schemeClr val="tx1"/>
                </a:solidFill>
                <a:latin typeface="Times New Roman" pitchFamily="18" charset="0"/>
              </a:rPr>
              <a:t>C)</a:t>
            </a:r>
            <a:r>
              <a:rPr kumimoji="1" lang="zh-CN" altLang="en-US" b="1">
                <a:solidFill>
                  <a:schemeClr val="tx1"/>
                </a:solidFill>
                <a:latin typeface="Times New Roman" pitchFamily="18" charset="0"/>
              </a:rPr>
              <a:t>中的体积</a:t>
            </a:r>
            <a:r>
              <a:rPr kumimoji="1" lang="en-US" altLang="zh-CN" b="1">
                <a:solidFill>
                  <a:schemeClr val="tx1"/>
                </a:solidFill>
                <a:latin typeface="Times New Roman" pitchFamily="18" charset="0"/>
              </a:rPr>
              <a:t>V</a:t>
            </a:r>
            <a:r>
              <a:rPr kumimoji="1" lang="en-US" altLang="zh-CN" b="1" baseline="-25000">
                <a:solidFill>
                  <a:schemeClr val="tx1"/>
                </a:solidFill>
                <a:latin typeface="Times New Roman" pitchFamily="18" charset="0"/>
              </a:rPr>
              <a:t>100</a:t>
            </a:r>
            <a:r>
              <a:rPr kumimoji="1" lang="en-US" altLang="zh-CN" b="1">
                <a:solidFill>
                  <a:schemeClr val="tx1"/>
                </a:solidFill>
                <a:latin typeface="Times New Roman" pitchFamily="18" charset="0"/>
              </a:rPr>
              <a:t>, </a:t>
            </a:r>
            <a:r>
              <a:rPr kumimoji="1" lang="zh-CN" altLang="en-US" b="1">
                <a:solidFill>
                  <a:schemeClr val="tx1"/>
                </a:solidFill>
                <a:latin typeface="Times New Roman" pitchFamily="18" charset="0"/>
              </a:rPr>
              <a:t>与冰水（</a:t>
            </a:r>
            <a:r>
              <a:rPr kumimoji="1" lang="en-US" altLang="zh-CN" b="1">
                <a:solidFill>
                  <a:schemeClr val="tx1"/>
                </a:solidFill>
                <a:latin typeface="Times New Roman" pitchFamily="18" charset="0"/>
              </a:rPr>
              <a:t>0</a:t>
            </a:r>
            <a:r>
              <a:rPr kumimoji="1" lang="en-US" altLang="zh-CN" b="1">
                <a:solidFill>
                  <a:schemeClr val="tx1"/>
                </a:solidFill>
                <a:latin typeface="Times New Roman" pitchFamily="18" charset="0"/>
                <a:cs typeface="Times New Roman" pitchFamily="18" charset="0"/>
              </a:rPr>
              <a:t>º</a:t>
            </a:r>
            <a:r>
              <a:rPr kumimoji="1" lang="en-US" altLang="zh-CN" b="1">
                <a:solidFill>
                  <a:schemeClr val="tx1"/>
                </a:solidFill>
                <a:latin typeface="Times New Roman" pitchFamily="18" charset="0"/>
              </a:rPr>
              <a:t>C)</a:t>
            </a:r>
            <a:r>
              <a:rPr kumimoji="1" lang="zh-CN" altLang="en-US" b="1">
                <a:solidFill>
                  <a:schemeClr val="tx1"/>
                </a:solidFill>
                <a:latin typeface="Times New Roman" pitchFamily="18" charset="0"/>
              </a:rPr>
              <a:t>的体积</a:t>
            </a:r>
            <a:r>
              <a:rPr kumimoji="1" lang="en-US" altLang="zh-CN" b="1">
                <a:solidFill>
                  <a:schemeClr val="tx1"/>
                </a:solidFill>
                <a:latin typeface="Times New Roman" pitchFamily="18" charset="0"/>
              </a:rPr>
              <a:t>V</a:t>
            </a:r>
            <a:r>
              <a:rPr kumimoji="1" lang="en-US" altLang="zh-CN" b="1" baseline="-25000">
                <a:solidFill>
                  <a:schemeClr val="tx1"/>
                </a:solidFill>
                <a:latin typeface="Times New Roman" pitchFamily="18" charset="0"/>
              </a:rPr>
              <a:t>0</a:t>
            </a:r>
            <a:r>
              <a:rPr kumimoji="1" lang="zh-CN" altLang="en-US" b="1" baseline="-25000">
                <a:solidFill>
                  <a:schemeClr val="tx1"/>
                </a:solidFill>
                <a:latin typeface="Times New Roman" pitchFamily="18" charset="0"/>
              </a:rPr>
              <a:t>，</a:t>
            </a:r>
            <a:r>
              <a:rPr kumimoji="1" lang="zh-CN" altLang="en-US" b="1">
                <a:solidFill>
                  <a:schemeClr val="tx1"/>
                </a:solidFill>
                <a:latin typeface="Times New Roman" pitchFamily="18" charset="0"/>
              </a:rPr>
              <a:t>相比增加</a:t>
            </a:r>
            <a:r>
              <a:rPr kumimoji="1" lang="en-US" altLang="zh-CN" b="1">
                <a:solidFill>
                  <a:schemeClr val="tx1"/>
                </a:solidFill>
                <a:latin typeface="Times New Roman" pitchFamily="18" charset="0"/>
              </a:rPr>
              <a:t>37%</a:t>
            </a:r>
            <a:r>
              <a:rPr kumimoji="1" lang="zh-CN" altLang="en-US" b="1">
                <a:solidFill>
                  <a:schemeClr val="tx1"/>
                </a:solidFill>
                <a:latin typeface="Times New Roman" pitchFamily="18" charset="0"/>
              </a:rPr>
              <a:t>。</a:t>
            </a:r>
          </a:p>
        </p:txBody>
      </p:sp>
      <p:sp>
        <p:nvSpPr>
          <p:cNvPr id="61444" name="Text Box 8"/>
          <p:cNvSpPr txBox="1">
            <a:spLocks noChangeArrowheads="1"/>
          </p:cNvSpPr>
          <p:nvPr/>
        </p:nvSpPr>
        <p:spPr bwMode="auto">
          <a:xfrm>
            <a:off x="34925" y="2668588"/>
            <a:ext cx="3954463" cy="400050"/>
          </a:xfrm>
          <a:prstGeom prst="rect">
            <a:avLst/>
          </a:prstGeom>
          <a:noFill/>
          <a:ln w="9525">
            <a:noFill/>
            <a:miter lim="800000"/>
            <a:headEnd/>
            <a:tailEnd/>
          </a:ln>
        </p:spPr>
        <p:txBody>
          <a:bodyPr wrap="none">
            <a:spAutoFit/>
          </a:bodyPr>
          <a:lstStyle/>
          <a:p>
            <a:pPr>
              <a:spcAft>
                <a:spcPct val="20000"/>
              </a:spcAft>
            </a:pPr>
            <a:r>
              <a:rPr lang="en-US" altLang="zh-CN" sz="2000" b="1">
                <a:solidFill>
                  <a:srgbClr val="FF3300"/>
                </a:solidFill>
                <a:latin typeface="Times New Roman" pitchFamily="18" charset="0"/>
              </a:rPr>
              <a:t>    </a:t>
            </a:r>
            <a:r>
              <a:rPr lang="zh-CN" altLang="en-US" sz="2000" b="1">
                <a:solidFill>
                  <a:srgbClr val="FF3300"/>
                </a:solidFill>
                <a:latin typeface="Times New Roman" pitchFamily="18" charset="0"/>
              </a:rPr>
              <a:t>（</a:t>
            </a:r>
            <a:r>
              <a:rPr lang="en-US" altLang="zh-CN" sz="2000" b="1" i="1">
                <a:solidFill>
                  <a:srgbClr val="FF3300"/>
                </a:solidFill>
                <a:latin typeface="Times New Roman" pitchFamily="18" charset="0"/>
              </a:rPr>
              <a:t>V</a:t>
            </a:r>
            <a:r>
              <a:rPr lang="en-US" altLang="zh-CN" sz="2000" b="1" baseline="-25000">
                <a:solidFill>
                  <a:srgbClr val="FF3300"/>
                </a:solidFill>
                <a:latin typeface="Times New Roman" pitchFamily="18" charset="0"/>
              </a:rPr>
              <a:t>100</a:t>
            </a:r>
            <a:r>
              <a:rPr lang="en-US" altLang="zh-CN" sz="2000" b="1">
                <a:solidFill>
                  <a:srgbClr val="FF3300"/>
                </a:solidFill>
                <a:latin typeface="Times New Roman" pitchFamily="18" charset="0"/>
              </a:rPr>
              <a:t>-</a:t>
            </a:r>
            <a:r>
              <a:rPr lang="en-US" altLang="zh-CN" sz="2000" b="1" i="1">
                <a:solidFill>
                  <a:srgbClr val="FF3300"/>
                </a:solidFill>
                <a:latin typeface="Times New Roman" pitchFamily="18" charset="0"/>
              </a:rPr>
              <a:t> V</a:t>
            </a:r>
            <a:r>
              <a:rPr lang="en-US" altLang="zh-CN" sz="2000" b="1" baseline="-25000">
                <a:solidFill>
                  <a:srgbClr val="FF3300"/>
                </a:solidFill>
                <a:latin typeface="Times New Roman" pitchFamily="18" charset="0"/>
              </a:rPr>
              <a:t>0</a:t>
            </a:r>
            <a:r>
              <a:rPr lang="en-US" altLang="zh-CN" sz="2000" b="1">
                <a:solidFill>
                  <a:srgbClr val="FF3300"/>
                </a:solidFill>
                <a:latin typeface="Times New Roman" pitchFamily="18" charset="0"/>
              </a:rPr>
              <a:t> </a:t>
            </a:r>
            <a:r>
              <a:rPr lang="zh-CN" altLang="en-US" sz="2000" b="1">
                <a:solidFill>
                  <a:srgbClr val="FF3300"/>
                </a:solidFill>
                <a:latin typeface="Times New Roman" pitchFamily="18" charset="0"/>
              </a:rPr>
              <a:t>）</a:t>
            </a:r>
            <a:r>
              <a:rPr lang="en-US" altLang="zh-CN" sz="2000" b="1">
                <a:solidFill>
                  <a:srgbClr val="FF3300"/>
                </a:solidFill>
                <a:latin typeface="Times New Roman" pitchFamily="18" charset="0"/>
              </a:rPr>
              <a:t>/</a:t>
            </a:r>
            <a:r>
              <a:rPr lang="en-US" altLang="zh-CN" sz="2000" b="1" i="1">
                <a:solidFill>
                  <a:srgbClr val="FF3300"/>
                </a:solidFill>
                <a:latin typeface="Times New Roman" pitchFamily="18" charset="0"/>
              </a:rPr>
              <a:t>V</a:t>
            </a:r>
            <a:r>
              <a:rPr lang="en-US" altLang="zh-CN" sz="2000" b="1" baseline="-25000">
                <a:solidFill>
                  <a:srgbClr val="FF3300"/>
                </a:solidFill>
                <a:latin typeface="Times New Roman" pitchFamily="18" charset="0"/>
              </a:rPr>
              <a:t>0</a:t>
            </a:r>
            <a:r>
              <a:rPr lang="en-US" altLang="zh-CN" sz="2000" b="1">
                <a:solidFill>
                  <a:srgbClr val="FF3300"/>
                </a:solidFill>
                <a:latin typeface="Times New Roman" pitchFamily="18" charset="0"/>
              </a:rPr>
              <a:t>=0.366= 100/273</a:t>
            </a:r>
          </a:p>
        </p:txBody>
      </p:sp>
      <p:sp>
        <p:nvSpPr>
          <p:cNvPr id="61445" name="下箭头 6"/>
          <p:cNvSpPr>
            <a:spLocks noChangeArrowheads="1"/>
          </p:cNvSpPr>
          <p:nvPr/>
        </p:nvSpPr>
        <p:spPr bwMode="auto">
          <a:xfrm>
            <a:off x="2268538" y="3100388"/>
            <a:ext cx="574675" cy="608012"/>
          </a:xfrm>
          <a:prstGeom prst="downArrow">
            <a:avLst>
              <a:gd name="adj1" fmla="val 50000"/>
              <a:gd name="adj2" fmla="val 50172"/>
            </a:avLst>
          </a:prstGeom>
          <a:solidFill>
            <a:srgbClr val="92D050"/>
          </a:solidFill>
          <a:ln w="9525">
            <a:noFill/>
            <a:miter lim="800000"/>
            <a:headEnd/>
            <a:tailEnd/>
          </a:ln>
        </p:spPr>
        <p:txBody>
          <a:bodyPr lIns="90000" tIns="46800" rIns="90000" bIns="46800">
            <a:spAutoFit/>
          </a:bodyPr>
          <a:lstStyle/>
          <a:p>
            <a:endParaRPr kumimoji="1" lang="zh-CN" altLang="en-US" b="1">
              <a:solidFill>
                <a:schemeClr val="tx1"/>
              </a:solidFill>
              <a:latin typeface="Times New Roman" pitchFamily="18" charset="0"/>
            </a:endParaRPr>
          </a:p>
        </p:txBody>
      </p:sp>
      <p:sp>
        <p:nvSpPr>
          <p:cNvPr id="61446" name="Text Box 8"/>
          <p:cNvSpPr txBox="1">
            <a:spLocks noChangeArrowheads="1"/>
          </p:cNvSpPr>
          <p:nvPr/>
        </p:nvSpPr>
        <p:spPr bwMode="auto">
          <a:xfrm>
            <a:off x="900113" y="3605213"/>
            <a:ext cx="2817812" cy="400050"/>
          </a:xfrm>
          <a:prstGeom prst="rect">
            <a:avLst/>
          </a:prstGeom>
          <a:noFill/>
          <a:ln w="9525">
            <a:noFill/>
            <a:miter lim="800000"/>
            <a:headEnd/>
            <a:tailEnd/>
          </a:ln>
        </p:spPr>
        <p:txBody>
          <a:bodyPr wrap="none">
            <a:spAutoFit/>
          </a:bodyPr>
          <a:lstStyle/>
          <a:p>
            <a:pPr>
              <a:spcAft>
                <a:spcPct val="20000"/>
              </a:spcAft>
            </a:pPr>
            <a:r>
              <a:rPr lang="en-US" altLang="zh-CN" sz="2000" b="1">
                <a:solidFill>
                  <a:srgbClr val="FF3300"/>
                </a:solidFill>
                <a:latin typeface="Times New Roman" pitchFamily="18" charset="0"/>
              </a:rPr>
              <a:t>    </a:t>
            </a:r>
            <a:r>
              <a:rPr lang="zh-CN" altLang="en-US" sz="2000" b="1">
                <a:solidFill>
                  <a:srgbClr val="FF3300"/>
                </a:solidFill>
                <a:latin typeface="Times New Roman" pitchFamily="18" charset="0"/>
              </a:rPr>
              <a:t>（</a:t>
            </a:r>
            <a:r>
              <a:rPr lang="en-US" altLang="zh-CN" sz="2000" b="1" i="1">
                <a:solidFill>
                  <a:srgbClr val="FF3300"/>
                </a:solidFill>
                <a:latin typeface="Times New Roman" pitchFamily="18" charset="0"/>
              </a:rPr>
              <a:t>V</a:t>
            </a:r>
            <a:r>
              <a:rPr lang="en-US" altLang="zh-CN" sz="2000" b="1" baseline="-25000">
                <a:solidFill>
                  <a:srgbClr val="FF3300"/>
                </a:solidFill>
                <a:latin typeface="Times New Roman" pitchFamily="18" charset="0"/>
              </a:rPr>
              <a:t>t</a:t>
            </a:r>
            <a:r>
              <a:rPr lang="en-US" altLang="zh-CN" sz="2000" b="1">
                <a:solidFill>
                  <a:srgbClr val="FF3300"/>
                </a:solidFill>
                <a:latin typeface="Times New Roman" pitchFamily="18" charset="0"/>
              </a:rPr>
              <a:t>-</a:t>
            </a:r>
            <a:r>
              <a:rPr lang="en-US" altLang="zh-CN" sz="2000" b="1" i="1">
                <a:solidFill>
                  <a:srgbClr val="FF3300"/>
                </a:solidFill>
                <a:latin typeface="Times New Roman" pitchFamily="18" charset="0"/>
              </a:rPr>
              <a:t> V</a:t>
            </a:r>
            <a:r>
              <a:rPr lang="en-US" altLang="zh-CN" sz="2000" b="1" baseline="-25000">
                <a:solidFill>
                  <a:srgbClr val="FF3300"/>
                </a:solidFill>
                <a:latin typeface="Times New Roman" pitchFamily="18" charset="0"/>
              </a:rPr>
              <a:t>0</a:t>
            </a:r>
            <a:r>
              <a:rPr lang="en-US" altLang="zh-CN" sz="2000" b="1">
                <a:solidFill>
                  <a:srgbClr val="FF3300"/>
                </a:solidFill>
                <a:latin typeface="Times New Roman" pitchFamily="18" charset="0"/>
              </a:rPr>
              <a:t> </a:t>
            </a:r>
            <a:r>
              <a:rPr lang="zh-CN" altLang="en-US" sz="2000" b="1">
                <a:solidFill>
                  <a:srgbClr val="FF3300"/>
                </a:solidFill>
                <a:latin typeface="Times New Roman" pitchFamily="18" charset="0"/>
              </a:rPr>
              <a:t>）</a:t>
            </a:r>
            <a:r>
              <a:rPr lang="en-US" altLang="zh-CN" sz="2000" b="1">
                <a:solidFill>
                  <a:srgbClr val="FF3300"/>
                </a:solidFill>
                <a:latin typeface="Times New Roman" pitchFamily="18" charset="0"/>
              </a:rPr>
              <a:t>/</a:t>
            </a:r>
            <a:r>
              <a:rPr lang="en-US" altLang="zh-CN" sz="2000" b="1" i="1">
                <a:solidFill>
                  <a:srgbClr val="FF3300"/>
                </a:solidFill>
                <a:latin typeface="Times New Roman" pitchFamily="18" charset="0"/>
              </a:rPr>
              <a:t>V</a:t>
            </a:r>
            <a:r>
              <a:rPr lang="en-US" altLang="zh-CN" sz="2000" b="1" baseline="-25000">
                <a:solidFill>
                  <a:srgbClr val="FF3300"/>
                </a:solidFill>
                <a:latin typeface="Times New Roman" pitchFamily="18" charset="0"/>
              </a:rPr>
              <a:t>0</a:t>
            </a:r>
            <a:r>
              <a:rPr lang="en-US" altLang="zh-CN" sz="2000" b="1">
                <a:solidFill>
                  <a:srgbClr val="FF3300"/>
                </a:solidFill>
                <a:latin typeface="Times New Roman" pitchFamily="18" charset="0"/>
              </a:rPr>
              <a:t>= t/273</a:t>
            </a:r>
          </a:p>
        </p:txBody>
      </p:sp>
      <p:sp>
        <p:nvSpPr>
          <p:cNvPr id="61447" name="下箭头 8"/>
          <p:cNvSpPr>
            <a:spLocks noChangeArrowheads="1"/>
          </p:cNvSpPr>
          <p:nvPr/>
        </p:nvSpPr>
        <p:spPr bwMode="auto">
          <a:xfrm>
            <a:off x="2268538" y="4037013"/>
            <a:ext cx="574675" cy="608012"/>
          </a:xfrm>
          <a:prstGeom prst="downArrow">
            <a:avLst>
              <a:gd name="adj1" fmla="val 50000"/>
              <a:gd name="adj2" fmla="val 50172"/>
            </a:avLst>
          </a:prstGeom>
          <a:solidFill>
            <a:srgbClr val="92D050"/>
          </a:solidFill>
          <a:ln w="9525">
            <a:noFill/>
            <a:miter lim="800000"/>
            <a:headEnd/>
            <a:tailEnd/>
          </a:ln>
        </p:spPr>
        <p:txBody>
          <a:bodyPr lIns="90000" tIns="46800" rIns="90000" bIns="46800">
            <a:spAutoFit/>
          </a:bodyPr>
          <a:lstStyle/>
          <a:p>
            <a:endParaRPr kumimoji="1" lang="zh-CN" altLang="en-US" b="1">
              <a:solidFill>
                <a:schemeClr val="tx1"/>
              </a:solidFill>
              <a:latin typeface="Times New Roman" pitchFamily="18" charset="0"/>
            </a:endParaRPr>
          </a:p>
        </p:txBody>
      </p:sp>
      <p:sp>
        <p:nvSpPr>
          <p:cNvPr id="61448" name="Text Box 8"/>
          <p:cNvSpPr txBox="1">
            <a:spLocks noChangeArrowheads="1"/>
          </p:cNvSpPr>
          <p:nvPr/>
        </p:nvSpPr>
        <p:spPr bwMode="auto">
          <a:xfrm>
            <a:off x="1476375" y="4829175"/>
            <a:ext cx="2084388" cy="400050"/>
          </a:xfrm>
          <a:prstGeom prst="rect">
            <a:avLst/>
          </a:prstGeom>
          <a:noFill/>
          <a:ln w="9525">
            <a:noFill/>
            <a:miter lim="800000"/>
            <a:headEnd/>
            <a:tailEnd/>
          </a:ln>
        </p:spPr>
        <p:txBody>
          <a:bodyPr wrap="none">
            <a:spAutoFit/>
          </a:bodyPr>
          <a:lstStyle/>
          <a:p>
            <a:pPr>
              <a:spcAft>
                <a:spcPct val="20000"/>
              </a:spcAft>
            </a:pPr>
            <a:r>
              <a:rPr lang="en-US" altLang="zh-CN" sz="2000" b="1">
                <a:solidFill>
                  <a:srgbClr val="FF3300"/>
                </a:solidFill>
                <a:latin typeface="Times New Roman" pitchFamily="18" charset="0"/>
              </a:rPr>
              <a:t>    </a:t>
            </a:r>
            <a:r>
              <a:rPr lang="en-US" altLang="zh-CN" sz="2000" b="1" i="1">
                <a:solidFill>
                  <a:srgbClr val="FF3300"/>
                </a:solidFill>
                <a:latin typeface="Times New Roman" pitchFamily="18" charset="0"/>
              </a:rPr>
              <a:t>V</a:t>
            </a:r>
            <a:r>
              <a:rPr lang="en-US" altLang="zh-CN" sz="2000" b="1" baseline="-25000">
                <a:solidFill>
                  <a:srgbClr val="FF3300"/>
                </a:solidFill>
                <a:latin typeface="Times New Roman" pitchFamily="18" charset="0"/>
              </a:rPr>
              <a:t>t</a:t>
            </a:r>
            <a:r>
              <a:rPr lang="en-US" altLang="zh-CN" sz="2000" b="1">
                <a:solidFill>
                  <a:srgbClr val="FF3300"/>
                </a:solidFill>
                <a:latin typeface="Times New Roman" pitchFamily="18" charset="0"/>
              </a:rPr>
              <a:t>/</a:t>
            </a:r>
            <a:r>
              <a:rPr lang="en-US" altLang="zh-CN" sz="2000" b="1" i="1">
                <a:solidFill>
                  <a:srgbClr val="FF3300"/>
                </a:solidFill>
                <a:latin typeface="Times New Roman" pitchFamily="18" charset="0"/>
              </a:rPr>
              <a:t>V</a:t>
            </a:r>
            <a:r>
              <a:rPr lang="en-US" altLang="zh-CN" sz="2000" b="1" baseline="-25000">
                <a:solidFill>
                  <a:srgbClr val="FF3300"/>
                </a:solidFill>
                <a:latin typeface="Times New Roman" pitchFamily="18" charset="0"/>
              </a:rPr>
              <a:t>0</a:t>
            </a:r>
            <a:r>
              <a:rPr lang="en-US" altLang="zh-CN" sz="2000" b="1">
                <a:solidFill>
                  <a:srgbClr val="FF3300"/>
                </a:solidFill>
                <a:latin typeface="Times New Roman" pitchFamily="18" charset="0"/>
              </a:rPr>
              <a:t>= 1+ t/273</a:t>
            </a:r>
          </a:p>
        </p:txBody>
      </p:sp>
      <p:sp>
        <p:nvSpPr>
          <p:cNvPr id="61449" name="Text Box 8"/>
          <p:cNvSpPr txBox="1">
            <a:spLocks noChangeArrowheads="1"/>
          </p:cNvSpPr>
          <p:nvPr/>
        </p:nvSpPr>
        <p:spPr bwMode="auto">
          <a:xfrm>
            <a:off x="1476375" y="5661025"/>
            <a:ext cx="1974850" cy="400050"/>
          </a:xfrm>
          <a:prstGeom prst="rect">
            <a:avLst/>
          </a:prstGeom>
          <a:noFill/>
          <a:ln w="9525">
            <a:noFill/>
            <a:miter lim="800000"/>
            <a:headEnd/>
            <a:tailEnd/>
          </a:ln>
        </p:spPr>
        <p:txBody>
          <a:bodyPr wrap="none">
            <a:spAutoFit/>
          </a:bodyPr>
          <a:lstStyle/>
          <a:p>
            <a:pPr>
              <a:spcAft>
                <a:spcPct val="20000"/>
              </a:spcAft>
            </a:pPr>
            <a:r>
              <a:rPr lang="en-US" altLang="zh-CN" sz="2000" b="1">
                <a:solidFill>
                  <a:srgbClr val="FF3300"/>
                </a:solidFill>
                <a:latin typeface="Times New Roman" pitchFamily="18" charset="0"/>
              </a:rPr>
              <a:t>    </a:t>
            </a:r>
            <a:r>
              <a:rPr lang="en-US" altLang="zh-CN" sz="2000" b="1" i="1">
                <a:solidFill>
                  <a:srgbClr val="FF3300"/>
                </a:solidFill>
                <a:latin typeface="Times New Roman" pitchFamily="18" charset="0"/>
              </a:rPr>
              <a:t>V</a:t>
            </a:r>
            <a:r>
              <a:rPr lang="en-US" altLang="zh-CN" sz="2000" b="1">
                <a:solidFill>
                  <a:srgbClr val="FF3300"/>
                </a:solidFill>
                <a:latin typeface="Times New Roman" pitchFamily="18" charset="0"/>
              </a:rPr>
              <a:t>/</a:t>
            </a:r>
            <a:r>
              <a:rPr lang="en-US" altLang="zh-CN" sz="2000" b="1" i="1">
                <a:solidFill>
                  <a:srgbClr val="FF3300"/>
                </a:solidFill>
                <a:latin typeface="Times New Roman" pitchFamily="18" charset="0"/>
              </a:rPr>
              <a:t>T</a:t>
            </a:r>
            <a:r>
              <a:rPr lang="en-US" altLang="zh-CN" sz="2000" b="1">
                <a:solidFill>
                  <a:srgbClr val="FF3300"/>
                </a:solidFill>
                <a:latin typeface="Times New Roman" pitchFamily="18" charset="0"/>
              </a:rPr>
              <a:t>= constant</a:t>
            </a:r>
          </a:p>
        </p:txBody>
      </p:sp>
      <p:sp>
        <p:nvSpPr>
          <p:cNvPr id="61450" name="TextBox 12"/>
          <p:cNvSpPr txBox="1">
            <a:spLocks noChangeArrowheads="1"/>
          </p:cNvSpPr>
          <p:nvPr/>
        </p:nvSpPr>
        <p:spPr bwMode="auto">
          <a:xfrm>
            <a:off x="1619250" y="6237288"/>
            <a:ext cx="4843463" cy="461962"/>
          </a:xfrm>
          <a:prstGeom prst="rect">
            <a:avLst/>
          </a:prstGeom>
          <a:noFill/>
          <a:ln w="9525">
            <a:noFill/>
            <a:miter lim="800000"/>
            <a:headEnd/>
            <a:tailEnd/>
          </a:ln>
        </p:spPr>
        <p:txBody>
          <a:bodyPr wrap="none">
            <a:spAutoFit/>
          </a:bodyPr>
          <a:lstStyle/>
          <a:p>
            <a:r>
              <a:rPr kumimoji="1" lang="en-US" altLang="zh-CN" b="1" i="1">
                <a:solidFill>
                  <a:schemeClr val="tx1"/>
                </a:solidFill>
                <a:latin typeface="Times New Roman" pitchFamily="18" charset="0"/>
              </a:rPr>
              <a:t>T: </a:t>
            </a:r>
            <a:r>
              <a:rPr kumimoji="1" lang="zh-CN" altLang="en-US" b="1" i="1">
                <a:solidFill>
                  <a:schemeClr val="tx1"/>
                </a:solidFill>
                <a:latin typeface="Times New Roman" pitchFamily="18" charset="0"/>
              </a:rPr>
              <a:t>热力学温标， </a:t>
            </a:r>
            <a:r>
              <a:rPr kumimoji="1" lang="en-US" altLang="zh-CN" b="1" i="1">
                <a:solidFill>
                  <a:schemeClr val="tx1"/>
                </a:solidFill>
                <a:latin typeface="Times New Roman" pitchFamily="18" charset="0"/>
              </a:rPr>
              <a:t>T/K= t/</a:t>
            </a:r>
            <a:r>
              <a:rPr kumimoji="1" lang="en-US" altLang="zh-CN" b="1">
                <a:solidFill>
                  <a:schemeClr val="tx1"/>
                </a:solidFill>
                <a:latin typeface="Times New Roman" pitchFamily="18" charset="0"/>
                <a:cs typeface="Times New Roman" pitchFamily="18" charset="0"/>
              </a:rPr>
              <a:t>º</a:t>
            </a:r>
            <a:r>
              <a:rPr kumimoji="1" lang="en-US" altLang="zh-CN" b="1" i="1">
                <a:solidFill>
                  <a:schemeClr val="tx1"/>
                </a:solidFill>
                <a:latin typeface="Times New Roman" pitchFamily="18" charset="0"/>
              </a:rPr>
              <a:t>C + 273.15</a:t>
            </a:r>
            <a:endParaRPr kumimoji="1" lang="zh-CN" altLang="en-US" b="1" i="1">
              <a:solidFill>
                <a:schemeClr val="tx1"/>
              </a:solidFill>
              <a:latin typeface="Times New Roman" pitchFamily="18" charset="0"/>
            </a:endParaRPr>
          </a:p>
        </p:txBody>
      </p:sp>
      <p:sp>
        <p:nvSpPr>
          <p:cNvPr id="61451" name="矩形 13"/>
          <p:cNvSpPr>
            <a:spLocks noChangeArrowheads="1"/>
          </p:cNvSpPr>
          <p:nvPr/>
        </p:nvSpPr>
        <p:spPr bwMode="auto">
          <a:xfrm>
            <a:off x="6443663" y="6237288"/>
            <a:ext cx="1808162" cy="461962"/>
          </a:xfrm>
          <a:prstGeom prst="rect">
            <a:avLst/>
          </a:prstGeom>
          <a:noFill/>
          <a:ln w="9525">
            <a:noFill/>
            <a:miter lim="800000"/>
            <a:headEnd/>
            <a:tailEnd/>
          </a:ln>
        </p:spPr>
        <p:txBody>
          <a:bodyPr wrap="none">
            <a:spAutoFit/>
          </a:bodyPr>
          <a:lstStyle/>
          <a:p>
            <a:r>
              <a:rPr kumimoji="1" lang="en-US" altLang="zh-CN" b="1" i="1">
                <a:solidFill>
                  <a:schemeClr val="tx1"/>
                </a:solidFill>
                <a:latin typeface="Times New Roman" pitchFamily="18" charset="0"/>
              </a:rPr>
              <a:t>K: </a:t>
            </a:r>
            <a:r>
              <a:rPr kumimoji="1" lang="zh-CN" altLang="en-US" b="1" i="1">
                <a:solidFill>
                  <a:schemeClr val="tx1"/>
                </a:solidFill>
                <a:latin typeface="Times New Roman" pitchFamily="18" charset="0"/>
              </a:rPr>
              <a:t>温标单位</a:t>
            </a:r>
            <a:endParaRPr kumimoji="1" lang="zh-CN" altLang="en-US" b="1">
              <a:solidFill>
                <a:schemeClr val="tx1"/>
              </a:solidFill>
              <a:latin typeface="Times New Roman" pitchFamily="18" charset="0"/>
            </a:endParaRPr>
          </a:p>
        </p:txBody>
      </p:sp>
      <p:pic>
        <p:nvPicPr>
          <p:cNvPr id="61452" name="Picture 2"/>
          <p:cNvPicPr>
            <a:picLocks noChangeAspect="1" noChangeArrowheads="1"/>
          </p:cNvPicPr>
          <p:nvPr/>
        </p:nvPicPr>
        <p:blipFill>
          <a:blip r:embed="rId2"/>
          <a:srcRect/>
          <a:stretch>
            <a:fillRect/>
          </a:stretch>
        </p:blipFill>
        <p:spPr bwMode="auto">
          <a:xfrm>
            <a:off x="4110038" y="2325688"/>
            <a:ext cx="4133850" cy="36147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0" name="Text Box 2"/>
          <p:cNvSpPr txBox="1">
            <a:spLocks noChangeArrowheads="1"/>
          </p:cNvSpPr>
          <p:nvPr/>
        </p:nvSpPr>
        <p:spPr bwMode="auto">
          <a:xfrm>
            <a:off x="611188" y="476250"/>
            <a:ext cx="8208962" cy="5915025"/>
          </a:xfrm>
          <a:prstGeom prst="rect">
            <a:avLst/>
          </a:prstGeom>
          <a:noFill/>
          <a:ln w="9525">
            <a:noFill/>
            <a:miter lim="800000"/>
            <a:headEnd/>
            <a:tailEnd/>
          </a:ln>
          <a:effectLst/>
        </p:spPr>
        <p:txBody>
          <a:bodyPr>
            <a:spAutoFit/>
          </a:bodyPr>
          <a:lstStyle/>
          <a:p>
            <a:pPr>
              <a:lnSpc>
                <a:spcPct val="120000"/>
              </a:lnSpc>
              <a:defRPr/>
            </a:pPr>
            <a:r>
              <a:rPr lang="en-US" altLang="zh-CN" sz="3600" b="1" dirty="0">
                <a:solidFill>
                  <a:schemeClr val="accent2">
                    <a:lumMod val="50000"/>
                  </a:schemeClr>
                </a:solidFill>
                <a:latin typeface="Times New Roman" pitchFamily="18" charset="0"/>
              </a:rPr>
              <a:t>5. </a:t>
            </a:r>
            <a:r>
              <a:rPr lang="en-US" altLang="zh-CN" sz="3600" b="1" dirty="0" err="1">
                <a:solidFill>
                  <a:schemeClr val="accent2">
                    <a:lumMod val="50000"/>
                  </a:schemeClr>
                </a:solidFill>
                <a:latin typeface="Times New Roman" pitchFamily="18" charset="0"/>
              </a:rPr>
              <a:t>Clapeyron</a:t>
            </a:r>
            <a:r>
              <a:rPr lang="zh-CN" altLang="en-US" sz="3600" b="1" dirty="0">
                <a:solidFill>
                  <a:schemeClr val="accent2">
                    <a:lumMod val="50000"/>
                  </a:schemeClr>
                </a:solidFill>
                <a:latin typeface="Times New Roman" pitchFamily="18" charset="0"/>
              </a:rPr>
              <a:t>方程</a:t>
            </a:r>
          </a:p>
          <a:p>
            <a:pPr>
              <a:lnSpc>
                <a:spcPct val="120000"/>
              </a:lnSpc>
              <a:spcBef>
                <a:spcPct val="50000"/>
              </a:spcBef>
              <a:defRPr/>
            </a:pPr>
            <a:r>
              <a:rPr lang="zh-CN" altLang="en-US" sz="2000" b="1" dirty="0">
                <a:solidFill>
                  <a:srgbClr val="FFFF00"/>
                </a:solidFill>
                <a:latin typeface="Times New Roman" pitchFamily="18" charset="0"/>
              </a:rPr>
              <a:t>        </a:t>
            </a:r>
            <a:r>
              <a:rPr lang="en-US" altLang="zh-CN" sz="2000" b="1" dirty="0">
                <a:latin typeface="Times New Roman" pitchFamily="18" charset="0"/>
              </a:rPr>
              <a:t>19</a:t>
            </a:r>
            <a:r>
              <a:rPr lang="zh-CN" altLang="en-US" sz="2000" b="1" dirty="0">
                <a:latin typeface="Times New Roman" pitchFamily="18" charset="0"/>
              </a:rPr>
              <a:t>世纪，法国科学家</a:t>
            </a:r>
            <a:r>
              <a:rPr lang="en-US" altLang="zh-CN" sz="2000" b="1" dirty="0" err="1">
                <a:latin typeface="Times New Roman" pitchFamily="18" charset="0"/>
              </a:rPr>
              <a:t>Clapeyron</a:t>
            </a:r>
            <a:r>
              <a:rPr lang="zh-CN" altLang="en-US" sz="2000" b="1" dirty="0">
                <a:latin typeface="Times New Roman" pitchFamily="18" charset="0"/>
              </a:rPr>
              <a:t>综合波义耳定律和</a:t>
            </a:r>
            <a:r>
              <a:rPr lang="en-US" altLang="zh-CN" sz="2000" b="1" dirty="0">
                <a:latin typeface="Times New Roman" pitchFamily="18" charset="0"/>
              </a:rPr>
              <a:t>Charles</a:t>
            </a:r>
            <a:r>
              <a:rPr lang="zh-CN" altLang="en-US" sz="2000" b="1" dirty="0">
                <a:latin typeface="Times New Roman" pitchFamily="18" charset="0"/>
              </a:rPr>
              <a:t>定律，把描述气体状态的</a:t>
            </a:r>
            <a:r>
              <a:rPr lang="en-US" altLang="zh-CN" sz="2000" b="1" dirty="0">
                <a:latin typeface="Times New Roman" pitchFamily="18" charset="0"/>
              </a:rPr>
              <a:t>3</a:t>
            </a:r>
            <a:r>
              <a:rPr lang="zh-CN" altLang="en-US" sz="2000" b="1" dirty="0">
                <a:latin typeface="Times New Roman" pitchFamily="18" charset="0"/>
              </a:rPr>
              <a:t>个参量</a:t>
            </a:r>
            <a:r>
              <a:rPr lang="en-US" altLang="zh-CN" sz="2000" b="1" i="1" dirty="0">
                <a:solidFill>
                  <a:srgbClr val="FF00FF"/>
                </a:solidFill>
                <a:latin typeface="Times New Roman" pitchFamily="18" charset="0"/>
              </a:rPr>
              <a:t>p</a:t>
            </a:r>
            <a:r>
              <a:rPr lang="en-US" altLang="zh-CN" sz="2000" b="1" dirty="0">
                <a:latin typeface="Times New Roman" pitchFamily="18" charset="0"/>
              </a:rPr>
              <a:t>, </a:t>
            </a:r>
            <a:r>
              <a:rPr lang="en-US" altLang="zh-CN" sz="2000" b="1" i="1" dirty="0">
                <a:solidFill>
                  <a:srgbClr val="FF00FF"/>
                </a:solidFill>
                <a:latin typeface="Times New Roman" pitchFamily="18" charset="0"/>
              </a:rPr>
              <a:t>V</a:t>
            </a:r>
            <a:r>
              <a:rPr lang="en-US" altLang="zh-CN" sz="2000" b="1" dirty="0">
                <a:latin typeface="Times New Roman" pitchFamily="18" charset="0"/>
              </a:rPr>
              <a:t>, </a:t>
            </a:r>
            <a:r>
              <a:rPr lang="en-US" altLang="zh-CN" sz="2000" b="1" i="1" dirty="0">
                <a:solidFill>
                  <a:srgbClr val="FF00FF"/>
                </a:solidFill>
                <a:latin typeface="Times New Roman" pitchFamily="18" charset="0"/>
              </a:rPr>
              <a:t>T</a:t>
            </a:r>
            <a:r>
              <a:rPr lang="zh-CN" altLang="en-US" sz="2000" b="1" dirty="0">
                <a:latin typeface="Times New Roman" pitchFamily="18" charset="0"/>
              </a:rPr>
              <a:t>归并于一个方程式。</a:t>
            </a:r>
          </a:p>
          <a:p>
            <a:pPr>
              <a:lnSpc>
                <a:spcPct val="120000"/>
              </a:lnSpc>
              <a:spcBef>
                <a:spcPct val="50000"/>
              </a:spcBef>
              <a:defRPr/>
            </a:pPr>
            <a:r>
              <a:rPr lang="zh-CN" altLang="en-US" sz="2000" b="1" dirty="0">
                <a:latin typeface="Times New Roman" pitchFamily="18" charset="0"/>
              </a:rPr>
              <a:t>        基本方法是：将从</a:t>
            </a:r>
            <a:r>
              <a:rPr lang="en-US" altLang="zh-CN" sz="2000" b="1" i="1" dirty="0" err="1">
                <a:solidFill>
                  <a:srgbClr val="FF00FF"/>
                </a:solidFill>
                <a:latin typeface="Times New Roman" pitchFamily="18" charset="0"/>
              </a:rPr>
              <a:t>p</a:t>
            </a:r>
            <a:r>
              <a:rPr lang="en-US" altLang="zh-CN" sz="2000" b="1" baseline="-25000" dirty="0" err="1">
                <a:solidFill>
                  <a:srgbClr val="FF00FF"/>
                </a:solidFill>
                <a:latin typeface="Times New Roman" pitchFamily="18" charset="0"/>
              </a:rPr>
              <a:t>1</a:t>
            </a:r>
            <a:r>
              <a:rPr lang="en-US" altLang="zh-CN" sz="2000" b="1" dirty="0">
                <a:latin typeface="Times New Roman" pitchFamily="18" charset="0"/>
              </a:rPr>
              <a:t>, </a:t>
            </a:r>
            <a:r>
              <a:rPr lang="en-US" altLang="zh-CN" sz="2000" b="1" i="1" dirty="0" err="1">
                <a:solidFill>
                  <a:srgbClr val="FF00FF"/>
                </a:solidFill>
                <a:latin typeface="Times New Roman" pitchFamily="18" charset="0"/>
              </a:rPr>
              <a:t>V</a:t>
            </a:r>
            <a:r>
              <a:rPr lang="en-US" altLang="zh-CN" sz="2000" b="1" baseline="-25000" dirty="0" err="1">
                <a:solidFill>
                  <a:srgbClr val="FF00FF"/>
                </a:solidFill>
                <a:latin typeface="Times New Roman" pitchFamily="18" charset="0"/>
              </a:rPr>
              <a:t>1</a:t>
            </a:r>
            <a:r>
              <a:rPr lang="en-US" altLang="zh-CN" sz="2000" b="1" dirty="0">
                <a:latin typeface="Times New Roman" pitchFamily="18" charset="0"/>
              </a:rPr>
              <a:t>, </a:t>
            </a:r>
            <a:r>
              <a:rPr lang="en-US" altLang="zh-CN" sz="2000" b="1" i="1" dirty="0" err="1">
                <a:solidFill>
                  <a:srgbClr val="FF00FF"/>
                </a:solidFill>
                <a:latin typeface="Times New Roman" pitchFamily="18" charset="0"/>
              </a:rPr>
              <a:t>T</a:t>
            </a:r>
            <a:r>
              <a:rPr lang="en-US" altLang="zh-CN" sz="2000" b="1" baseline="-25000" dirty="0" err="1">
                <a:solidFill>
                  <a:srgbClr val="FF00FF"/>
                </a:solidFill>
                <a:latin typeface="Times New Roman" pitchFamily="18" charset="0"/>
              </a:rPr>
              <a:t>1</a:t>
            </a:r>
            <a:r>
              <a:rPr lang="en-US" altLang="zh-CN" sz="2000" b="1" dirty="0">
                <a:solidFill>
                  <a:srgbClr val="FF00FF"/>
                </a:solidFill>
                <a:latin typeface="Times New Roman" pitchFamily="18" charset="0"/>
              </a:rPr>
              <a:t> </a:t>
            </a:r>
            <a:r>
              <a:rPr lang="zh-CN" altLang="en-US" sz="2000" b="1" dirty="0">
                <a:latin typeface="Times New Roman" pitchFamily="18" charset="0"/>
              </a:rPr>
              <a:t>到</a:t>
            </a:r>
            <a:r>
              <a:rPr lang="en-US" altLang="zh-CN" sz="2000" b="1" i="1" dirty="0" err="1">
                <a:solidFill>
                  <a:srgbClr val="FF00FF"/>
                </a:solidFill>
                <a:latin typeface="Times New Roman" pitchFamily="18" charset="0"/>
              </a:rPr>
              <a:t>p</a:t>
            </a:r>
            <a:r>
              <a:rPr lang="en-US" altLang="zh-CN" sz="2000" b="1" baseline="-25000" dirty="0" err="1">
                <a:solidFill>
                  <a:srgbClr val="FF00FF"/>
                </a:solidFill>
                <a:latin typeface="Times New Roman" pitchFamily="18" charset="0"/>
              </a:rPr>
              <a:t>2</a:t>
            </a:r>
            <a:r>
              <a:rPr lang="en-US" altLang="zh-CN" sz="2000" b="1" dirty="0">
                <a:latin typeface="Times New Roman" pitchFamily="18" charset="0"/>
              </a:rPr>
              <a:t>, </a:t>
            </a:r>
            <a:r>
              <a:rPr lang="en-US" altLang="zh-CN" sz="2000" b="1" i="1" dirty="0" err="1">
                <a:solidFill>
                  <a:srgbClr val="FF00FF"/>
                </a:solidFill>
                <a:latin typeface="Times New Roman" pitchFamily="18" charset="0"/>
              </a:rPr>
              <a:t>V</a:t>
            </a:r>
            <a:r>
              <a:rPr lang="en-US" altLang="zh-CN" sz="2000" b="1" baseline="-25000" dirty="0" err="1">
                <a:solidFill>
                  <a:srgbClr val="FF00FF"/>
                </a:solidFill>
                <a:latin typeface="Times New Roman" pitchFamily="18" charset="0"/>
              </a:rPr>
              <a:t>2</a:t>
            </a:r>
            <a:r>
              <a:rPr lang="en-US" altLang="zh-CN" sz="2000" b="1" dirty="0">
                <a:latin typeface="Times New Roman" pitchFamily="18" charset="0"/>
              </a:rPr>
              <a:t>, </a:t>
            </a:r>
            <a:r>
              <a:rPr lang="en-US" altLang="zh-CN" sz="2000" b="1" i="1" dirty="0" err="1">
                <a:solidFill>
                  <a:srgbClr val="FF00FF"/>
                </a:solidFill>
                <a:latin typeface="Times New Roman" pitchFamily="18" charset="0"/>
              </a:rPr>
              <a:t>T</a:t>
            </a:r>
            <a:r>
              <a:rPr lang="en-US" altLang="zh-CN" sz="2000" b="1" baseline="-25000" dirty="0" err="1">
                <a:solidFill>
                  <a:srgbClr val="FF00FF"/>
                </a:solidFill>
                <a:latin typeface="Times New Roman" pitchFamily="18" charset="0"/>
              </a:rPr>
              <a:t>2</a:t>
            </a:r>
            <a:r>
              <a:rPr lang="zh-CN" altLang="en-US" sz="2000" b="1" dirty="0">
                <a:latin typeface="Times New Roman" pitchFamily="18" charset="0"/>
              </a:rPr>
              <a:t>的过程分解为</a:t>
            </a:r>
            <a:r>
              <a:rPr lang="en-US" altLang="zh-CN" sz="2000" b="1" dirty="0">
                <a:solidFill>
                  <a:srgbClr val="FF0000"/>
                </a:solidFill>
                <a:latin typeface="Times New Roman" pitchFamily="18" charset="0"/>
              </a:rPr>
              <a:t>2</a:t>
            </a:r>
            <a:r>
              <a:rPr lang="zh-CN" altLang="en-US" sz="2000" b="1" dirty="0">
                <a:solidFill>
                  <a:srgbClr val="FF0000"/>
                </a:solidFill>
                <a:latin typeface="Times New Roman" pitchFamily="18" charset="0"/>
              </a:rPr>
              <a:t>个步骤</a:t>
            </a:r>
            <a:r>
              <a:rPr lang="zh-CN" altLang="en-US" sz="2000" b="1" dirty="0">
                <a:latin typeface="Times New Roman" pitchFamily="18" charset="0"/>
              </a:rPr>
              <a:t>：</a:t>
            </a:r>
          </a:p>
          <a:p>
            <a:pPr>
              <a:lnSpc>
                <a:spcPct val="120000"/>
              </a:lnSpc>
              <a:spcBef>
                <a:spcPct val="50000"/>
              </a:spcBef>
              <a:defRPr/>
            </a:pPr>
            <a:r>
              <a:rPr lang="zh-CN" altLang="en-US" sz="2000" b="1" dirty="0">
                <a:latin typeface="Times New Roman" pitchFamily="18" charset="0"/>
              </a:rPr>
              <a:t>        </a:t>
            </a:r>
            <a:r>
              <a:rPr lang="en-US" altLang="zh-CN" sz="2000" b="1" dirty="0">
                <a:latin typeface="Times New Roman" pitchFamily="18" charset="0"/>
              </a:rPr>
              <a:t>(1) </a:t>
            </a:r>
            <a:r>
              <a:rPr lang="zh-CN" altLang="en-US" sz="2000" b="1" dirty="0">
                <a:latin typeface="Times New Roman" pitchFamily="18" charset="0"/>
              </a:rPr>
              <a:t>等温变化：从</a:t>
            </a:r>
            <a:r>
              <a:rPr lang="en-US" altLang="zh-CN" sz="2000" b="1" i="1" dirty="0" err="1">
                <a:solidFill>
                  <a:srgbClr val="FF00FF"/>
                </a:solidFill>
                <a:latin typeface="Times New Roman" pitchFamily="18" charset="0"/>
              </a:rPr>
              <a:t>p</a:t>
            </a:r>
            <a:r>
              <a:rPr lang="en-US" altLang="zh-CN" sz="2000" b="1" baseline="-25000" dirty="0" err="1">
                <a:solidFill>
                  <a:srgbClr val="FF00FF"/>
                </a:solidFill>
                <a:latin typeface="Times New Roman" pitchFamily="18" charset="0"/>
              </a:rPr>
              <a:t>1</a:t>
            </a:r>
            <a:r>
              <a:rPr lang="en-US" altLang="zh-CN" sz="2000" b="1" dirty="0">
                <a:latin typeface="Times New Roman" pitchFamily="18" charset="0"/>
              </a:rPr>
              <a:t>, </a:t>
            </a:r>
            <a:r>
              <a:rPr lang="en-US" altLang="zh-CN" sz="2000" b="1" i="1" dirty="0" err="1">
                <a:solidFill>
                  <a:srgbClr val="FF00FF"/>
                </a:solidFill>
                <a:latin typeface="Times New Roman" pitchFamily="18" charset="0"/>
              </a:rPr>
              <a:t>V</a:t>
            </a:r>
            <a:r>
              <a:rPr lang="en-US" altLang="zh-CN" sz="2000" b="1" baseline="-25000" dirty="0" err="1">
                <a:solidFill>
                  <a:srgbClr val="FF00FF"/>
                </a:solidFill>
                <a:latin typeface="Times New Roman" pitchFamily="18" charset="0"/>
              </a:rPr>
              <a:t>1</a:t>
            </a:r>
            <a:r>
              <a:rPr lang="en-US" altLang="zh-CN" sz="2000" b="1" dirty="0">
                <a:latin typeface="Times New Roman" pitchFamily="18" charset="0"/>
              </a:rPr>
              <a:t>, </a:t>
            </a:r>
            <a:r>
              <a:rPr lang="en-US" altLang="zh-CN" sz="2000" b="1" i="1" dirty="0" err="1">
                <a:solidFill>
                  <a:srgbClr val="FF00FF"/>
                </a:solidFill>
                <a:latin typeface="Times New Roman" pitchFamily="18" charset="0"/>
              </a:rPr>
              <a:t>T</a:t>
            </a:r>
            <a:r>
              <a:rPr lang="en-US" altLang="zh-CN" sz="2000" b="1" baseline="-25000" dirty="0" err="1">
                <a:solidFill>
                  <a:srgbClr val="FF00FF"/>
                </a:solidFill>
                <a:latin typeface="Times New Roman" pitchFamily="18" charset="0"/>
              </a:rPr>
              <a:t>1</a:t>
            </a:r>
            <a:r>
              <a:rPr lang="en-US" altLang="zh-CN" sz="2000" b="1" dirty="0">
                <a:solidFill>
                  <a:srgbClr val="FF00FF"/>
                </a:solidFill>
                <a:latin typeface="Times New Roman" pitchFamily="18" charset="0"/>
              </a:rPr>
              <a:t> </a:t>
            </a:r>
            <a:r>
              <a:rPr lang="zh-CN" altLang="en-US" sz="2000" b="1" dirty="0">
                <a:latin typeface="Times New Roman" pitchFamily="18" charset="0"/>
              </a:rPr>
              <a:t>到</a:t>
            </a:r>
            <a:r>
              <a:rPr lang="en-US" altLang="zh-CN" sz="2000" b="1" i="1" dirty="0" err="1">
                <a:solidFill>
                  <a:srgbClr val="FF00FF"/>
                </a:solidFill>
                <a:latin typeface="Times New Roman" pitchFamily="18" charset="0"/>
              </a:rPr>
              <a:t>p</a:t>
            </a:r>
            <a:r>
              <a:rPr lang="en-US" altLang="zh-CN" sz="2000" b="1" baseline="-25000" dirty="0" err="1">
                <a:solidFill>
                  <a:srgbClr val="FF00FF"/>
                </a:solidFill>
                <a:latin typeface="Times New Roman" pitchFamily="18" charset="0"/>
              </a:rPr>
              <a:t>2</a:t>
            </a:r>
            <a:r>
              <a:rPr lang="en-US" altLang="zh-CN" sz="2000" b="1" dirty="0">
                <a:latin typeface="Times New Roman" pitchFamily="18" charset="0"/>
              </a:rPr>
              <a:t>, </a:t>
            </a:r>
            <a:r>
              <a:rPr lang="en-US" altLang="zh-CN" sz="2000" b="1" i="1" dirty="0">
                <a:solidFill>
                  <a:srgbClr val="FF00FF"/>
                </a:solidFill>
                <a:latin typeface="Times New Roman" pitchFamily="18" charset="0"/>
              </a:rPr>
              <a:t>V</a:t>
            </a:r>
            <a:r>
              <a:rPr lang="en-US" altLang="zh-CN" sz="2000" b="1" baseline="30000" dirty="0">
                <a:solidFill>
                  <a:srgbClr val="FF00FF"/>
                </a:solidFill>
                <a:latin typeface="Times New Roman" pitchFamily="18" charset="0"/>
              </a:rPr>
              <a:t>’</a:t>
            </a:r>
            <a:r>
              <a:rPr lang="en-US" altLang="zh-CN" sz="2000" b="1" dirty="0">
                <a:latin typeface="Times New Roman" pitchFamily="18" charset="0"/>
              </a:rPr>
              <a:t>, </a:t>
            </a:r>
            <a:r>
              <a:rPr lang="en-US" altLang="zh-CN" sz="2000" b="1" i="1" dirty="0" err="1">
                <a:solidFill>
                  <a:srgbClr val="FF00FF"/>
                </a:solidFill>
                <a:latin typeface="Times New Roman" pitchFamily="18" charset="0"/>
              </a:rPr>
              <a:t>T</a:t>
            </a:r>
            <a:r>
              <a:rPr lang="en-US" altLang="zh-CN" sz="2000" b="1" baseline="-25000" dirty="0" err="1">
                <a:solidFill>
                  <a:srgbClr val="FF00FF"/>
                </a:solidFill>
                <a:latin typeface="Times New Roman" pitchFamily="18" charset="0"/>
              </a:rPr>
              <a:t>1</a:t>
            </a:r>
            <a:endParaRPr lang="en-US" altLang="zh-CN" sz="2000" b="1" baseline="-25000" dirty="0">
              <a:solidFill>
                <a:srgbClr val="FF00FF"/>
              </a:solidFill>
              <a:latin typeface="Times New Roman" pitchFamily="18" charset="0"/>
            </a:endParaRPr>
          </a:p>
          <a:p>
            <a:pPr>
              <a:lnSpc>
                <a:spcPct val="120000"/>
              </a:lnSpc>
              <a:defRPr/>
            </a:pPr>
            <a:r>
              <a:rPr lang="en-US" altLang="zh-CN" sz="2000" b="1" dirty="0">
                <a:latin typeface="Times New Roman" pitchFamily="18" charset="0"/>
              </a:rPr>
              <a:t>        (2) </a:t>
            </a:r>
            <a:r>
              <a:rPr lang="zh-CN" altLang="en-US" sz="2000" b="1" dirty="0">
                <a:latin typeface="Times New Roman" pitchFamily="18" charset="0"/>
              </a:rPr>
              <a:t>等压变化：再从</a:t>
            </a:r>
            <a:r>
              <a:rPr lang="en-US" altLang="zh-CN" sz="2000" b="1" i="1" dirty="0" err="1">
                <a:solidFill>
                  <a:srgbClr val="FF00FF"/>
                </a:solidFill>
                <a:latin typeface="Times New Roman" pitchFamily="18" charset="0"/>
              </a:rPr>
              <a:t>p</a:t>
            </a:r>
            <a:r>
              <a:rPr lang="en-US" altLang="zh-CN" sz="2000" b="1" baseline="-25000" dirty="0" err="1">
                <a:solidFill>
                  <a:srgbClr val="FF00FF"/>
                </a:solidFill>
                <a:latin typeface="Times New Roman" pitchFamily="18" charset="0"/>
              </a:rPr>
              <a:t>2</a:t>
            </a:r>
            <a:r>
              <a:rPr lang="en-US" altLang="zh-CN" sz="2000" b="1" dirty="0">
                <a:latin typeface="Times New Roman" pitchFamily="18" charset="0"/>
              </a:rPr>
              <a:t>, </a:t>
            </a:r>
            <a:r>
              <a:rPr lang="en-US" altLang="zh-CN" sz="2000" b="1" i="1" dirty="0">
                <a:solidFill>
                  <a:srgbClr val="FF00FF"/>
                </a:solidFill>
                <a:latin typeface="Times New Roman" pitchFamily="18" charset="0"/>
              </a:rPr>
              <a:t>V</a:t>
            </a:r>
            <a:r>
              <a:rPr lang="en-US" altLang="zh-CN" sz="2000" b="1" baseline="30000" dirty="0">
                <a:solidFill>
                  <a:srgbClr val="FF00FF"/>
                </a:solidFill>
                <a:latin typeface="Times New Roman" pitchFamily="18" charset="0"/>
              </a:rPr>
              <a:t>’</a:t>
            </a:r>
            <a:r>
              <a:rPr lang="en-US" altLang="zh-CN" sz="2000" b="1" dirty="0">
                <a:latin typeface="Times New Roman" pitchFamily="18" charset="0"/>
              </a:rPr>
              <a:t>, </a:t>
            </a:r>
            <a:r>
              <a:rPr lang="en-US" altLang="zh-CN" sz="2000" b="1" i="1" dirty="0" err="1">
                <a:solidFill>
                  <a:srgbClr val="FF00FF"/>
                </a:solidFill>
                <a:latin typeface="Times New Roman" pitchFamily="18" charset="0"/>
              </a:rPr>
              <a:t>T</a:t>
            </a:r>
            <a:r>
              <a:rPr lang="en-US" altLang="zh-CN" sz="2000" b="1" baseline="-25000" dirty="0" err="1">
                <a:solidFill>
                  <a:srgbClr val="FF00FF"/>
                </a:solidFill>
                <a:latin typeface="Times New Roman" pitchFamily="18" charset="0"/>
              </a:rPr>
              <a:t>1</a:t>
            </a:r>
            <a:r>
              <a:rPr lang="zh-CN" altLang="en-US" sz="2000" b="1" dirty="0">
                <a:latin typeface="Times New Roman" pitchFamily="18" charset="0"/>
              </a:rPr>
              <a:t>到</a:t>
            </a:r>
            <a:r>
              <a:rPr lang="en-US" altLang="zh-CN" sz="2000" b="1" i="1" dirty="0" err="1">
                <a:solidFill>
                  <a:srgbClr val="FF00FF"/>
                </a:solidFill>
                <a:latin typeface="Times New Roman" pitchFamily="18" charset="0"/>
              </a:rPr>
              <a:t>p</a:t>
            </a:r>
            <a:r>
              <a:rPr lang="en-US" altLang="zh-CN" sz="2000" b="1" baseline="-25000" dirty="0" err="1">
                <a:solidFill>
                  <a:srgbClr val="FF00FF"/>
                </a:solidFill>
                <a:latin typeface="Times New Roman" pitchFamily="18" charset="0"/>
              </a:rPr>
              <a:t>2</a:t>
            </a:r>
            <a:r>
              <a:rPr lang="en-US" altLang="zh-CN" sz="2000" b="1" dirty="0">
                <a:latin typeface="Times New Roman" pitchFamily="18" charset="0"/>
              </a:rPr>
              <a:t>, </a:t>
            </a:r>
            <a:r>
              <a:rPr lang="en-US" altLang="zh-CN" sz="2000" b="1" i="1" dirty="0" err="1">
                <a:solidFill>
                  <a:srgbClr val="FF00FF"/>
                </a:solidFill>
                <a:latin typeface="Times New Roman" pitchFamily="18" charset="0"/>
              </a:rPr>
              <a:t>V</a:t>
            </a:r>
            <a:r>
              <a:rPr lang="en-US" altLang="zh-CN" sz="2000" b="1" baseline="-25000" dirty="0" err="1">
                <a:solidFill>
                  <a:srgbClr val="FF00FF"/>
                </a:solidFill>
                <a:latin typeface="Times New Roman" pitchFamily="18" charset="0"/>
              </a:rPr>
              <a:t>2</a:t>
            </a:r>
            <a:r>
              <a:rPr lang="en-US" altLang="zh-CN" sz="2000" b="1" dirty="0">
                <a:latin typeface="Times New Roman" pitchFamily="18" charset="0"/>
              </a:rPr>
              <a:t>, </a:t>
            </a:r>
            <a:r>
              <a:rPr lang="en-US" altLang="zh-CN" sz="2000" b="1" i="1" dirty="0" err="1">
                <a:solidFill>
                  <a:srgbClr val="FF00FF"/>
                </a:solidFill>
                <a:latin typeface="Times New Roman" pitchFamily="18" charset="0"/>
              </a:rPr>
              <a:t>T</a:t>
            </a:r>
            <a:r>
              <a:rPr lang="en-US" altLang="zh-CN" sz="2000" b="1" baseline="-25000" dirty="0" err="1">
                <a:solidFill>
                  <a:srgbClr val="FF00FF"/>
                </a:solidFill>
                <a:latin typeface="Times New Roman" pitchFamily="18" charset="0"/>
              </a:rPr>
              <a:t>2</a:t>
            </a:r>
            <a:endParaRPr lang="en-US" altLang="zh-CN" sz="2000" b="1" dirty="0">
              <a:latin typeface="Times New Roman" pitchFamily="18" charset="0"/>
            </a:endParaRPr>
          </a:p>
          <a:p>
            <a:pPr>
              <a:lnSpc>
                <a:spcPct val="120000"/>
              </a:lnSpc>
              <a:spcBef>
                <a:spcPct val="50000"/>
              </a:spcBef>
              <a:defRPr/>
            </a:pPr>
            <a:r>
              <a:rPr lang="en-US" altLang="zh-CN" sz="2000" b="1" dirty="0">
                <a:latin typeface="Times New Roman" pitchFamily="18" charset="0"/>
              </a:rPr>
              <a:t>        </a:t>
            </a:r>
            <a:r>
              <a:rPr lang="zh-CN" altLang="en-US" sz="2000" b="1" dirty="0">
                <a:latin typeface="Times New Roman" pitchFamily="18" charset="0"/>
              </a:rPr>
              <a:t>然后分别利用上述定律，通过</a:t>
            </a:r>
            <a:r>
              <a:rPr lang="en-US" altLang="zh-CN" sz="2000" b="1" i="1" dirty="0">
                <a:solidFill>
                  <a:srgbClr val="FF00FF"/>
                </a:solidFill>
                <a:latin typeface="Times New Roman" pitchFamily="18" charset="0"/>
              </a:rPr>
              <a:t>V</a:t>
            </a:r>
            <a:r>
              <a:rPr lang="en-US" altLang="zh-CN" sz="2000" b="1" baseline="30000" dirty="0">
                <a:solidFill>
                  <a:srgbClr val="FF00FF"/>
                </a:solidFill>
                <a:latin typeface="Times New Roman" pitchFamily="18" charset="0"/>
              </a:rPr>
              <a:t>’</a:t>
            </a:r>
            <a:r>
              <a:rPr lang="zh-CN" altLang="en-US" sz="2000" b="1" dirty="0">
                <a:latin typeface="Times New Roman" pitchFamily="18" charset="0"/>
              </a:rPr>
              <a:t>将二者结合起来，即可得到</a:t>
            </a:r>
          </a:p>
          <a:p>
            <a:pPr>
              <a:lnSpc>
                <a:spcPct val="120000"/>
              </a:lnSpc>
              <a:spcBef>
                <a:spcPct val="50000"/>
              </a:spcBef>
              <a:defRPr/>
            </a:pPr>
            <a:r>
              <a:rPr lang="zh-CN" altLang="en-US" sz="2000" b="1" dirty="0">
                <a:latin typeface="Times New Roman" pitchFamily="18" charset="0"/>
              </a:rPr>
              <a:t>                                  </a:t>
            </a:r>
            <a:r>
              <a:rPr lang="en-US" altLang="zh-CN" b="1" i="1" dirty="0" err="1">
                <a:solidFill>
                  <a:srgbClr val="FF00FF"/>
                </a:solidFill>
                <a:latin typeface="Times New Roman" pitchFamily="18" charset="0"/>
              </a:rPr>
              <a:t>p</a:t>
            </a:r>
            <a:r>
              <a:rPr lang="en-US" altLang="zh-CN" b="1" baseline="-25000" dirty="0" err="1">
                <a:solidFill>
                  <a:srgbClr val="FF00FF"/>
                </a:solidFill>
                <a:latin typeface="Times New Roman" pitchFamily="18" charset="0"/>
              </a:rPr>
              <a:t>1</a:t>
            </a:r>
            <a:r>
              <a:rPr lang="en-US" altLang="zh-CN" b="1" i="1" dirty="0" err="1">
                <a:solidFill>
                  <a:srgbClr val="FF00FF"/>
                </a:solidFill>
                <a:latin typeface="Times New Roman" pitchFamily="18" charset="0"/>
              </a:rPr>
              <a:t>V</a:t>
            </a:r>
            <a:r>
              <a:rPr lang="en-US" altLang="zh-CN" b="1" baseline="-25000" dirty="0" err="1">
                <a:solidFill>
                  <a:srgbClr val="FF00FF"/>
                </a:solidFill>
                <a:latin typeface="Times New Roman" pitchFamily="18" charset="0"/>
              </a:rPr>
              <a:t>1</a:t>
            </a:r>
            <a:r>
              <a:rPr lang="en-US" altLang="zh-CN" b="1" dirty="0">
                <a:latin typeface="Times New Roman" pitchFamily="18" charset="0"/>
              </a:rPr>
              <a:t>/</a:t>
            </a:r>
            <a:r>
              <a:rPr lang="en-US" altLang="zh-CN" b="1" i="1" dirty="0" err="1">
                <a:solidFill>
                  <a:srgbClr val="FF00FF"/>
                </a:solidFill>
                <a:latin typeface="Times New Roman" pitchFamily="18" charset="0"/>
              </a:rPr>
              <a:t>T</a:t>
            </a:r>
            <a:r>
              <a:rPr lang="en-US" altLang="zh-CN" b="1" baseline="-25000" dirty="0" err="1">
                <a:solidFill>
                  <a:srgbClr val="FF00FF"/>
                </a:solidFill>
                <a:latin typeface="Times New Roman" pitchFamily="18" charset="0"/>
              </a:rPr>
              <a:t>1</a:t>
            </a:r>
            <a:r>
              <a:rPr lang="en-US" altLang="zh-CN" b="1" dirty="0">
                <a:latin typeface="Times New Roman" pitchFamily="18" charset="0"/>
              </a:rPr>
              <a:t> = </a:t>
            </a:r>
            <a:r>
              <a:rPr lang="en-US" altLang="zh-CN" b="1" i="1" dirty="0" err="1">
                <a:solidFill>
                  <a:srgbClr val="FF00FF"/>
                </a:solidFill>
                <a:latin typeface="Times New Roman" pitchFamily="18" charset="0"/>
              </a:rPr>
              <a:t>p</a:t>
            </a:r>
            <a:r>
              <a:rPr lang="en-US" altLang="zh-CN" b="1" baseline="-25000" dirty="0" err="1">
                <a:solidFill>
                  <a:srgbClr val="FF00FF"/>
                </a:solidFill>
                <a:latin typeface="Times New Roman" pitchFamily="18" charset="0"/>
              </a:rPr>
              <a:t>2</a:t>
            </a:r>
            <a:r>
              <a:rPr lang="en-US" altLang="zh-CN" b="1" i="1" dirty="0" err="1">
                <a:solidFill>
                  <a:srgbClr val="FF00FF"/>
                </a:solidFill>
                <a:latin typeface="Times New Roman" pitchFamily="18" charset="0"/>
              </a:rPr>
              <a:t>V</a:t>
            </a:r>
            <a:r>
              <a:rPr lang="en-US" altLang="zh-CN" b="1" baseline="-25000" dirty="0" err="1">
                <a:solidFill>
                  <a:srgbClr val="FF00FF"/>
                </a:solidFill>
                <a:latin typeface="Times New Roman" pitchFamily="18" charset="0"/>
              </a:rPr>
              <a:t>2</a:t>
            </a:r>
            <a:r>
              <a:rPr lang="en-US" altLang="zh-CN" b="1" dirty="0">
                <a:latin typeface="Times New Roman" pitchFamily="18" charset="0"/>
              </a:rPr>
              <a:t>/</a:t>
            </a:r>
            <a:r>
              <a:rPr lang="en-US" altLang="zh-CN" b="1" i="1" dirty="0" err="1">
                <a:solidFill>
                  <a:srgbClr val="FF00FF"/>
                </a:solidFill>
                <a:latin typeface="Times New Roman" pitchFamily="18" charset="0"/>
              </a:rPr>
              <a:t>T</a:t>
            </a:r>
            <a:r>
              <a:rPr lang="en-US" altLang="zh-CN" b="1" baseline="-25000" dirty="0" err="1">
                <a:solidFill>
                  <a:srgbClr val="FF00FF"/>
                </a:solidFill>
                <a:latin typeface="Times New Roman" pitchFamily="18" charset="0"/>
              </a:rPr>
              <a:t>2</a:t>
            </a:r>
            <a:r>
              <a:rPr lang="en-US" altLang="zh-CN" b="1" dirty="0">
                <a:latin typeface="Times New Roman" pitchFamily="18" charset="0"/>
              </a:rPr>
              <a:t> = </a:t>
            </a:r>
            <a:r>
              <a:rPr lang="zh-CN" altLang="en-US" b="1" dirty="0">
                <a:solidFill>
                  <a:schemeClr val="bg2"/>
                </a:solidFill>
                <a:latin typeface="Times New Roman" pitchFamily="18" charset="0"/>
              </a:rPr>
              <a:t>恒量</a:t>
            </a:r>
          </a:p>
          <a:p>
            <a:pPr>
              <a:lnSpc>
                <a:spcPct val="120000"/>
              </a:lnSpc>
              <a:defRPr/>
            </a:pPr>
            <a:endParaRPr lang="zh-CN" altLang="en-US" b="1" dirty="0">
              <a:latin typeface="Times New Roman" pitchFamily="18" charset="0"/>
            </a:endParaRPr>
          </a:p>
          <a:p>
            <a:pPr>
              <a:lnSpc>
                <a:spcPct val="120000"/>
              </a:lnSpc>
              <a:defRPr/>
            </a:pPr>
            <a:r>
              <a:rPr lang="zh-CN" altLang="en-US" sz="2000" b="1" dirty="0">
                <a:latin typeface="Times New Roman" pitchFamily="18" charset="0"/>
              </a:rPr>
              <a:t>        到</a:t>
            </a:r>
            <a:r>
              <a:rPr lang="en-US" altLang="zh-CN" sz="2000" b="1" dirty="0">
                <a:latin typeface="Times New Roman" pitchFamily="18" charset="0"/>
              </a:rPr>
              <a:t>19</a:t>
            </a:r>
            <a:r>
              <a:rPr lang="zh-CN" altLang="en-US" sz="2000" b="1" dirty="0">
                <a:latin typeface="Times New Roman" pitchFamily="18" charset="0"/>
              </a:rPr>
              <a:t>世纪末，人们才普遍使用现行形式的理想气体状态方程式，也叫</a:t>
            </a:r>
            <a:r>
              <a:rPr lang="en-US" altLang="zh-CN" sz="2000" b="1" dirty="0" err="1">
                <a:latin typeface="Times New Roman" pitchFamily="18" charset="0"/>
              </a:rPr>
              <a:t>Clapeyron</a:t>
            </a:r>
            <a:r>
              <a:rPr lang="zh-CN" altLang="en-US" sz="2000" b="1" dirty="0">
                <a:latin typeface="Times New Roman" pitchFamily="18" charset="0"/>
              </a:rPr>
              <a:t>方程</a:t>
            </a:r>
          </a:p>
          <a:p>
            <a:pPr>
              <a:lnSpc>
                <a:spcPct val="120000"/>
              </a:lnSpc>
              <a:defRPr/>
            </a:pPr>
            <a:r>
              <a:rPr lang="zh-CN" altLang="en-US" sz="2000" b="1" dirty="0">
                <a:solidFill>
                  <a:schemeClr val="accent2">
                    <a:lumMod val="50000"/>
                  </a:schemeClr>
                </a:solidFill>
                <a:latin typeface="Times New Roman" pitchFamily="18" charset="0"/>
              </a:rPr>
              <a:t>                                    </a:t>
            </a:r>
            <a:r>
              <a:rPr lang="en-US" altLang="zh-CN" sz="2800" b="1" i="1" dirty="0" err="1">
                <a:solidFill>
                  <a:schemeClr val="accent2">
                    <a:lumMod val="50000"/>
                  </a:schemeClr>
                </a:solidFill>
                <a:latin typeface="Times New Roman" pitchFamily="18" charset="0"/>
              </a:rPr>
              <a:t>pV</a:t>
            </a:r>
            <a:r>
              <a:rPr lang="en-US" altLang="zh-CN" sz="2800" b="1" dirty="0">
                <a:solidFill>
                  <a:schemeClr val="accent2">
                    <a:lumMod val="50000"/>
                  </a:schemeClr>
                </a:solidFill>
                <a:latin typeface="Times New Roman" pitchFamily="18" charset="0"/>
              </a:rPr>
              <a:t> </a:t>
            </a:r>
            <a:r>
              <a:rPr lang="zh-CN" altLang="en-US" sz="2800" b="1" dirty="0">
                <a:solidFill>
                  <a:schemeClr val="accent2">
                    <a:lumMod val="50000"/>
                  </a:schemeClr>
                </a:solidFill>
                <a:latin typeface="Times New Roman" pitchFamily="18" charset="0"/>
              </a:rPr>
              <a:t>＝ </a:t>
            </a:r>
            <a:r>
              <a:rPr lang="en-US" altLang="zh-CN" sz="2800" b="1" i="1" dirty="0" err="1">
                <a:solidFill>
                  <a:schemeClr val="accent2">
                    <a:lumMod val="50000"/>
                  </a:schemeClr>
                </a:solidFill>
                <a:latin typeface="Times New Roman" pitchFamily="18" charset="0"/>
              </a:rPr>
              <a:t>nRT</a:t>
            </a:r>
            <a:endParaRPr lang="en-US" altLang="zh-CN" sz="2800" b="1" i="1" dirty="0">
              <a:solidFill>
                <a:schemeClr val="accent2">
                  <a:lumMod val="50000"/>
                </a:schemeClr>
              </a:solidFill>
              <a:latin typeface="Times New Roman" pitchFamily="18"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2" name="Text Box 4"/>
          <p:cNvSpPr txBox="1">
            <a:spLocks noChangeArrowheads="1"/>
          </p:cNvSpPr>
          <p:nvPr/>
        </p:nvSpPr>
        <p:spPr bwMode="auto">
          <a:xfrm>
            <a:off x="539750" y="836613"/>
            <a:ext cx="8208963" cy="4000500"/>
          </a:xfrm>
          <a:prstGeom prst="rect">
            <a:avLst/>
          </a:prstGeom>
          <a:noFill/>
          <a:ln w="28575">
            <a:solidFill>
              <a:schemeClr val="accent2">
                <a:lumMod val="75000"/>
              </a:schemeClr>
            </a:solidFill>
            <a:miter lim="800000"/>
            <a:headEnd/>
            <a:tailEnd/>
          </a:ln>
          <a:effectLst/>
        </p:spPr>
        <p:txBody>
          <a:bodyPr>
            <a:spAutoFit/>
          </a:bodyPr>
          <a:lstStyle/>
          <a:p>
            <a:pPr marL="609600" indent="-609600">
              <a:defRPr/>
            </a:pPr>
            <a:r>
              <a:rPr lang="zh-CN" altLang="en-US" sz="2800" b="1" dirty="0">
                <a:solidFill>
                  <a:schemeClr val="accent2">
                    <a:lumMod val="50000"/>
                  </a:schemeClr>
                </a:solidFill>
                <a:latin typeface="Times New Roman" pitchFamily="18" charset="0"/>
              </a:rPr>
              <a:t>理想气体状态方程 </a:t>
            </a:r>
            <a:r>
              <a:rPr lang="en-US" altLang="zh-CN" sz="2800" b="1" dirty="0">
                <a:solidFill>
                  <a:schemeClr val="accent2">
                    <a:lumMod val="50000"/>
                  </a:schemeClr>
                </a:solidFill>
                <a:latin typeface="Times New Roman" pitchFamily="18" charset="0"/>
              </a:rPr>
              <a:t>(The Ideal Gas Law)</a:t>
            </a:r>
            <a:r>
              <a:rPr lang="zh-CN" altLang="en-US" sz="2800" b="1" dirty="0">
                <a:solidFill>
                  <a:schemeClr val="accent2">
                    <a:lumMod val="50000"/>
                  </a:schemeClr>
                </a:solidFill>
                <a:latin typeface="Times New Roman" pitchFamily="18" charset="0"/>
              </a:rPr>
              <a:t>：</a:t>
            </a:r>
            <a:r>
              <a:rPr lang="zh-CN" altLang="en-US" sz="2800" b="1" i="1" dirty="0">
                <a:solidFill>
                  <a:schemeClr val="bg1"/>
                </a:solidFill>
                <a:latin typeface="Times New Roman" pitchFamily="18" charset="0"/>
              </a:rPr>
              <a:t>	</a:t>
            </a:r>
          </a:p>
          <a:p>
            <a:pPr marL="609600" indent="-609600">
              <a:lnSpc>
                <a:spcPct val="200000"/>
              </a:lnSpc>
              <a:spcBef>
                <a:spcPct val="50000"/>
              </a:spcBef>
              <a:defRPr/>
            </a:pPr>
            <a:r>
              <a:rPr lang="zh-CN" altLang="en-US" sz="2800" b="1" i="1" dirty="0">
                <a:solidFill>
                  <a:schemeClr val="bg1"/>
                </a:solidFill>
                <a:latin typeface="Times New Roman" pitchFamily="18" charset="0"/>
              </a:rPr>
              <a:t>                             </a:t>
            </a:r>
            <a:r>
              <a:rPr lang="en-US" altLang="zh-CN" sz="3600" b="1" i="1" dirty="0" err="1">
                <a:solidFill>
                  <a:srgbClr val="FF00FF"/>
                </a:solidFill>
                <a:latin typeface="Times New Roman" pitchFamily="18" charset="0"/>
              </a:rPr>
              <a:t>pV</a:t>
            </a:r>
            <a:r>
              <a:rPr lang="en-US" altLang="zh-CN" sz="3600" b="1" i="1" dirty="0">
                <a:solidFill>
                  <a:srgbClr val="FF00FF"/>
                </a:solidFill>
                <a:latin typeface="Times New Roman" pitchFamily="18" charset="0"/>
              </a:rPr>
              <a:t> </a:t>
            </a:r>
            <a:r>
              <a:rPr lang="zh-CN" altLang="en-US" sz="3600" b="1" dirty="0">
                <a:solidFill>
                  <a:srgbClr val="FF00FF"/>
                </a:solidFill>
                <a:latin typeface="Times New Roman" pitchFamily="18" charset="0"/>
              </a:rPr>
              <a:t>＝</a:t>
            </a:r>
            <a:r>
              <a:rPr lang="zh-CN" altLang="en-US" sz="3600" b="1" i="1" dirty="0">
                <a:solidFill>
                  <a:srgbClr val="FF00FF"/>
                </a:solidFill>
                <a:latin typeface="Times New Roman" pitchFamily="18" charset="0"/>
              </a:rPr>
              <a:t> </a:t>
            </a:r>
            <a:r>
              <a:rPr lang="en-US" altLang="zh-CN" sz="3600" b="1" i="1" dirty="0" err="1">
                <a:solidFill>
                  <a:srgbClr val="FF00FF"/>
                </a:solidFill>
                <a:latin typeface="Times New Roman" pitchFamily="18" charset="0"/>
              </a:rPr>
              <a:t>nRT</a:t>
            </a:r>
            <a:endParaRPr lang="en-US" altLang="zh-CN" sz="3600" b="1" i="1" dirty="0">
              <a:solidFill>
                <a:srgbClr val="FF00FF"/>
              </a:solidFill>
              <a:latin typeface="Times New Roman" pitchFamily="18" charset="0"/>
            </a:endParaRPr>
          </a:p>
          <a:p>
            <a:pPr marL="609600" indent="-609600">
              <a:spcBef>
                <a:spcPct val="50000"/>
              </a:spcBef>
              <a:defRPr/>
            </a:pPr>
            <a:r>
              <a:rPr lang="zh-CN" altLang="en-US" b="1" i="1" dirty="0">
                <a:solidFill>
                  <a:schemeClr val="accent2">
                    <a:lumMod val="50000"/>
                  </a:schemeClr>
                </a:solidFill>
                <a:latin typeface="Times New Roman" pitchFamily="18" charset="0"/>
              </a:rPr>
              <a:t>（</a:t>
            </a:r>
            <a:r>
              <a:rPr lang="en-US" altLang="zh-CN" b="1" i="1" dirty="0">
                <a:solidFill>
                  <a:schemeClr val="accent2">
                    <a:lumMod val="50000"/>
                  </a:schemeClr>
                </a:solidFill>
                <a:latin typeface="Times New Roman" pitchFamily="18" charset="0"/>
              </a:rPr>
              <a:t> </a:t>
            </a:r>
            <a:r>
              <a:rPr lang="zh-CN" altLang="en-US" b="1" i="1" dirty="0">
                <a:solidFill>
                  <a:schemeClr val="accent2">
                    <a:lumMod val="50000"/>
                  </a:schemeClr>
                </a:solidFill>
                <a:latin typeface="Times New Roman" pitchFamily="18" charset="0"/>
              </a:rPr>
              <a:t>形式简单，变量多，适用范围广）</a:t>
            </a:r>
            <a:endParaRPr lang="en-US" altLang="zh-CN" b="1" i="1" dirty="0">
              <a:solidFill>
                <a:schemeClr val="accent2">
                  <a:lumMod val="50000"/>
                </a:schemeClr>
              </a:solidFill>
              <a:latin typeface="Times New Roman" pitchFamily="18" charset="0"/>
            </a:endParaRPr>
          </a:p>
          <a:p>
            <a:pPr marL="609600" indent="-609600">
              <a:lnSpc>
                <a:spcPct val="150000"/>
              </a:lnSpc>
              <a:spcBef>
                <a:spcPct val="50000"/>
              </a:spcBef>
              <a:defRPr/>
            </a:pPr>
            <a:r>
              <a:rPr lang="zh-CN" altLang="en-US" sz="2000" b="1" dirty="0">
                <a:latin typeface="Times New Roman" pitchFamily="18" charset="0"/>
              </a:rPr>
              <a:t>式中		</a:t>
            </a:r>
            <a:r>
              <a:rPr lang="en-US" altLang="zh-CN" sz="2000" b="1" i="1" dirty="0">
                <a:latin typeface="Times New Roman" pitchFamily="18" charset="0"/>
              </a:rPr>
              <a:t>p</a:t>
            </a:r>
            <a:r>
              <a:rPr lang="zh-CN" altLang="en-US" sz="2000" b="1" dirty="0">
                <a:latin typeface="Times New Roman" pitchFamily="18" charset="0"/>
              </a:rPr>
              <a:t>：压力 </a:t>
            </a:r>
            <a:r>
              <a:rPr lang="en-US" altLang="zh-CN" sz="2000" b="1" dirty="0">
                <a:latin typeface="Times New Roman" pitchFamily="18" charset="0"/>
              </a:rPr>
              <a:t>(</a:t>
            </a:r>
            <a:r>
              <a:rPr lang="zh-CN" altLang="en-US" sz="2000" b="1" dirty="0">
                <a:latin typeface="Times New Roman" pitchFamily="18" charset="0"/>
              </a:rPr>
              <a:t>压强，</a:t>
            </a:r>
            <a:r>
              <a:rPr lang="en-US" altLang="zh-CN" sz="2000" b="1" dirty="0">
                <a:latin typeface="Times New Roman" pitchFamily="18" charset="0"/>
              </a:rPr>
              <a:t>Pa</a:t>
            </a:r>
            <a:r>
              <a:rPr lang="zh-CN" altLang="en-US" sz="2000" b="1" dirty="0">
                <a:latin typeface="Times New Roman" pitchFamily="18" charset="0"/>
              </a:rPr>
              <a:t>或</a:t>
            </a:r>
            <a:r>
              <a:rPr lang="en-US" altLang="zh-CN" sz="2000" b="1" dirty="0" err="1">
                <a:latin typeface="Times New Roman" pitchFamily="18" charset="0"/>
              </a:rPr>
              <a:t>kPa</a:t>
            </a:r>
            <a:r>
              <a:rPr lang="en-US" altLang="zh-CN" sz="2000" b="1" dirty="0">
                <a:latin typeface="Times New Roman" pitchFamily="18" charset="0"/>
              </a:rPr>
              <a:t>);	</a:t>
            </a:r>
            <a:r>
              <a:rPr lang="en-US" altLang="zh-CN" sz="2000" b="1" i="1" dirty="0">
                <a:latin typeface="Times New Roman" pitchFamily="18" charset="0"/>
              </a:rPr>
              <a:t>V</a:t>
            </a:r>
            <a:r>
              <a:rPr lang="zh-CN" altLang="en-US" sz="2000" b="1" dirty="0">
                <a:latin typeface="Times New Roman" pitchFamily="18" charset="0"/>
              </a:rPr>
              <a:t>：体积</a:t>
            </a:r>
            <a:r>
              <a:rPr lang="en-US" altLang="zh-CN" sz="2000" b="1" dirty="0">
                <a:latin typeface="Times New Roman" pitchFamily="18" charset="0"/>
              </a:rPr>
              <a:t>(</a:t>
            </a:r>
            <a:r>
              <a:rPr lang="en-US" altLang="zh-CN" sz="2000" b="1" dirty="0" err="1">
                <a:latin typeface="Times New Roman" pitchFamily="18" charset="0"/>
              </a:rPr>
              <a:t>dm</a:t>
            </a:r>
            <a:r>
              <a:rPr lang="en-US" altLang="zh-CN" sz="2000" b="1" baseline="30000" dirty="0" err="1">
                <a:latin typeface="Times New Roman" pitchFamily="18" charset="0"/>
              </a:rPr>
              <a:t>3</a:t>
            </a:r>
            <a:r>
              <a:rPr lang="zh-CN" altLang="en-US" sz="2000" b="1" dirty="0">
                <a:latin typeface="Times New Roman" pitchFamily="18" charset="0"/>
              </a:rPr>
              <a:t>或</a:t>
            </a:r>
            <a:r>
              <a:rPr lang="en-US" altLang="zh-CN" sz="2000" b="1" dirty="0" err="1">
                <a:latin typeface="Times New Roman" pitchFamily="18" charset="0"/>
              </a:rPr>
              <a:t>cm</a:t>
            </a:r>
            <a:r>
              <a:rPr lang="en-US" altLang="zh-CN" sz="2000" b="1" baseline="30000" dirty="0" err="1">
                <a:latin typeface="Times New Roman" pitchFamily="18" charset="0"/>
              </a:rPr>
              <a:t>3</a:t>
            </a:r>
            <a:r>
              <a:rPr lang="en-US" altLang="zh-CN" sz="2000" b="1" dirty="0">
                <a:latin typeface="Times New Roman" pitchFamily="18" charset="0"/>
              </a:rPr>
              <a:t>)</a:t>
            </a:r>
          </a:p>
          <a:p>
            <a:pPr marL="609600" indent="-609600">
              <a:lnSpc>
                <a:spcPct val="150000"/>
              </a:lnSpc>
              <a:defRPr/>
            </a:pPr>
            <a:r>
              <a:rPr lang="en-US" altLang="zh-CN" sz="2000" b="1" dirty="0">
                <a:latin typeface="Times New Roman" pitchFamily="18" charset="0"/>
              </a:rPr>
              <a:t>		</a:t>
            </a:r>
            <a:r>
              <a:rPr lang="en-US" altLang="zh-CN" sz="2000" b="1" i="1" dirty="0">
                <a:latin typeface="Times New Roman" pitchFamily="18" charset="0"/>
              </a:rPr>
              <a:t>n</a:t>
            </a:r>
            <a:r>
              <a:rPr lang="zh-CN" altLang="en-US" sz="2000" b="1" dirty="0">
                <a:latin typeface="Times New Roman" pitchFamily="18" charset="0"/>
              </a:rPr>
              <a:t>：气态物质的量 </a:t>
            </a:r>
            <a:r>
              <a:rPr lang="en-US" altLang="zh-CN" sz="2000" b="1" dirty="0">
                <a:latin typeface="Times New Roman" pitchFamily="18" charset="0"/>
              </a:rPr>
              <a:t>(</a:t>
            </a:r>
            <a:r>
              <a:rPr lang="zh-CN" altLang="en-US" sz="2000" b="1" dirty="0">
                <a:latin typeface="Times New Roman" pitchFamily="18" charset="0"/>
              </a:rPr>
              <a:t>摩尔，</a:t>
            </a:r>
            <a:r>
              <a:rPr lang="en-US" altLang="zh-CN" sz="2000" b="1" dirty="0">
                <a:latin typeface="Times New Roman" pitchFamily="18" charset="0"/>
              </a:rPr>
              <a:t>mol);	</a:t>
            </a:r>
            <a:r>
              <a:rPr lang="en-US" altLang="zh-CN" sz="2000" b="1" i="1" dirty="0">
                <a:latin typeface="Times New Roman" pitchFamily="18" charset="0"/>
              </a:rPr>
              <a:t>R</a:t>
            </a:r>
            <a:r>
              <a:rPr lang="zh-CN" altLang="en-US" sz="2000" b="1" dirty="0">
                <a:latin typeface="Times New Roman" pitchFamily="18" charset="0"/>
              </a:rPr>
              <a:t>：摩尔气体常数，或叫普适气体恒量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65252"/>
                                        </p:tgtEl>
                                        <p:attrNameLst>
                                          <p:attrName>style.visibility</p:attrName>
                                        </p:attrNameLst>
                                      </p:cBhvr>
                                      <p:to>
                                        <p:strVal val="visible"/>
                                      </p:to>
                                    </p:set>
                                    <p:anim calcmode="lin" valueType="num">
                                      <p:cBhvr additive="base">
                                        <p:cTn id="7" dur="500" fill="hold"/>
                                        <p:tgtEl>
                                          <p:spTgt spid="565252"/>
                                        </p:tgtEl>
                                        <p:attrNameLst>
                                          <p:attrName>ppt_x</p:attrName>
                                        </p:attrNameLst>
                                      </p:cBhvr>
                                      <p:tavLst>
                                        <p:tav tm="0">
                                          <p:val>
                                            <p:strVal val="#ppt_x"/>
                                          </p:val>
                                        </p:tav>
                                        <p:tav tm="100000">
                                          <p:val>
                                            <p:strVal val="#ppt_x"/>
                                          </p:val>
                                        </p:tav>
                                      </p:tavLst>
                                    </p:anim>
                                    <p:anim calcmode="lin" valueType="num">
                                      <p:cBhvr additive="base">
                                        <p:cTn id="8" dur="500" fill="hold"/>
                                        <p:tgtEl>
                                          <p:spTgt spid="5652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5252" grpId="0" animBg="1"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513" name="Group 17"/>
          <p:cNvGrpSpPr>
            <a:grpSpLocks/>
          </p:cNvGrpSpPr>
          <p:nvPr/>
        </p:nvGrpSpPr>
        <p:grpSpPr bwMode="auto">
          <a:xfrm>
            <a:off x="1547813" y="1647825"/>
            <a:ext cx="6573837" cy="1781175"/>
            <a:chOff x="1056" y="1038"/>
            <a:chExt cx="4486" cy="1122"/>
          </a:xfrm>
        </p:grpSpPr>
        <p:sp>
          <p:nvSpPr>
            <p:cNvPr id="64516" name="Text Box 2"/>
            <p:cNvSpPr txBox="1">
              <a:spLocks noChangeArrowheads="1"/>
            </p:cNvSpPr>
            <p:nvPr/>
          </p:nvSpPr>
          <p:spPr bwMode="auto">
            <a:xfrm>
              <a:off x="1056" y="1190"/>
              <a:ext cx="740" cy="327"/>
            </a:xfrm>
            <a:prstGeom prst="rect">
              <a:avLst/>
            </a:prstGeom>
            <a:noFill/>
            <a:ln w="9525">
              <a:noFill/>
              <a:miter lim="800000"/>
              <a:headEnd/>
              <a:tailEnd/>
            </a:ln>
          </p:spPr>
          <p:txBody>
            <a:bodyPr>
              <a:spAutoFit/>
            </a:bodyPr>
            <a:lstStyle/>
            <a:p>
              <a:pPr eaLnBrk="0" hangingPunct="0">
                <a:spcBef>
                  <a:spcPct val="50000"/>
                </a:spcBef>
              </a:pPr>
              <a:r>
                <a:rPr lang="en-US" altLang="zh-CN" sz="2800" b="1" i="1">
                  <a:solidFill>
                    <a:srgbClr val="CC0099"/>
                  </a:solidFill>
                  <a:latin typeface="Times New Roman" pitchFamily="18" charset="0"/>
                </a:rPr>
                <a:t>R </a:t>
              </a:r>
              <a:r>
                <a:rPr lang="en-US" altLang="zh-CN" sz="2800" b="1" i="1">
                  <a:solidFill>
                    <a:srgbClr val="CC0099"/>
                  </a:solidFill>
                  <a:latin typeface="Times New Roman" pitchFamily="18" charset="0"/>
                  <a:sym typeface="WP MathA"/>
                </a:rPr>
                <a:t>= </a:t>
              </a:r>
            </a:p>
          </p:txBody>
        </p:sp>
        <p:sp>
          <p:nvSpPr>
            <p:cNvPr id="64517" name="Text Box 3"/>
            <p:cNvSpPr txBox="1">
              <a:spLocks noChangeArrowheads="1"/>
            </p:cNvSpPr>
            <p:nvPr/>
          </p:nvSpPr>
          <p:spPr bwMode="auto">
            <a:xfrm>
              <a:off x="1630" y="1038"/>
              <a:ext cx="408" cy="327"/>
            </a:xfrm>
            <a:prstGeom prst="rect">
              <a:avLst/>
            </a:prstGeom>
            <a:noFill/>
            <a:ln w="9525">
              <a:noFill/>
              <a:miter lim="800000"/>
              <a:headEnd/>
              <a:tailEnd/>
            </a:ln>
          </p:spPr>
          <p:txBody>
            <a:bodyPr wrap="none">
              <a:spAutoFit/>
            </a:bodyPr>
            <a:lstStyle/>
            <a:p>
              <a:pPr algn="ctr" eaLnBrk="0" hangingPunct="0">
                <a:spcBef>
                  <a:spcPct val="50000"/>
                </a:spcBef>
              </a:pPr>
              <a:r>
                <a:rPr lang="en-US" altLang="zh-CN" sz="2800" b="1" i="1">
                  <a:solidFill>
                    <a:srgbClr val="CC0099"/>
                  </a:solidFill>
                  <a:latin typeface="Times New Roman" pitchFamily="18" charset="0"/>
                </a:rPr>
                <a:t>pV</a:t>
              </a:r>
              <a:endParaRPr lang="en-US" altLang="zh-CN" sz="2800" b="1" i="1" baseline="-25000">
                <a:solidFill>
                  <a:srgbClr val="CC0099"/>
                </a:solidFill>
                <a:latin typeface="Times New Roman" pitchFamily="18" charset="0"/>
              </a:endParaRPr>
            </a:p>
          </p:txBody>
        </p:sp>
        <p:sp>
          <p:nvSpPr>
            <p:cNvPr id="64518" name="Text Box 4"/>
            <p:cNvSpPr txBox="1">
              <a:spLocks noChangeArrowheads="1"/>
            </p:cNvSpPr>
            <p:nvPr/>
          </p:nvSpPr>
          <p:spPr bwMode="auto">
            <a:xfrm>
              <a:off x="1631" y="1354"/>
              <a:ext cx="409" cy="327"/>
            </a:xfrm>
            <a:prstGeom prst="rect">
              <a:avLst/>
            </a:prstGeom>
            <a:noFill/>
            <a:ln w="9525">
              <a:noFill/>
              <a:miter lim="800000"/>
              <a:headEnd/>
              <a:tailEnd/>
            </a:ln>
          </p:spPr>
          <p:txBody>
            <a:bodyPr wrap="none">
              <a:spAutoFit/>
            </a:bodyPr>
            <a:lstStyle/>
            <a:p>
              <a:pPr algn="ctr" eaLnBrk="0" hangingPunct="0">
                <a:spcBef>
                  <a:spcPct val="50000"/>
                </a:spcBef>
              </a:pPr>
              <a:r>
                <a:rPr lang="en-US" altLang="zh-CN" sz="2800" b="1" i="1">
                  <a:solidFill>
                    <a:srgbClr val="CC0099"/>
                  </a:solidFill>
                  <a:latin typeface="Times New Roman" pitchFamily="18" charset="0"/>
                </a:rPr>
                <a:t>nT</a:t>
              </a:r>
              <a:endParaRPr lang="en-US" altLang="zh-CN" sz="2800" b="1" i="1" baseline="-25000">
                <a:solidFill>
                  <a:srgbClr val="CC0099"/>
                </a:solidFill>
                <a:latin typeface="Times New Roman" pitchFamily="18" charset="0"/>
              </a:endParaRPr>
            </a:p>
          </p:txBody>
        </p:sp>
        <p:sp>
          <p:nvSpPr>
            <p:cNvPr id="64519" name="Line 5"/>
            <p:cNvSpPr>
              <a:spLocks noChangeShapeType="1"/>
            </p:cNvSpPr>
            <p:nvPr/>
          </p:nvSpPr>
          <p:spPr bwMode="auto">
            <a:xfrm>
              <a:off x="1594" y="1365"/>
              <a:ext cx="450" cy="0"/>
            </a:xfrm>
            <a:prstGeom prst="line">
              <a:avLst/>
            </a:prstGeom>
            <a:noFill/>
            <a:ln w="9525">
              <a:solidFill>
                <a:schemeClr val="tx2"/>
              </a:solidFill>
              <a:round/>
              <a:headEnd/>
              <a:tailEnd/>
            </a:ln>
          </p:spPr>
          <p:txBody>
            <a:bodyPr>
              <a:spAutoFit/>
            </a:bodyPr>
            <a:lstStyle/>
            <a:p>
              <a:endParaRPr lang="zh-CN" altLang="en-US"/>
            </a:p>
          </p:txBody>
        </p:sp>
        <p:sp>
          <p:nvSpPr>
            <p:cNvPr id="64520" name="Text Box 6"/>
            <p:cNvSpPr txBox="1">
              <a:spLocks noChangeArrowheads="1"/>
            </p:cNvSpPr>
            <p:nvPr/>
          </p:nvSpPr>
          <p:spPr bwMode="auto">
            <a:xfrm>
              <a:off x="2065" y="1133"/>
              <a:ext cx="3477" cy="1027"/>
            </a:xfrm>
            <a:prstGeom prst="rect">
              <a:avLst/>
            </a:prstGeom>
            <a:noFill/>
            <a:ln w="9525">
              <a:noFill/>
              <a:miter lim="800000"/>
              <a:headEnd/>
              <a:tailEnd/>
            </a:ln>
          </p:spPr>
          <p:txBody>
            <a:bodyPr>
              <a:spAutoFit/>
            </a:bodyPr>
            <a:lstStyle/>
            <a:p>
              <a:pPr eaLnBrk="0" hangingPunct="0">
                <a:lnSpc>
                  <a:spcPct val="120000"/>
                </a:lnSpc>
              </a:pPr>
              <a:r>
                <a:rPr lang="en-US" altLang="zh-CN" sz="2800" b="1">
                  <a:solidFill>
                    <a:srgbClr val="CC0099"/>
                  </a:solidFill>
                  <a:latin typeface="Times New Roman" pitchFamily="18" charset="0"/>
                  <a:sym typeface="WP MathA"/>
                </a:rPr>
                <a:t>= 0.082057 L atm mol</a:t>
              </a:r>
              <a:r>
                <a:rPr lang="en-US" altLang="zh-CN" sz="2800" b="1" baseline="30000">
                  <a:solidFill>
                    <a:srgbClr val="CC0099"/>
                  </a:solidFill>
                  <a:latin typeface="Times New Roman" pitchFamily="18" charset="0"/>
                  <a:sym typeface="Symbol" pitchFamily="18" charset="2"/>
                </a:rPr>
                <a:t></a:t>
              </a:r>
              <a:r>
                <a:rPr lang="en-US" altLang="zh-CN" sz="2800" b="1" baseline="30000">
                  <a:solidFill>
                    <a:srgbClr val="CC0099"/>
                  </a:solidFill>
                  <a:latin typeface="Times New Roman" pitchFamily="18" charset="0"/>
                  <a:sym typeface="WP MathA"/>
                </a:rPr>
                <a:t>1</a:t>
              </a:r>
              <a:r>
                <a:rPr lang="en-US" altLang="zh-CN" sz="2800" b="1">
                  <a:solidFill>
                    <a:srgbClr val="CC0099"/>
                  </a:solidFill>
                  <a:latin typeface="Times New Roman" pitchFamily="18" charset="0"/>
                  <a:sym typeface="WP MathA"/>
                </a:rPr>
                <a:t> K</a:t>
              </a:r>
              <a:r>
                <a:rPr lang="en-US" altLang="zh-CN" sz="2800" b="1" baseline="30000">
                  <a:solidFill>
                    <a:srgbClr val="CC0099"/>
                  </a:solidFill>
                  <a:latin typeface="Times New Roman" pitchFamily="18" charset="0"/>
                  <a:sym typeface="Symbol" pitchFamily="18" charset="2"/>
                </a:rPr>
                <a:t></a:t>
              </a:r>
              <a:r>
                <a:rPr lang="en-US" altLang="zh-CN" sz="2800" b="1" baseline="30000">
                  <a:solidFill>
                    <a:srgbClr val="CC0099"/>
                  </a:solidFill>
                  <a:latin typeface="Times New Roman" pitchFamily="18" charset="0"/>
                  <a:sym typeface="WP MathA"/>
                </a:rPr>
                <a:t>1</a:t>
              </a:r>
            </a:p>
            <a:p>
              <a:pPr eaLnBrk="0" hangingPunct="0">
                <a:lnSpc>
                  <a:spcPct val="120000"/>
                </a:lnSpc>
              </a:pPr>
              <a:r>
                <a:rPr lang="en-US" altLang="zh-CN" sz="2800" b="1">
                  <a:solidFill>
                    <a:srgbClr val="CC0099"/>
                  </a:solidFill>
                  <a:latin typeface="Times New Roman" pitchFamily="18" charset="0"/>
                  <a:sym typeface="WP MathA"/>
                </a:rPr>
                <a:t>= 8.3145 m</a:t>
              </a:r>
              <a:r>
                <a:rPr lang="en-US" altLang="zh-CN" sz="2800" b="1" baseline="30000">
                  <a:solidFill>
                    <a:srgbClr val="CC0099"/>
                  </a:solidFill>
                  <a:latin typeface="Times New Roman" pitchFamily="18" charset="0"/>
                  <a:sym typeface="WP MathA"/>
                </a:rPr>
                <a:t>3</a:t>
              </a:r>
              <a:r>
                <a:rPr lang="en-US" altLang="zh-CN" sz="2800" b="1">
                  <a:solidFill>
                    <a:srgbClr val="CC0099"/>
                  </a:solidFill>
                  <a:latin typeface="Times New Roman" pitchFamily="18" charset="0"/>
                  <a:sym typeface="WP MathA"/>
                </a:rPr>
                <a:t> Pa mol</a:t>
              </a:r>
              <a:r>
                <a:rPr lang="en-US" altLang="zh-CN" sz="2800" b="1" baseline="30000">
                  <a:solidFill>
                    <a:srgbClr val="CC0099"/>
                  </a:solidFill>
                  <a:latin typeface="Times New Roman" pitchFamily="18" charset="0"/>
                  <a:sym typeface="Symbol" pitchFamily="18" charset="2"/>
                </a:rPr>
                <a:t></a:t>
              </a:r>
              <a:r>
                <a:rPr lang="en-US" altLang="zh-CN" sz="2800" b="1" baseline="30000">
                  <a:solidFill>
                    <a:srgbClr val="CC0099"/>
                  </a:solidFill>
                  <a:latin typeface="Times New Roman" pitchFamily="18" charset="0"/>
                  <a:sym typeface="WP MathA"/>
                </a:rPr>
                <a:t>1</a:t>
              </a:r>
              <a:r>
                <a:rPr lang="en-US" altLang="zh-CN" sz="2800" b="1">
                  <a:solidFill>
                    <a:srgbClr val="CC0099"/>
                  </a:solidFill>
                  <a:latin typeface="Times New Roman" pitchFamily="18" charset="0"/>
                  <a:sym typeface="WP MathA"/>
                </a:rPr>
                <a:t> K</a:t>
              </a:r>
              <a:r>
                <a:rPr lang="en-US" altLang="zh-CN" sz="2800" b="1" baseline="30000">
                  <a:solidFill>
                    <a:srgbClr val="CC0099"/>
                  </a:solidFill>
                  <a:latin typeface="Times New Roman" pitchFamily="18" charset="0"/>
                  <a:sym typeface="Symbol" pitchFamily="18" charset="2"/>
                </a:rPr>
                <a:t></a:t>
              </a:r>
              <a:r>
                <a:rPr lang="en-US" altLang="zh-CN" sz="2800" b="1" baseline="30000">
                  <a:solidFill>
                    <a:srgbClr val="CC0099"/>
                  </a:solidFill>
                  <a:latin typeface="Times New Roman" pitchFamily="18" charset="0"/>
                  <a:sym typeface="WP MathA"/>
                </a:rPr>
                <a:t>1</a:t>
              </a:r>
            </a:p>
            <a:p>
              <a:pPr eaLnBrk="0" hangingPunct="0">
                <a:lnSpc>
                  <a:spcPct val="120000"/>
                </a:lnSpc>
              </a:pPr>
              <a:r>
                <a:rPr lang="en-US" altLang="zh-CN" sz="2800" b="1">
                  <a:solidFill>
                    <a:srgbClr val="CC0099"/>
                  </a:solidFill>
                  <a:latin typeface="Times New Roman" pitchFamily="18" charset="0"/>
                  <a:sym typeface="WP MathA"/>
                </a:rPr>
                <a:t>= 8.3145 J mol</a:t>
              </a:r>
              <a:r>
                <a:rPr lang="en-US" altLang="zh-CN" sz="2800" b="1" baseline="30000">
                  <a:solidFill>
                    <a:srgbClr val="CC0099"/>
                  </a:solidFill>
                  <a:latin typeface="Times New Roman" pitchFamily="18" charset="0"/>
                  <a:sym typeface="Symbol" pitchFamily="18" charset="2"/>
                </a:rPr>
                <a:t></a:t>
              </a:r>
              <a:r>
                <a:rPr lang="en-US" altLang="zh-CN" sz="2800" b="1" baseline="30000">
                  <a:solidFill>
                    <a:srgbClr val="CC0099"/>
                  </a:solidFill>
                  <a:latin typeface="Times New Roman" pitchFamily="18" charset="0"/>
                  <a:sym typeface="WP MathA"/>
                </a:rPr>
                <a:t>1</a:t>
              </a:r>
              <a:r>
                <a:rPr lang="en-US" altLang="zh-CN" sz="2800" b="1">
                  <a:solidFill>
                    <a:srgbClr val="CC0099"/>
                  </a:solidFill>
                  <a:latin typeface="Times New Roman" pitchFamily="18" charset="0"/>
                  <a:sym typeface="WP MathA"/>
                </a:rPr>
                <a:t> K</a:t>
              </a:r>
              <a:r>
                <a:rPr lang="en-US" altLang="zh-CN" sz="2800" b="1" baseline="30000">
                  <a:solidFill>
                    <a:srgbClr val="CC0099"/>
                  </a:solidFill>
                  <a:latin typeface="Times New Roman" pitchFamily="18" charset="0"/>
                  <a:sym typeface="Symbol" pitchFamily="18" charset="2"/>
                </a:rPr>
                <a:t></a:t>
              </a:r>
              <a:r>
                <a:rPr lang="en-US" altLang="zh-CN" sz="2800" b="1" baseline="30000">
                  <a:solidFill>
                    <a:srgbClr val="CC0099"/>
                  </a:solidFill>
                  <a:latin typeface="Times New Roman" pitchFamily="18" charset="0"/>
                  <a:sym typeface="WP MathA"/>
                </a:rPr>
                <a:t>1</a:t>
              </a:r>
            </a:p>
          </p:txBody>
        </p:sp>
      </p:grpSp>
      <p:sp>
        <p:nvSpPr>
          <p:cNvPr id="64514" name="Rectangle 11"/>
          <p:cNvSpPr>
            <a:spLocks noChangeArrowheads="1"/>
          </p:cNvSpPr>
          <p:nvPr/>
        </p:nvSpPr>
        <p:spPr bwMode="auto">
          <a:xfrm>
            <a:off x="641350" y="533400"/>
            <a:ext cx="7772400" cy="914400"/>
          </a:xfrm>
          <a:prstGeom prst="rect">
            <a:avLst/>
          </a:prstGeom>
          <a:noFill/>
          <a:ln w="9525">
            <a:noFill/>
            <a:miter lim="800000"/>
            <a:headEnd/>
            <a:tailEnd/>
          </a:ln>
        </p:spPr>
        <p:txBody>
          <a:bodyPr anchor="ctr"/>
          <a:lstStyle/>
          <a:p>
            <a:pPr algn="ctr"/>
            <a:r>
              <a:rPr lang="zh-CN" altLang="en-US" sz="3600" b="1">
                <a:solidFill>
                  <a:schemeClr val="bg2"/>
                </a:solidFill>
                <a:latin typeface="Times New Roman" pitchFamily="18" charset="0"/>
              </a:rPr>
              <a:t>摩尔气体常数 </a:t>
            </a:r>
            <a:r>
              <a:rPr kumimoji="1" lang="en-US" altLang="zh-CN" sz="3600" b="1" i="1">
                <a:solidFill>
                  <a:schemeClr val="bg2"/>
                </a:solidFill>
                <a:latin typeface="Times New Roman" pitchFamily="18" charset="0"/>
              </a:rPr>
              <a:t>R</a:t>
            </a:r>
          </a:p>
        </p:txBody>
      </p:sp>
      <p:sp>
        <p:nvSpPr>
          <p:cNvPr id="566286" name="Text Box 14"/>
          <p:cNvSpPr txBox="1">
            <a:spLocks noChangeArrowheads="1"/>
          </p:cNvSpPr>
          <p:nvPr/>
        </p:nvSpPr>
        <p:spPr bwMode="auto">
          <a:xfrm>
            <a:off x="0" y="3644900"/>
            <a:ext cx="8912225" cy="2862263"/>
          </a:xfrm>
          <a:prstGeom prst="rect">
            <a:avLst/>
          </a:prstGeom>
          <a:noFill/>
          <a:ln w="9525">
            <a:noFill/>
            <a:miter lim="800000"/>
            <a:headEnd/>
            <a:tailEnd/>
          </a:ln>
          <a:effectLst/>
        </p:spPr>
        <p:txBody>
          <a:bodyPr lIns="91425" tIns="45712" rIns="91425" bIns="45712">
            <a:spAutoFit/>
          </a:bodyPr>
          <a:lstStyle/>
          <a:p>
            <a:pPr>
              <a:lnSpc>
                <a:spcPct val="120000"/>
              </a:lnSpc>
              <a:defRPr/>
            </a:pPr>
            <a:r>
              <a:rPr kumimoji="1" lang="zh-CN" altLang="en-US" b="1" dirty="0">
                <a:solidFill>
                  <a:schemeClr val="accent2">
                    <a:lumMod val="50000"/>
                  </a:schemeClr>
                </a:solidFill>
                <a:latin typeface="Times New Roman" pitchFamily="18" charset="0"/>
              </a:rPr>
              <a:t>相关单位换算：</a:t>
            </a:r>
          </a:p>
          <a:p>
            <a:pPr>
              <a:lnSpc>
                <a:spcPct val="120000"/>
              </a:lnSpc>
              <a:spcBef>
                <a:spcPct val="30000"/>
              </a:spcBef>
              <a:defRPr/>
            </a:pPr>
            <a:r>
              <a:rPr kumimoji="1" lang="zh-CN" altLang="en-US" b="1" dirty="0">
                <a:latin typeface="Times New Roman" pitchFamily="18" charset="0"/>
              </a:rPr>
              <a:t>        </a:t>
            </a:r>
            <a:r>
              <a:rPr kumimoji="1" lang="en-US" altLang="zh-CN" b="1" dirty="0">
                <a:latin typeface="Times New Roman" pitchFamily="18" charset="0"/>
              </a:rPr>
              <a:t>1 Pa = 1 </a:t>
            </a:r>
            <a:r>
              <a:rPr kumimoji="1" lang="en-US" altLang="zh-CN" b="1" dirty="0" err="1">
                <a:latin typeface="Times New Roman" pitchFamily="18" charset="0"/>
              </a:rPr>
              <a:t>N</a:t>
            </a:r>
            <a:r>
              <a:rPr kumimoji="1" lang="en-US" altLang="zh-CN" b="1" dirty="0" err="1">
                <a:latin typeface="Times New Roman" pitchFamily="18" charset="0"/>
                <a:sym typeface="Symbol" pitchFamily="18" charset="2"/>
              </a:rPr>
              <a:t>m</a:t>
            </a:r>
            <a:r>
              <a:rPr kumimoji="1" lang="en-US" altLang="zh-CN" b="1" baseline="30000" dirty="0" err="1">
                <a:latin typeface="Times New Roman" pitchFamily="18" charset="0"/>
                <a:sym typeface="Symbol" pitchFamily="18" charset="2"/>
              </a:rPr>
              <a:t>2</a:t>
            </a:r>
            <a:endParaRPr kumimoji="1" lang="en-US" altLang="zh-CN" b="1" dirty="0">
              <a:latin typeface="Times New Roman" pitchFamily="18" charset="0"/>
              <a:sym typeface="Symbol" pitchFamily="18" charset="2"/>
            </a:endParaRPr>
          </a:p>
          <a:p>
            <a:pPr>
              <a:lnSpc>
                <a:spcPct val="120000"/>
              </a:lnSpc>
              <a:defRPr/>
            </a:pPr>
            <a:r>
              <a:rPr kumimoji="1" lang="en-US" altLang="zh-CN" b="1" dirty="0">
                <a:latin typeface="Times New Roman" pitchFamily="18" charset="0"/>
                <a:sym typeface="Symbol" pitchFamily="18" charset="2"/>
              </a:rPr>
              <a:t>        1 bar = 110</a:t>
            </a:r>
            <a:r>
              <a:rPr kumimoji="1" lang="en-US" altLang="zh-CN" b="1" baseline="30000" dirty="0">
                <a:latin typeface="Times New Roman" pitchFamily="18" charset="0"/>
                <a:sym typeface="Symbol" pitchFamily="18" charset="2"/>
              </a:rPr>
              <a:t>5</a:t>
            </a:r>
            <a:r>
              <a:rPr kumimoji="1" lang="en-US" altLang="zh-CN" b="1" dirty="0">
                <a:latin typeface="Times New Roman" pitchFamily="18" charset="0"/>
                <a:sym typeface="Symbol" pitchFamily="18" charset="2"/>
              </a:rPr>
              <a:t> Pa = 100 </a:t>
            </a:r>
            <a:r>
              <a:rPr kumimoji="1" lang="en-US" altLang="zh-CN" b="1" dirty="0" err="1">
                <a:latin typeface="Times New Roman" pitchFamily="18" charset="0"/>
                <a:sym typeface="Symbol" pitchFamily="18" charset="2"/>
              </a:rPr>
              <a:t>kPa</a:t>
            </a:r>
            <a:endParaRPr kumimoji="1" lang="en-US" altLang="zh-CN" b="1" dirty="0">
              <a:latin typeface="Times New Roman" pitchFamily="18" charset="0"/>
              <a:sym typeface="Symbol" pitchFamily="18" charset="2"/>
            </a:endParaRPr>
          </a:p>
          <a:p>
            <a:pPr>
              <a:lnSpc>
                <a:spcPct val="120000"/>
              </a:lnSpc>
              <a:defRPr/>
            </a:pPr>
            <a:r>
              <a:rPr kumimoji="1" lang="en-US" altLang="zh-CN" b="1" dirty="0">
                <a:latin typeface="Times New Roman" pitchFamily="18" charset="0"/>
                <a:sym typeface="Symbol" pitchFamily="18" charset="2"/>
              </a:rPr>
              <a:t>        1 </a:t>
            </a:r>
            <a:r>
              <a:rPr kumimoji="1" lang="en-US" altLang="zh-CN" b="1" dirty="0" err="1">
                <a:latin typeface="Times New Roman" pitchFamily="18" charset="0"/>
                <a:sym typeface="Symbol" pitchFamily="18" charset="2"/>
              </a:rPr>
              <a:t>atm</a:t>
            </a:r>
            <a:r>
              <a:rPr kumimoji="1" lang="en-US" altLang="zh-CN" b="1" dirty="0">
                <a:latin typeface="Times New Roman" pitchFamily="18" charset="0"/>
                <a:sym typeface="Symbol" pitchFamily="18" charset="2"/>
              </a:rPr>
              <a:t> = 760 mmHg = 1.01032510</a:t>
            </a:r>
            <a:r>
              <a:rPr kumimoji="1" lang="en-US" altLang="zh-CN" b="1" baseline="30000" dirty="0">
                <a:latin typeface="Times New Roman" pitchFamily="18" charset="0"/>
                <a:sym typeface="Symbol" pitchFamily="18" charset="2"/>
              </a:rPr>
              <a:t>5</a:t>
            </a:r>
            <a:r>
              <a:rPr kumimoji="1" lang="en-US" altLang="zh-CN" b="1" dirty="0">
                <a:latin typeface="Times New Roman" pitchFamily="18" charset="0"/>
                <a:sym typeface="Symbol" pitchFamily="18" charset="2"/>
              </a:rPr>
              <a:t> Pa  101 </a:t>
            </a:r>
            <a:r>
              <a:rPr kumimoji="1" lang="en-US" altLang="zh-CN" b="1" dirty="0" err="1">
                <a:latin typeface="Times New Roman" pitchFamily="18" charset="0"/>
                <a:sym typeface="Symbol" pitchFamily="18" charset="2"/>
              </a:rPr>
              <a:t>kPa</a:t>
            </a:r>
            <a:r>
              <a:rPr kumimoji="1" lang="en-US" altLang="zh-CN" b="1" dirty="0">
                <a:latin typeface="Times New Roman" pitchFamily="18" charset="0"/>
                <a:sym typeface="Symbol" pitchFamily="18" charset="2"/>
              </a:rPr>
              <a:t>  0.1 </a:t>
            </a:r>
            <a:r>
              <a:rPr kumimoji="1" lang="en-US" altLang="zh-CN" b="1" dirty="0" err="1">
                <a:latin typeface="Times New Roman" pitchFamily="18" charset="0"/>
                <a:sym typeface="Symbol" pitchFamily="18" charset="2"/>
              </a:rPr>
              <a:t>Mpa</a:t>
            </a:r>
            <a:endParaRPr kumimoji="1" lang="en-US" altLang="zh-CN" b="1" dirty="0">
              <a:latin typeface="Times New Roman" pitchFamily="18" charset="0"/>
              <a:sym typeface="Symbol" pitchFamily="18" charset="2"/>
            </a:endParaRPr>
          </a:p>
          <a:p>
            <a:pPr>
              <a:lnSpc>
                <a:spcPct val="120000"/>
              </a:lnSpc>
              <a:defRPr/>
            </a:pPr>
            <a:r>
              <a:rPr kumimoji="1" lang="en-US" altLang="zh-CN" b="1" dirty="0">
                <a:latin typeface="Times New Roman" pitchFamily="18" charset="0"/>
                <a:sym typeface="Symbol" pitchFamily="18" charset="2"/>
              </a:rPr>
              <a:t>        1 </a:t>
            </a:r>
            <a:r>
              <a:rPr kumimoji="1" lang="en-US" altLang="zh-CN" b="1" dirty="0" err="1">
                <a:latin typeface="Times New Roman" pitchFamily="18" charset="0"/>
                <a:sym typeface="Symbol" pitchFamily="18" charset="2"/>
              </a:rPr>
              <a:t>kPadm</a:t>
            </a:r>
            <a:r>
              <a:rPr kumimoji="1" lang="en-US" altLang="zh-CN" b="1" baseline="30000" dirty="0" err="1">
                <a:latin typeface="Times New Roman" pitchFamily="18" charset="0"/>
                <a:sym typeface="Symbol" pitchFamily="18" charset="2"/>
              </a:rPr>
              <a:t>3</a:t>
            </a:r>
            <a:r>
              <a:rPr kumimoji="1" lang="en-US" altLang="zh-CN" b="1" dirty="0">
                <a:latin typeface="Times New Roman" pitchFamily="18" charset="0"/>
                <a:sym typeface="Symbol" pitchFamily="18" charset="2"/>
              </a:rPr>
              <a:t> = 1 J = 0.239 cal</a:t>
            </a:r>
          </a:p>
          <a:p>
            <a:pPr>
              <a:lnSpc>
                <a:spcPct val="120000"/>
              </a:lnSpc>
              <a:defRPr/>
            </a:pPr>
            <a:r>
              <a:rPr kumimoji="1" lang="en-US" altLang="zh-CN" b="1" dirty="0">
                <a:latin typeface="Times New Roman" pitchFamily="18" charset="0"/>
                <a:sym typeface="Symbol" pitchFamily="18" charset="2"/>
              </a:rPr>
              <a:t>        1 cal = 4.184 J</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灯片编号占位符 1"/>
          <p:cNvSpPr>
            <a:spLocks noGrp="1"/>
          </p:cNvSpPr>
          <p:nvPr>
            <p:ph type="sldNum" sz="quarter" idx="11"/>
          </p:nvPr>
        </p:nvSpPr>
        <p:spPr>
          <a:noFill/>
        </p:spPr>
        <p:txBody>
          <a:bodyPr/>
          <a:lstStyle/>
          <a:p>
            <a:fld id="{65296CA7-E016-411C-9450-BE75CB76CCB4}" type="slidenum">
              <a:rPr lang="en-US" altLang="zh-CN" smtClean="0">
                <a:ea typeface="宋体" charset="-122"/>
              </a:rPr>
              <a:pPr/>
              <a:t>38</a:t>
            </a:fld>
            <a:endParaRPr lang="en-US" altLang="zh-CN" smtClean="0">
              <a:ea typeface="宋体" charset="-122"/>
            </a:endParaRPr>
          </a:p>
        </p:txBody>
      </p:sp>
      <p:sp>
        <p:nvSpPr>
          <p:cNvPr id="65538" name="日期占位符 2"/>
          <p:cNvSpPr>
            <a:spLocks noGrp="1"/>
          </p:cNvSpPr>
          <p:nvPr>
            <p:ph type="dt" sz="quarter" idx="12"/>
          </p:nvPr>
        </p:nvSpPr>
        <p:spPr>
          <a:noFill/>
        </p:spPr>
        <p:txBody>
          <a:bodyPr/>
          <a:lstStyle/>
          <a:p>
            <a:fld id="{64727F34-6706-431B-AACF-F7672DEE7349}" type="datetime1">
              <a:rPr lang="zh-CN" altLang="en-US" smtClean="0">
                <a:ea typeface="宋体" charset="-122"/>
              </a:rPr>
              <a:pPr/>
              <a:t>2018/10/18</a:t>
            </a:fld>
            <a:endParaRPr lang="en-US" altLang="zh-CN" smtClean="0">
              <a:ea typeface="宋体" charset="-122"/>
            </a:endParaRPr>
          </a:p>
        </p:txBody>
      </p:sp>
      <p:pic>
        <p:nvPicPr>
          <p:cNvPr id="65539" name="Picture 2"/>
          <p:cNvPicPr>
            <a:picLocks noChangeAspect="1" noChangeArrowheads="1"/>
          </p:cNvPicPr>
          <p:nvPr/>
        </p:nvPicPr>
        <p:blipFill>
          <a:blip r:embed="rId2"/>
          <a:srcRect/>
          <a:stretch>
            <a:fillRect/>
          </a:stretch>
        </p:blipFill>
        <p:spPr bwMode="auto">
          <a:xfrm>
            <a:off x="827088" y="906463"/>
            <a:ext cx="2039937" cy="935037"/>
          </a:xfrm>
          <a:prstGeom prst="rect">
            <a:avLst/>
          </a:prstGeom>
          <a:noFill/>
          <a:ln w="9525">
            <a:noFill/>
            <a:miter lim="800000"/>
            <a:headEnd/>
            <a:tailEnd/>
          </a:ln>
        </p:spPr>
      </p:pic>
      <p:pic>
        <p:nvPicPr>
          <p:cNvPr id="65540" name="Picture 3"/>
          <p:cNvPicPr>
            <a:picLocks noChangeAspect="1" noChangeArrowheads="1"/>
          </p:cNvPicPr>
          <p:nvPr/>
        </p:nvPicPr>
        <p:blipFill>
          <a:blip r:embed="rId3"/>
          <a:srcRect/>
          <a:stretch>
            <a:fillRect/>
          </a:stretch>
        </p:blipFill>
        <p:spPr bwMode="auto">
          <a:xfrm>
            <a:off x="5003800" y="833438"/>
            <a:ext cx="2697163" cy="1008062"/>
          </a:xfrm>
          <a:prstGeom prst="rect">
            <a:avLst/>
          </a:prstGeom>
          <a:noFill/>
          <a:ln w="9525">
            <a:noFill/>
            <a:miter lim="800000"/>
            <a:headEnd/>
            <a:tailEnd/>
          </a:ln>
        </p:spPr>
      </p:pic>
      <p:pic>
        <p:nvPicPr>
          <p:cNvPr id="65541" name="Picture 4"/>
          <p:cNvPicPr>
            <a:picLocks noChangeAspect="1" noChangeArrowheads="1"/>
          </p:cNvPicPr>
          <p:nvPr/>
        </p:nvPicPr>
        <p:blipFill>
          <a:blip r:embed="rId4"/>
          <a:srcRect/>
          <a:stretch>
            <a:fillRect/>
          </a:stretch>
        </p:blipFill>
        <p:spPr bwMode="auto">
          <a:xfrm>
            <a:off x="611188" y="2193925"/>
            <a:ext cx="7839075" cy="10080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1" name="Rectangle 3"/>
          <p:cNvSpPr>
            <a:spLocks noGrp="1" noChangeArrowheads="1"/>
          </p:cNvSpPr>
          <p:nvPr>
            <p:ph type="sldNum" sz="quarter" idx="11"/>
          </p:nvPr>
        </p:nvSpPr>
        <p:spPr>
          <a:noFill/>
        </p:spPr>
        <p:txBody>
          <a:bodyPr/>
          <a:lstStyle/>
          <a:p>
            <a:fld id="{B43EB349-63F5-4230-958C-CEFDCCA93034}" type="slidenum">
              <a:rPr lang="en-US" altLang="zh-CN" smtClean="0">
                <a:latin typeface="Bookman Old Style"/>
                <a:ea typeface="宋体" charset="-122"/>
              </a:rPr>
              <a:pPr/>
              <a:t>39</a:t>
            </a:fld>
            <a:endParaRPr lang="en-US" altLang="zh-CN" smtClean="0">
              <a:latin typeface="Bookman Old Style"/>
              <a:ea typeface="宋体" charset="-122"/>
            </a:endParaRPr>
          </a:p>
        </p:txBody>
      </p:sp>
      <p:sp>
        <p:nvSpPr>
          <p:cNvPr id="66562" name="Rectangle 16"/>
          <p:cNvSpPr>
            <a:spLocks noGrp="1" noChangeArrowheads="1"/>
          </p:cNvSpPr>
          <p:nvPr>
            <p:ph type="dt" sz="quarter" idx="12"/>
          </p:nvPr>
        </p:nvSpPr>
        <p:spPr>
          <a:noFill/>
        </p:spPr>
        <p:txBody>
          <a:bodyPr/>
          <a:lstStyle/>
          <a:p>
            <a:fld id="{16C0AF8B-404B-4B62-8FB5-DE37354BFFC9}" type="datetime1">
              <a:rPr lang="zh-CN" altLang="en-US" smtClean="0">
                <a:latin typeface="Bookman Old Style"/>
                <a:ea typeface="宋体" charset="-122"/>
              </a:rPr>
              <a:pPr/>
              <a:t>2018/10/18</a:t>
            </a:fld>
            <a:endParaRPr lang="en-US" altLang="zh-CN" smtClean="0">
              <a:latin typeface="Bookman Old Style"/>
              <a:ea typeface="宋体" charset="-122"/>
            </a:endParaRPr>
          </a:p>
        </p:txBody>
      </p:sp>
      <p:sp>
        <p:nvSpPr>
          <p:cNvPr id="10242" name="Rectangle 2"/>
          <p:cNvSpPr>
            <a:spLocks noGrp="1" noChangeArrowheads="1"/>
          </p:cNvSpPr>
          <p:nvPr>
            <p:ph type="title" idx="4294967295"/>
          </p:nvPr>
        </p:nvSpPr>
        <p:spPr>
          <a:xfrm>
            <a:off x="34925" y="476250"/>
            <a:ext cx="8713788" cy="936625"/>
          </a:xfrm>
        </p:spPr>
        <p:txBody>
          <a:bodyPr anchorCtr="1"/>
          <a:lstStyle/>
          <a:p>
            <a:pPr eaLnBrk="1" hangingPunct="1"/>
            <a:r>
              <a:rPr lang="en-US" altLang="zh-CN" sz="4000" dirty="0" smtClean="0">
                <a:solidFill>
                  <a:srgbClr val="000099"/>
                </a:solidFill>
                <a:latin typeface="Times New Roman" pitchFamily="18" charset="0"/>
                <a:ea typeface="黑体" pitchFamily="49" charset="-122"/>
                <a:cs typeface="Times New Roman" pitchFamily="18" charset="0"/>
              </a:rPr>
              <a:t>3.2.2 </a:t>
            </a:r>
            <a:r>
              <a:rPr lang="zh-CN" altLang="zh-CN" sz="4000" dirty="0" smtClean="0">
                <a:solidFill>
                  <a:srgbClr val="000099"/>
                </a:solidFill>
                <a:latin typeface="Times New Roman" pitchFamily="18" charset="0"/>
                <a:ea typeface="黑体" pitchFamily="49" charset="-122"/>
                <a:cs typeface="Times New Roman" pitchFamily="18" charset="0"/>
              </a:rPr>
              <a:t>化合体积定律和</a:t>
            </a:r>
            <a:r>
              <a:rPr lang="en-US" altLang="zh-CN" sz="4000" dirty="0" smtClean="0">
                <a:solidFill>
                  <a:srgbClr val="000099"/>
                </a:solidFill>
                <a:latin typeface="Times New Roman" pitchFamily="18" charset="0"/>
                <a:ea typeface="黑体" pitchFamily="49" charset="-122"/>
                <a:cs typeface="Times New Roman" pitchFamily="18" charset="0"/>
              </a:rPr>
              <a:t>Avogadro</a:t>
            </a:r>
            <a:r>
              <a:rPr lang="zh-CN" altLang="zh-CN" sz="4000" dirty="0" smtClean="0">
                <a:solidFill>
                  <a:srgbClr val="000099"/>
                </a:solidFill>
                <a:latin typeface="Times New Roman" pitchFamily="18" charset="0"/>
                <a:ea typeface="黑体" pitchFamily="49" charset="-122"/>
                <a:cs typeface="Times New Roman" pitchFamily="18" charset="0"/>
              </a:rPr>
              <a:t>定律</a:t>
            </a:r>
            <a:endParaRPr lang="zh-CN" altLang="en-US" sz="4000" dirty="0" smtClean="0">
              <a:solidFill>
                <a:srgbClr val="000099"/>
              </a:solidFill>
              <a:latin typeface="Times New Roman" pitchFamily="18" charset="0"/>
              <a:ea typeface="黑体" pitchFamily="49" charset="-122"/>
              <a:cs typeface="Times New Roman" pitchFamily="18" charset="0"/>
            </a:endParaRPr>
          </a:p>
        </p:txBody>
      </p:sp>
      <p:sp>
        <p:nvSpPr>
          <p:cNvPr id="10252" name="Text Box 12"/>
          <p:cNvSpPr txBox="1">
            <a:spLocks noChangeArrowheads="1"/>
          </p:cNvSpPr>
          <p:nvPr/>
        </p:nvSpPr>
        <p:spPr bwMode="auto">
          <a:xfrm>
            <a:off x="496888" y="1557338"/>
            <a:ext cx="8135937" cy="3354387"/>
          </a:xfrm>
          <a:prstGeom prst="rect">
            <a:avLst/>
          </a:prstGeom>
          <a:noFill/>
          <a:ln w="9525">
            <a:noFill/>
            <a:miter lim="800000"/>
            <a:headEnd/>
            <a:tailEnd/>
          </a:ln>
        </p:spPr>
        <p:txBody>
          <a:bodyPr>
            <a:spAutoFit/>
          </a:bodyPr>
          <a:lstStyle/>
          <a:p>
            <a:pPr>
              <a:spcBef>
                <a:spcPct val="50000"/>
              </a:spcBef>
            </a:pPr>
            <a:r>
              <a:rPr lang="zh-CN" altLang="en-US" sz="3200" b="1"/>
              <a:t>化合体积定律（</a:t>
            </a:r>
            <a:r>
              <a:rPr lang="en-US" altLang="zh-CN" sz="3200" b="1"/>
              <a:t>Combining volumes law</a:t>
            </a:r>
            <a:r>
              <a:rPr lang="zh-CN" altLang="en-US" sz="3200" b="1"/>
              <a:t>）</a:t>
            </a:r>
            <a:r>
              <a:rPr lang="zh-CN" altLang="en-US" sz="3200"/>
              <a:t>：</a:t>
            </a:r>
            <a:endParaRPr lang="en-US" altLang="zh-CN" sz="3200"/>
          </a:p>
          <a:p>
            <a:pPr>
              <a:lnSpc>
                <a:spcPts val="3000"/>
              </a:lnSpc>
              <a:spcBef>
                <a:spcPts val="600"/>
              </a:spcBef>
            </a:pPr>
            <a:r>
              <a:rPr lang="zh-CN" altLang="en-US"/>
              <a:t>    </a:t>
            </a:r>
            <a:r>
              <a:rPr lang="zh-CN" altLang="en-US" b="1"/>
              <a:t>在气体参加的化学反应中，在同一温度、同一压力下，参加同一反应的各种气体的体积互成简单整数比。例如，氢气和氯气化合生成氯化氢气体时，三者的体积比为</a:t>
            </a:r>
            <a:r>
              <a:rPr lang="en-US" altLang="zh-CN" b="1"/>
              <a:t>1:1:2</a:t>
            </a:r>
            <a:r>
              <a:rPr lang="zh-CN" altLang="en-US" b="1"/>
              <a:t>。像其他气体定律一样，气体化合体积定律只对理想气体才是完全正确的，但在室温和大气压下，大多数气体仍遵守此定律；只在高压条件下，它才不适用。该定律是</a:t>
            </a:r>
            <a:r>
              <a:rPr lang="en-US" altLang="zh-CN" b="1"/>
              <a:t>19</a:t>
            </a:r>
            <a:r>
              <a:rPr lang="zh-CN" altLang="en-US" b="1"/>
              <a:t>世纪初法国科学家</a:t>
            </a:r>
            <a:r>
              <a:rPr lang="en-US" altLang="zh-CN" b="1"/>
              <a:t>J.-L.</a:t>
            </a:r>
            <a:r>
              <a:rPr lang="zh-CN" altLang="en-US" b="1"/>
              <a:t>盖－吕萨克提出的。</a:t>
            </a:r>
            <a:endParaRPr kumimoji="1" lang="zh-CN" altLang="en-US" sz="2800" b="1">
              <a:latin typeface="Bookman Old Style"/>
              <a:ea typeface="黑体" pitchFamily="49" charset="-122"/>
            </a:endParaRP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sz="1800"/>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10242">
                                            <p:txEl>
                                              <p:charRg st="4294967295" end="4294967295"/>
                                            </p:txEl>
                                          </p:spTgt>
                                        </p:tgtEl>
                                        <p:attrNameLst>
                                          <p:attrName>style.visibility</p:attrName>
                                        </p:attrNameLst>
                                      </p:cBhvr>
                                      <p:to>
                                        <p:strVal val="visible"/>
                                      </p:to>
                                    </p:set>
                                    <p:animEffect transition="in" filter="dissolve">
                                      <p:cBhvr>
                                        <p:cTn id="7" dur="500"/>
                                        <p:tgtEl>
                                          <p:spTgt spid="10242">
                                            <p:txEl>
                                              <p:charRg st="4294967295" end="4294967295"/>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2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p:bldP spid="10252" grpId="0"/>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5" name="Rectangle 16"/>
          <p:cNvSpPr>
            <a:spLocks noGrp="1" noChangeArrowheads="1"/>
          </p:cNvSpPr>
          <p:nvPr>
            <p:ph type="dt" sz="quarter" idx="12"/>
          </p:nvPr>
        </p:nvSpPr>
        <p:spPr>
          <a:noFill/>
        </p:spPr>
        <p:txBody>
          <a:bodyPr/>
          <a:lstStyle/>
          <a:p>
            <a:fld id="{4FE4FA74-86AA-4904-9378-7592EBEB261C}" type="datetime1">
              <a:rPr lang="zh-CN" altLang="en-US" smtClean="0">
                <a:ea typeface="宋体" charset="-122"/>
              </a:rPr>
              <a:pPr/>
              <a:t>2018/10/18</a:t>
            </a:fld>
            <a:endParaRPr lang="en-US" altLang="zh-CN" smtClean="0">
              <a:ea typeface="宋体" charset="-122"/>
            </a:endParaRPr>
          </a:p>
        </p:txBody>
      </p:sp>
      <p:sp>
        <p:nvSpPr>
          <p:cNvPr id="172034" name="Rectangle 2"/>
          <p:cNvSpPr>
            <a:spLocks noGrp="1" noChangeArrowheads="1"/>
          </p:cNvSpPr>
          <p:nvPr>
            <p:ph type="body" idx="1"/>
          </p:nvPr>
        </p:nvSpPr>
        <p:spPr>
          <a:xfrm>
            <a:off x="755650" y="1916113"/>
            <a:ext cx="7199313" cy="2209800"/>
          </a:xfrm>
        </p:spPr>
        <p:txBody>
          <a:bodyPr/>
          <a:lstStyle/>
          <a:p>
            <a:pPr algn="just">
              <a:buFont typeface="Wingdings" pitchFamily="2" charset="2"/>
              <a:buNone/>
            </a:pPr>
            <a:r>
              <a:rPr lang="zh-CN" altLang="en-US" sz="3600" smtClean="0">
                <a:solidFill>
                  <a:srgbClr val="D60093"/>
                </a:solidFill>
                <a:ea typeface="黑体" pitchFamily="49" charset="-122"/>
              </a:rPr>
              <a:t>电荷中心：</a:t>
            </a:r>
          </a:p>
          <a:p>
            <a:pPr algn="just">
              <a:buFont typeface="Wingdings" pitchFamily="2" charset="2"/>
              <a:buNone/>
            </a:pPr>
            <a:r>
              <a:rPr lang="zh-CN" altLang="en-US" sz="3600" smtClean="0">
                <a:solidFill>
                  <a:srgbClr val="0000CC"/>
                </a:solidFill>
                <a:ea typeface="黑体" pitchFamily="49" charset="-122"/>
              </a:rPr>
              <a:t>不重合时→偶极→极性分子</a:t>
            </a:r>
          </a:p>
          <a:p>
            <a:pPr algn="just">
              <a:buFont typeface="Wingdings" pitchFamily="2" charset="2"/>
              <a:buNone/>
            </a:pPr>
            <a:r>
              <a:rPr lang="zh-CN" altLang="en-US" sz="3600" smtClean="0">
                <a:solidFill>
                  <a:srgbClr val="0000CC"/>
                </a:solidFill>
                <a:ea typeface="黑体" pitchFamily="49" charset="-122"/>
              </a:rPr>
              <a:t>重合时→不具有偶极→非极性分子</a:t>
            </a:r>
          </a:p>
        </p:txBody>
      </p:sp>
      <p:sp>
        <p:nvSpPr>
          <p:cNvPr id="172035" name="Rectangle 3"/>
          <p:cNvSpPr>
            <a:spLocks noGrp="1" noChangeArrowheads="1"/>
          </p:cNvSpPr>
          <p:nvPr>
            <p:ph type="title"/>
          </p:nvPr>
        </p:nvSpPr>
        <p:spPr>
          <a:xfrm>
            <a:off x="457200" y="457200"/>
            <a:ext cx="6635750" cy="1027113"/>
          </a:xfrm>
        </p:spPr>
        <p:txBody>
          <a:bodyPr/>
          <a:lstStyle/>
          <a:p>
            <a:r>
              <a:rPr lang="en-US" altLang="zh-CN" sz="4000" dirty="0" smtClean="0">
                <a:solidFill>
                  <a:srgbClr val="0000CC"/>
                </a:solidFill>
                <a:latin typeface="黑体" pitchFamily="49" charset="-122"/>
                <a:ea typeface="黑体" pitchFamily="49" charset="-122"/>
              </a:rPr>
              <a:t>3.1.1  </a:t>
            </a:r>
            <a:r>
              <a:rPr lang="zh-CN" altLang="en-US" sz="4000" dirty="0" smtClean="0">
                <a:solidFill>
                  <a:srgbClr val="0000CC"/>
                </a:solidFill>
                <a:latin typeface="黑体" pitchFamily="49" charset="-122"/>
                <a:ea typeface="黑体" pitchFamily="49" charset="-122"/>
              </a:rPr>
              <a:t>分子的极性</a:t>
            </a:r>
          </a:p>
        </p:txBody>
      </p:sp>
      <p:sp>
        <p:nvSpPr>
          <p:cNvPr id="172036" name="Oval 4"/>
          <p:cNvSpPr>
            <a:spLocks noChangeArrowheads="1"/>
          </p:cNvSpPr>
          <p:nvPr/>
        </p:nvSpPr>
        <p:spPr bwMode="auto">
          <a:xfrm>
            <a:off x="2209800" y="4495800"/>
            <a:ext cx="1371600" cy="1371600"/>
          </a:xfrm>
          <a:prstGeom prst="ellipse">
            <a:avLst/>
          </a:prstGeom>
          <a:solidFill>
            <a:srgbClr val="A6A7D8"/>
          </a:solidFill>
          <a:ln w="9525">
            <a:solidFill>
              <a:schemeClr val="tx1"/>
            </a:solidFill>
            <a:miter lim="800000"/>
            <a:headEnd/>
            <a:tailEnd/>
          </a:ln>
        </p:spPr>
        <p:txBody>
          <a:bodyPr wrap="none" anchor="ctr"/>
          <a:lstStyle/>
          <a:p>
            <a:pPr algn="ctr"/>
            <a:r>
              <a:rPr kumimoji="1" lang="en-US" altLang="zh-CN">
                <a:solidFill>
                  <a:schemeClr val="tx1"/>
                </a:solidFill>
                <a:latin typeface="Tahoma" pitchFamily="34" charset="0"/>
              </a:rPr>
              <a:t>+</a:t>
            </a:r>
          </a:p>
          <a:p>
            <a:pPr algn="ctr"/>
            <a:r>
              <a:rPr kumimoji="1" lang="en-US" altLang="zh-CN">
                <a:solidFill>
                  <a:schemeClr val="tx1"/>
                </a:solidFill>
                <a:latin typeface="Tahoma" pitchFamily="34" charset="0"/>
              </a:rPr>
              <a:t>-</a:t>
            </a:r>
          </a:p>
        </p:txBody>
      </p:sp>
      <p:sp>
        <p:nvSpPr>
          <p:cNvPr id="172037" name="Oval 5"/>
          <p:cNvSpPr>
            <a:spLocks noChangeArrowheads="1"/>
          </p:cNvSpPr>
          <p:nvPr/>
        </p:nvSpPr>
        <p:spPr bwMode="auto">
          <a:xfrm>
            <a:off x="5724525" y="4724400"/>
            <a:ext cx="1676400" cy="838200"/>
          </a:xfrm>
          <a:prstGeom prst="ellipse">
            <a:avLst/>
          </a:prstGeom>
          <a:solidFill>
            <a:schemeClr val="folHlink"/>
          </a:solidFill>
          <a:ln w="9525">
            <a:solidFill>
              <a:schemeClr val="tx1"/>
            </a:solidFill>
            <a:miter lim="800000"/>
            <a:headEnd/>
            <a:tailEnd/>
          </a:ln>
        </p:spPr>
        <p:txBody>
          <a:bodyPr wrap="none" anchor="ctr"/>
          <a:lstStyle/>
          <a:p>
            <a:pPr algn="ctr"/>
            <a:r>
              <a:rPr kumimoji="1" lang="en-US" altLang="zh-CN">
                <a:solidFill>
                  <a:schemeClr val="tx1"/>
                </a:solidFill>
                <a:latin typeface="Tahoma" pitchFamily="34" charset="0"/>
              </a:rPr>
              <a:t>+       -</a:t>
            </a:r>
          </a:p>
        </p:txBody>
      </p:sp>
      <p:sp>
        <p:nvSpPr>
          <p:cNvPr id="172038" name="Text Box 6"/>
          <p:cNvSpPr txBox="1">
            <a:spLocks noChangeArrowheads="1"/>
          </p:cNvSpPr>
          <p:nvPr/>
        </p:nvSpPr>
        <p:spPr bwMode="auto">
          <a:xfrm>
            <a:off x="5795963" y="5949950"/>
            <a:ext cx="1612900" cy="519113"/>
          </a:xfrm>
          <a:prstGeom prst="rect">
            <a:avLst/>
          </a:prstGeom>
          <a:noFill/>
          <a:ln w="9525">
            <a:noFill/>
            <a:miter lim="800000"/>
            <a:headEnd/>
            <a:tailEnd/>
          </a:ln>
        </p:spPr>
        <p:txBody>
          <a:bodyPr wrap="none">
            <a:spAutoFit/>
          </a:bodyPr>
          <a:lstStyle/>
          <a:p>
            <a:r>
              <a:rPr kumimoji="1" lang="zh-CN" altLang="en-US" sz="2800" b="1">
                <a:latin typeface="Tahoma" pitchFamily="34" charset="0"/>
                <a:ea typeface="黑体" pitchFamily="49" charset="-122"/>
              </a:rPr>
              <a:t>极性分子</a:t>
            </a:r>
          </a:p>
        </p:txBody>
      </p:sp>
      <p:sp>
        <p:nvSpPr>
          <p:cNvPr id="172039" name="Rectangle 7"/>
          <p:cNvSpPr>
            <a:spLocks noChangeArrowheads="1"/>
          </p:cNvSpPr>
          <p:nvPr/>
        </p:nvSpPr>
        <p:spPr bwMode="auto">
          <a:xfrm>
            <a:off x="1979613" y="5949950"/>
            <a:ext cx="1970087" cy="519113"/>
          </a:xfrm>
          <a:prstGeom prst="rect">
            <a:avLst/>
          </a:prstGeom>
          <a:noFill/>
          <a:ln w="9525">
            <a:noFill/>
            <a:miter lim="800000"/>
            <a:headEnd/>
            <a:tailEnd/>
          </a:ln>
        </p:spPr>
        <p:txBody>
          <a:bodyPr wrap="none">
            <a:spAutoFit/>
          </a:bodyPr>
          <a:lstStyle/>
          <a:p>
            <a:r>
              <a:rPr kumimoji="1" lang="zh-CN" altLang="en-US" sz="2800" b="1">
                <a:latin typeface="Tahoma" pitchFamily="34" charset="0"/>
                <a:ea typeface="黑体" pitchFamily="49" charset="-122"/>
              </a:rPr>
              <a:t>非极性分子</a:t>
            </a: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sz="1800"/>
          </a:p>
        </p:txBody>
      </p:sp>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72035"/>
                                        </p:tgtEl>
                                        <p:attrNameLst>
                                          <p:attrName>style.visibility</p:attrName>
                                        </p:attrNameLst>
                                      </p:cBhvr>
                                      <p:to>
                                        <p:strVal val="visible"/>
                                      </p:to>
                                    </p:set>
                                    <p:animEffect transition="in" filter="dissolve">
                                      <p:cBhvr>
                                        <p:cTn id="7" dur="500"/>
                                        <p:tgtEl>
                                          <p:spTgt spid="17203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2034">
                                            <p:txEl>
                                              <p:pRg st="0" end="0"/>
                                            </p:txEl>
                                          </p:spTgt>
                                        </p:tgtEl>
                                        <p:attrNameLst>
                                          <p:attrName>style.visibility</p:attrName>
                                        </p:attrNameLst>
                                      </p:cBhvr>
                                      <p:to>
                                        <p:strVal val="visible"/>
                                      </p:to>
                                    </p:set>
                                    <p:animEffect transition="in" filter="dissolve">
                                      <p:cBhvr>
                                        <p:cTn id="12" dur="500"/>
                                        <p:tgtEl>
                                          <p:spTgt spid="17203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72034">
                                            <p:txEl>
                                              <p:pRg st="1" end="1"/>
                                            </p:txEl>
                                          </p:spTgt>
                                        </p:tgtEl>
                                        <p:attrNameLst>
                                          <p:attrName>style.visibility</p:attrName>
                                        </p:attrNameLst>
                                      </p:cBhvr>
                                      <p:to>
                                        <p:strVal val="visible"/>
                                      </p:to>
                                    </p:set>
                                    <p:animEffect transition="in" filter="dissolve">
                                      <p:cBhvr>
                                        <p:cTn id="17" dur="500"/>
                                        <p:tgtEl>
                                          <p:spTgt spid="17203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72034">
                                            <p:txEl>
                                              <p:pRg st="2" end="2"/>
                                            </p:txEl>
                                          </p:spTgt>
                                        </p:tgtEl>
                                        <p:attrNameLst>
                                          <p:attrName>style.visibility</p:attrName>
                                        </p:attrNameLst>
                                      </p:cBhvr>
                                      <p:to>
                                        <p:strVal val="visible"/>
                                      </p:to>
                                    </p:set>
                                    <p:animEffect transition="in" filter="dissolve">
                                      <p:cBhvr>
                                        <p:cTn id="22" dur="500"/>
                                        <p:tgtEl>
                                          <p:spTgt spid="17203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20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20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20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20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4" grpId="0" build="p"/>
      <p:bldP spid="172035" grpId="0"/>
      <p:bldP spid="172036" grpId="0" animBg="1"/>
      <p:bldP spid="172037" grpId="0" animBg="1"/>
      <p:bldP spid="172038" grpId="0"/>
      <p:bldP spid="172039" grpId="0"/>
    </p:bld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09" name="Rectangle 3"/>
          <p:cNvSpPr>
            <a:spLocks noGrp="1" noChangeArrowheads="1"/>
          </p:cNvSpPr>
          <p:nvPr>
            <p:ph type="sldNum" sz="quarter" idx="11"/>
          </p:nvPr>
        </p:nvSpPr>
        <p:spPr>
          <a:noFill/>
        </p:spPr>
        <p:txBody>
          <a:bodyPr/>
          <a:lstStyle/>
          <a:p>
            <a:fld id="{104F863D-B588-4BCE-84A9-843D576BA62F}" type="slidenum">
              <a:rPr lang="en-US" altLang="zh-CN" smtClean="0">
                <a:latin typeface="Bookman Old Style"/>
                <a:ea typeface="宋体" charset="-122"/>
              </a:rPr>
              <a:pPr/>
              <a:t>40</a:t>
            </a:fld>
            <a:endParaRPr lang="en-US" altLang="zh-CN" smtClean="0">
              <a:latin typeface="Bookman Old Style"/>
              <a:ea typeface="宋体" charset="-122"/>
            </a:endParaRPr>
          </a:p>
        </p:txBody>
      </p:sp>
      <p:sp>
        <p:nvSpPr>
          <p:cNvPr id="68610" name="Rectangle 16"/>
          <p:cNvSpPr>
            <a:spLocks noGrp="1" noChangeArrowheads="1"/>
          </p:cNvSpPr>
          <p:nvPr>
            <p:ph type="dt" sz="quarter" idx="12"/>
          </p:nvPr>
        </p:nvSpPr>
        <p:spPr>
          <a:noFill/>
        </p:spPr>
        <p:txBody>
          <a:bodyPr/>
          <a:lstStyle/>
          <a:p>
            <a:fld id="{BC89F330-4D1E-45C7-9353-AD974BE704F3}" type="datetime1">
              <a:rPr lang="zh-CN" altLang="en-US" smtClean="0">
                <a:latin typeface="Bookman Old Style"/>
                <a:ea typeface="宋体" charset="-122"/>
              </a:rPr>
              <a:pPr/>
              <a:t>2018/10/18</a:t>
            </a:fld>
            <a:endParaRPr lang="en-US" altLang="zh-CN" smtClean="0">
              <a:latin typeface="Bookman Old Style"/>
              <a:ea typeface="宋体" charset="-122"/>
            </a:endParaRPr>
          </a:p>
        </p:txBody>
      </p:sp>
      <p:sp>
        <p:nvSpPr>
          <p:cNvPr id="10255" name="Text Box 15"/>
          <p:cNvSpPr txBox="1">
            <a:spLocks noChangeArrowheads="1"/>
          </p:cNvSpPr>
          <p:nvPr/>
        </p:nvSpPr>
        <p:spPr bwMode="auto">
          <a:xfrm>
            <a:off x="539750" y="477838"/>
            <a:ext cx="7920038" cy="4030662"/>
          </a:xfrm>
          <a:prstGeom prst="rect">
            <a:avLst/>
          </a:prstGeom>
          <a:noFill/>
          <a:ln w="9525">
            <a:noFill/>
            <a:miter lim="800000"/>
            <a:headEnd/>
            <a:tailEnd/>
          </a:ln>
        </p:spPr>
        <p:txBody>
          <a:bodyPr>
            <a:spAutoFit/>
          </a:bodyPr>
          <a:lstStyle/>
          <a:p>
            <a:pPr>
              <a:spcBef>
                <a:spcPct val="50000"/>
              </a:spcBef>
            </a:pPr>
            <a:r>
              <a:rPr lang="zh-CN" altLang="en-US" sz="3200" b="1"/>
              <a:t>阿伏加德罗定律（阿伏伽德罗定律及推论）（英文名：</a:t>
            </a:r>
            <a:r>
              <a:rPr lang="en-US" altLang="zh-CN" sz="3200" b="1"/>
              <a:t>Avogadro‘s Hypothesis</a:t>
            </a:r>
            <a:r>
              <a:rPr lang="zh-CN" altLang="en-US" sz="3200" b="1"/>
              <a:t>）：</a:t>
            </a:r>
            <a:endParaRPr lang="en-US" altLang="zh-CN" sz="3200" b="1"/>
          </a:p>
          <a:p>
            <a:pPr>
              <a:lnSpc>
                <a:spcPct val="150000"/>
              </a:lnSpc>
              <a:spcBef>
                <a:spcPct val="50000"/>
              </a:spcBef>
            </a:pPr>
            <a:r>
              <a:rPr lang="zh-CN" altLang="en-US" b="1"/>
              <a:t>    同温同压下，相同体积的任何气体含有相同的分子数，称为阿伏加德罗定律。气体的体积是指所含分子占据的空间，通常条件下，气体分子间的平均距离约为分子直径的</a:t>
            </a:r>
            <a:r>
              <a:rPr lang="en-US" altLang="zh-CN" b="1"/>
              <a:t>10</a:t>
            </a:r>
            <a:r>
              <a:rPr lang="zh-CN" altLang="en-US" b="1"/>
              <a:t>倍，因此，当气体所含分子数确定后，气体的体积主要决定于分子间的平均距离而不是分子本身的大小。</a:t>
            </a:r>
            <a:endParaRPr kumimoji="1" lang="zh-CN" altLang="en-US" sz="2800" b="1">
              <a:latin typeface="Bookman Old Style"/>
              <a:ea typeface="黑体" pitchFamily="49" charset="-122"/>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
        <p:nvSpPr>
          <p:cNvPr id="9" name="Line 4"/>
          <p:cNvSpPr>
            <a:spLocks noChangeShapeType="1"/>
          </p:cNvSpPr>
          <p:nvPr/>
        </p:nvSpPr>
        <p:spPr bwMode="auto">
          <a:xfrm>
            <a:off x="468313" y="1628775"/>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sz="1800"/>
          </a:p>
        </p:txBody>
      </p:sp>
      <p:sp>
        <p:nvSpPr>
          <p:cNvPr id="10" name="Text Box 15"/>
          <p:cNvSpPr txBox="1">
            <a:spLocks noChangeArrowheads="1"/>
          </p:cNvSpPr>
          <p:nvPr/>
        </p:nvSpPr>
        <p:spPr bwMode="auto">
          <a:xfrm>
            <a:off x="600075" y="5013325"/>
            <a:ext cx="7920038" cy="522288"/>
          </a:xfrm>
          <a:prstGeom prst="rect">
            <a:avLst/>
          </a:prstGeom>
          <a:noFill/>
          <a:ln w="9525">
            <a:noFill/>
            <a:miter lim="800000"/>
            <a:headEnd/>
            <a:tailEnd/>
          </a:ln>
        </p:spPr>
        <p:txBody>
          <a:bodyPr>
            <a:spAutoFit/>
          </a:bodyPr>
          <a:lstStyle/>
          <a:p>
            <a:pPr>
              <a:spcBef>
                <a:spcPct val="50000"/>
              </a:spcBef>
            </a:pPr>
            <a:r>
              <a:rPr kumimoji="1" lang="zh-CN" altLang="en-US" sz="2800">
                <a:latin typeface="Bookman Old Style"/>
                <a:ea typeface="黑体" pitchFamily="49" charset="-122"/>
              </a:rPr>
              <a:t>阿伏伽德罗常数   </a:t>
            </a:r>
            <a:r>
              <a:rPr kumimoji="1" lang="en-US" altLang="zh-CN" sz="2800">
                <a:latin typeface="Bookman Old Style"/>
                <a:ea typeface="黑体" pitchFamily="49" charset="-122"/>
              </a:rPr>
              <a:t>N</a:t>
            </a:r>
            <a:r>
              <a:rPr kumimoji="1" lang="en-US" altLang="zh-CN" sz="2800" baseline="-25000">
                <a:latin typeface="Bookman Old Style"/>
                <a:ea typeface="黑体" pitchFamily="49" charset="-122"/>
              </a:rPr>
              <a:t>A</a:t>
            </a:r>
            <a:r>
              <a:rPr kumimoji="1" lang="en-US" altLang="zh-CN" sz="2800">
                <a:latin typeface="Bookman Old Style"/>
                <a:ea typeface="黑体" pitchFamily="49" charset="-122"/>
              </a:rPr>
              <a:t>=6.02</a:t>
            </a:r>
            <a:r>
              <a:rPr kumimoji="1" lang="en-US" altLang="zh-CN" sz="2800">
                <a:latin typeface="Bookman Old Style"/>
                <a:ea typeface="黑体" pitchFamily="49" charset="-122"/>
                <a:sym typeface="Symbol" pitchFamily="18" charset="2"/>
              </a:rPr>
              <a:t>10</a:t>
            </a:r>
            <a:r>
              <a:rPr kumimoji="1" lang="en-US" altLang="zh-CN" sz="2800" baseline="30000">
                <a:latin typeface="Bookman Old Style"/>
                <a:ea typeface="黑体" pitchFamily="49" charset="-122"/>
                <a:sym typeface="Symbol" pitchFamily="18" charset="2"/>
              </a:rPr>
              <a:t>23</a:t>
            </a:r>
            <a:r>
              <a:rPr kumimoji="1" lang="en-US" altLang="zh-CN" sz="2800">
                <a:latin typeface="Bookman Old Style"/>
                <a:ea typeface="黑体" pitchFamily="49" charset="-122"/>
                <a:sym typeface="Symbol" pitchFamily="18" charset="2"/>
              </a:rPr>
              <a:t> /mol</a:t>
            </a:r>
            <a:endParaRPr kumimoji="1" lang="zh-CN" altLang="en-US" sz="2800">
              <a:latin typeface="Bookman Old Style"/>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5" grpId="0"/>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7" name="Rectangle 3"/>
          <p:cNvSpPr>
            <a:spLocks noGrp="1" noChangeArrowheads="1"/>
          </p:cNvSpPr>
          <p:nvPr>
            <p:ph type="sldNum" sz="quarter" idx="11"/>
          </p:nvPr>
        </p:nvSpPr>
        <p:spPr>
          <a:noFill/>
        </p:spPr>
        <p:txBody>
          <a:bodyPr/>
          <a:lstStyle/>
          <a:p>
            <a:fld id="{79EA6DB8-5B9B-4371-9FE0-6C6C90FE15A2}" type="slidenum">
              <a:rPr lang="en-US" altLang="zh-CN" smtClean="0">
                <a:latin typeface="Bookman Old Style"/>
                <a:ea typeface="宋体" charset="-122"/>
              </a:rPr>
              <a:pPr/>
              <a:t>41</a:t>
            </a:fld>
            <a:endParaRPr lang="en-US" altLang="zh-CN" smtClean="0">
              <a:latin typeface="Bookman Old Style"/>
              <a:ea typeface="宋体" charset="-122"/>
            </a:endParaRPr>
          </a:p>
        </p:txBody>
      </p:sp>
      <p:sp>
        <p:nvSpPr>
          <p:cNvPr id="70658" name="Rectangle 16"/>
          <p:cNvSpPr>
            <a:spLocks noGrp="1" noChangeArrowheads="1"/>
          </p:cNvSpPr>
          <p:nvPr>
            <p:ph type="dt" sz="quarter" idx="12"/>
          </p:nvPr>
        </p:nvSpPr>
        <p:spPr>
          <a:noFill/>
        </p:spPr>
        <p:txBody>
          <a:bodyPr/>
          <a:lstStyle/>
          <a:p>
            <a:fld id="{54D491E2-29AB-4C8A-ACEA-EEC77D490EF4}" type="datetime1">
              <a:rPr lang="zh-CN" altLang="en-US" smtClean="0">
                <a:latin typeface="Bookman Old Style"/>
                <a:ea typeface="宋体" charset="-122"/>
              </a:rPr>
              <a:pPr/>
              <a:t>2018/10/18</a:t>
            </a:fld>
            <a:endParaRPr lang="en-US" altLang="zh-CN" smtClean="0">
              <a:latin typeface="Bookman Old Style"/>
              <a:ea typeface="宋体" charset="-122"/>
            </a:endParaRPr>
          </a:p>
        </p:txBody>
      </p:sp>
      <p:sp>
        <p:nvSpPr>
          <p:cNvPr id="10242" name="Rectangle 2"/>
          <p:cNvSpPr>
            <a:spLocks noGrp="1" noChangeArrowheads="1"/>
          </p:cNvSpPr>
          <p:nvPr>
            <p:ph type="title" idx="4294967295"/>
          </p:nvPr>
        </p:nvSpPr>
        <p:spPr>
          <a:xfrm>
            <a:off x="34925" y="476250"/>
            <a:ext cx="5184775" cy="936625"/>
          </a:xfrm>
        </p:spPr>
        <p:txBody>
          <a:bodyPr anchorCtr="1"/>
          <a:lstStyle/>
          <a:p>
            <a:pPr eaLnBrk="1" hangingPunct="1"/>
            <a:r>
              <a:rPr lang="en-US" altLang="zh-CN" sz="4000" dirty="0" smtClean="0">
                <a:solidFill>
                  <a:srgbClr val="000099"/>
                </a:solidFill>
                <a:latin typeface="Bookman Old Style"/>
                <a:ea typeface="黑体" pitchFamily="49" charset="-122"/>
              </a:rPr>
              <a:t>3.2.3  </a:t>
            </a:r>
            <a:r>
              <a:rPr lang="zh-CN" altLang="en-US" sz="4000" dirty="0" smtClean="0">
                <a:solidFill>
                  <a:srgbClr val="000099"/>
                </a:solidFill>
                <a:latin typeface="Bookman Old Style"/>
                <a:ea typeface="黑体" pitchFamily="49" charset="-122"/>
              </a:rPr>
              <a:t>分压定律</a:t>
            </a:r>
          </a:p>
        </p:txBody>
      </p:sp>
      <p:sp>
        <p:nvSpPr>
          <p:cNvPr id="10252" name="Text Box 12"/>
          <p:cNvSpPr txBox="1">
            <a:spLocks noChangeArrowheads="1"/>
          </p:cNvSpPr>
          <p:nvPr/>
        </p:nvSpPr>
        <p:spPr bwMode="auto">
          <a:xfrm>
            <a:off x="539750" y="1398588"/>
            <a:ext cx="7704138" cy="946150"/>
          </a:xfrm>
          <a:prstGeom prst="rect">
            <a:avLst/>
          </a:prstGeom>
          <a:noFill/>
          <a:ln w="9525">
            <a:noFill/>
            <a:miter lim="800000"/>
            <a:headEnd/>
            <a:tailEnd/>
          </a:ln>
        </p:spPr>
        <p:txBody>
          <a:bodyPr>
            <a:spAutoFit/>
          </a:bodyPr>
          <a:lstStyle/>
          <a:p>
            <a:pPr>
              <a:spcBef>
                <a:spcPct val="50000"/>
              </a:spcBef>
            </a:pPr>
            <a:r>
              <a:rPr kumimoji="1" lang="en-US" altLang="zh-CN">
                <a:latin typeface="Bookman Old Style"/>
              </a:rPr>
              <a:t>        </a:t>
            </a:r>
            <a:r>
              <a:rPr kumimoji="1" lang="zh-CN" altLang="en-US" sz="2800">
                <a:latin typeface="Bookman Old Style"/>
                <a:ea typeface="黑体" pitchFamily="49" charset="-122"/>
              </a:rPr>
              <a:t>在由多种气体组成的混合系统，各组分气体所具有的压力应为多少？</a:t>
            </a:r>
          </a:p>
        </p:txBody>
      </p:sp>
      <p:sp>
        <p:nvSpPr>
          <p:cNvPr id="10254" name="Text Box 14"/>
          <p:cNvSpPr txBox="1">
            <a:spLocks noChangeArrowheads="1"/>
          </p:cNvSpPr>
          <p:nvPr/>
        </p:nvSpPr>
        <p:spPr bwMode="auto">
          <a:xfrm>
            <a:off x="539750" y="2395538"/>
            <a:ext cx="7666038" cy="946150"/>
          </a:xfrm>
          <a:prstGeom prst="rect">
            <a:avLst/>
          </a:prstGeom>
          <a:noFill/>
          <a:ln w="9525">
            <a:noFill/>
            <a:miter lim="800000"/>
            <a:headEnd/>
            <a:tailEnd/>
          </a:ln>
        </p:spPr>
        <p:txBody>
          <a:bodyPr>
            <a:spAutoFit/>
          </a:bodyPr>
          <a:lstStyle/>
          <a:p>
            <a:pPr>
              <a:spcBef>
                <a:spcPct val="50000"/>
              </a:spcBef>
            </a:pPr>
            <a:r>
              <a:rPr kumimoji="1" lang="en-US" altLang="zh-CN">
                <a:solidFill>
                  <a:srgbClr val="13110F"/>
                </a:solidFill>
                <a:latin typeface="Bookman Old Style"/>
              </a:rPr>
              <a:t>       </a:t>
            </a:r>
            <a:r>
              <a:rPr kumimoji="1" lang="zh-CN" altLang="en-US" sz="2800">
                <a:latin typeface="Bookman Old Style"/>
                <a:ea typeface="黑体" pitchFamily="49" charset="-122"/>
              </a:rPr>
              <a:t>只要不发生化学反应，各组分气体，在一般情况下，均适合气态方程式。</a:t>
            </a:r>
            <a:r>
              <a:rPr kumimoji="1" lang="zh-CN" altLang="en-US" sz="2800">
                <a:solidFill>
                  <a:schemeClr val="tx2"/>
                </a:solidFill>
                <a:latin typeface="Bookman Old Style"/>
                <a:ea typeface="黑体" pitchFamily="49" charset="-122"/>
              </a:rPr>
              <a:t> </a:t>
            </a:r>
            <a:r>
              <a:rPr kumimoji="1" lang="en-US" altLang="zh-CN" sz="2800">
                <a:solidFill>
                  <a:srgbClr val="FF33CC"/>
                </a:solidFill>
                <a:latin typeface="Bookman Old Style"/>
              </a:rPr>
              <a:t>p</a:t>
            </a:r>
            <a:r>
              <a:rPr kumimoji="1" lang="en-US" altLang="zh-CN" sz="2800" baseline="-25000">
                <a:solidFill>
                  <a:srgbClr val="FF33CC"/>
                </a:solidFill>
                <a:latin typeface="Bookman Old Style"/>
              </a:rPr>
              <a:t>i</a:t>
            </a:r>
            <a:r>
              <a:rPr kumimoji="1" lang="en-US" altLang="zh-CN" sz="2800">
                <a:solidFill>
                  <a:srgbClr val="D60093"/>
                </a:solidFill>
                <a:latin typeface="Bookman Old Style"/>
              </a:rPr>
              <a:t>V =</a:t>
            </a:r>
            <a:r>
              <a:rPr kumimoji="1" lang="en-US" altLang="zh-CN" sz="2800">
                <a:solidFill>
                  <a:srgbClr val="FF66CC"/>
                </a:solidFill>
                <a:latin typeface="Bookman Old Style"/>
              </a:rPr>
              <a:t> </a:t>
            </a:r>
            <a:r>
              <a:rPr kumimoji="1" lang="en-US" altLang="zh-CN" sz="2800">
                <a:solidFill>
                  <a:srgbClr val="FF33CC"/>
                </a:solidFill>
                <a:latin typeface="Bookman Old Style"/>
              </a:rPr>
              <a:t>n</a:t>
            </a:r>
            <a:r>
              <a:rPr kumimoji="1" lang="en-US" altLang="zh-CN" sz="2800" baseline="-25000">
                <a:solidFill>
                  <a:srgbClr val="FF33CC"/>
                </a:solidFill>
                <a:latin typeface="Bookman Old Style"/>
              </a:rPr>
              <a:t>i</a:t>
            </a:r>
            <a:r>
              <a:rPr kumimoji="1" lang="en-US" altLang="zh-CN" sz="2800">
                <a:solidFill>
                  <a:srgbClr val="D60093"/>
                </a:solidFill>
                <a:latin typeface="Bookman Old Style"/>
              </a:rPr>
              <a:t>RT</a:t>
            </a:r>
            <a:r>
              <a:rPr kumimoji="1" lang="en-US" altLang="zh-CN">
                <a:solidFill>
                  <a:srgbClr val="D60093"/>
                </a:solidFill>
                <a:latin typeface="Bookman Old Style"/>
              </a:rPr>
              <a:t> </a:t>
            </a:r>
          </a:p>
        </p:txBody>
      </p:sp>
      <p:sp>
        <p:nvSpPr>
          <p:cNvPr id="10255" name="Text Box 15"/>
          <p:cNvSpPr txBox="1">
            <a:spLocks noChangeArrowheads="1"/>
          </p:cNvSpPr>
          <p:nvPr/>
        </p:nvSpPr>
        <p:spPr bwMode="auto">
          <a:xfrm>
            <a:off x="539750" y="3414713"/>
            <a:ext cx="7920038" cy="1800225"/>
          </a:xfrm>
          <a:prstGeom prst="rect">
            <a:avLst/>
          </a:prstGeom>
          <a:noFill/>
          <a:ln w="9525">
            <a:noFill/>
            <a:miter lim="800000"/>
            <a:headEnd/>
            <a:tailEnd/>
          </a:ln>
        </p:spPr>
        <p:txBody>
          <a:bodyPr>
            <a:spAutoFit/>
          </a:bodyPr>
          <a:lstStyle/>
          <a:p>
            <a:pPr>
              <a:spcBef>
                <a:spcPct val="50000"/>
              </a:spcBef>
            </a:pPr>
            <a:r>
              <a:rPr kumimoji="1" lang="en-US" altLang="zh-CN">
                <a:solidFill>
                  <a:srgbClr val="13110F"/>
                </a:solidFill>
                <a:latin typeface="Bookman Old Style"/>
              </a:rPr>
              <a:t>        </a:t>
            </a:r>
            <a:r>
              <a:rPr kumimoji="1" lang="zh-CN" altLang="en-US" sz="2800">
                <a:latin typeface="Bookman Old Style"/>
                <a:ea typeface="黑体" pitchFamily="49" charset="-122"/>
              </a:rPr>
              <a:t>在混合气体中，某一组分气体的分压等于它在混合气体中的</a:t>
            </a:r>
            <a:r>
              <a:rPr kumimoji="1" lang="zh-CN" altLang="en-US" sz="2800">
                <a:solidFill>
                  <a:srgbClr val="FF33CC"/>
                </a:solidFill>
                <a:latin typeface="Bookman Old Style"/>
                <a:ea typeface="黑体" pitchFamily="49" charset="-122"/>
              </a:rPr>
              <a:t>摩尔分数</a:t>
            </a:r>
            <a:r>
              <a:rPr kumimoji="1" lang="zh-CN" altLang="en-US" sz="2800">
                <a:latin typeface="Bookman Old Style"/>
                <a:ea typeface="黑体" pitchFamily="49" charset="-122"/>
              </a:rPr>
              <a:t>乘以总压力。各组分气体分压的总和即等于其总压，这一原理，称为</a:t>
            </a:r>
            <a:r>
              <a:rPr kumimoji="1" lang="en-US" altLang="zh-CN" sz="2800">
                <a:latin typeface="Bookman Old Style"/>
                <a:ea typeface="黑体" pitchFamily="49" charset="-122"/>
              </a:rPr>
              <a:t>Dalton</a:t>
            </a:r>
            <a:r>
              <a:rPr kumimoji="1" lang="zh-CN" altLang="en-US" sz="2800">
                <a:latin typeface="Bookman Old Style"/>
                <a:ea typeface="黑体" pitchFamily="49" charset="-122"/>
              </a:rPr>
              <a:t>分压定律。</a:t>
            </a:r>
          </a:p>
        </p:txBody>
      </p:sp>
      <p:sp>
        <p:nvSpPr>
          <p:cNvPr id="10258" name="Text Box 18"/>
          <p:cNvSpPr txBox="1">
            <a:spLocks noChangeArrowheads="1"/>
          </p:cNvSpPr>
          <p:nvPr/>
        </p:nvSpPr>
        <p:spPr bwMode="auto">
          <a:xfrm>
            <a:off x="1765300" y="5300663"/>
            <a:ext cx="5111750" cy="1311275"/>
          </a:xfrm>
          <a:prstGeom prst="rect">
            <a:avLst/>
          </a:prstGeom>
          <a:noFill/>
          <a:ln w="9525">
            <a:noFill/>
            <a:miter lim="800000"/>
            <a:headEnd/>
            <a:tailEnd/>
          </a:ln>
        </p:spPr>
        <p:txBody>
          <a:bodyPr>
            <a:spAutoFit/>
          </a:bodyPr>
          <a:lstStyle/>
          <a:p>
            <a:pPr>
              <a:spcBef>
                <a:spcPct val="50000"/>
              </a:spcBef>
            </a:pPr>
            <a:r>
              <a:rPr kumimoji="1" lang="en-US" altLang="zh-CN" sz="3200">
                <a:solidFill>
                  <a:srgbClr val="D60093"/>
                </a:solidFill>
                <a:latin typeface="Bookman Old Style"/>
              </a:rPr>
              <a:t>p   =  p</a:t>
            </a:r>
            <a:r>
              <a:rPr kumimoji="1" lang="en-US" altLang="zh-CN" sz="3200" baseline="-25000">
                <a:solidFill>
                  <a:srgbClr val="D60093"/>
                </a:solidFill>
                <a:latin typeface="Bookman Old Style"/>
              </a:rPr>
              <a:t>1 </a:t>
            </a:r>
            <a:r>
              <a:rPr kumimoji="1" lang="en-US" altLang="zh-CN" sz="3200">
                <a:solidFill>
                  <a:srgbClr val="D60093"/>
                </a:solidFill>
                <a:latin typeface="Bookman Old Style"/>
              </a:rPr>
              <a:t>+ p</a:t>
            </a:r>
            <a:r>
              <a:rPr kumimoji="1" lang="en-US" altLang="zh-CN" sz="3200" baseline="-25000">
                <a:solidFill>
                  <a:srgbClr val="D60093"/>
                </a:solidFill>
                <a:latin typeface="Bookman Old Style"/>
              </a:rPr>
              <a:t>2</a:t>
            </a:r>
            <a:r>
              <a:rPr kumimoji="1" lang="en-US" altLang="zh-CN" sz="3200">
                <a:solidFill>
                  <a:srgbClr val="D60093"/>
                </a:solidFill>
                <a:latin typeface="Bookman Old Style"/>
              </a:rPr>
              <a:t>+…….p</a:t>
            </a:r>
            <a:r>
              <a:rPr kumimoji="1" lang="en-US" altLang="zh-CN" sz="3200" baseline="-25000">
                <a:solidFill>
                  <a:srgbClr val="D60093"/>
                </a:solidFill>
                <a:latin typeface="Bookman Old Style"/>
              </a:rPr>
              <a:t>i</a:t>
            </a:r>
          </a:p>
          <a:p>
            <a:pPr>
              <a:spcBef>
                <a:spcPct val="50000"/>
              </a:spcBef>
            </a:pPr>
            <a:r>
              <a:rPr kumimoji="1" lang="en-US" altLang="zh-CN" sz="3200">
                <a:solidFill>
                  <a:srgbClr val="D60093"/>
                </a:solidFill>
                <a:latin typeface="Bookman Old Style"/>
              </a:rPr>
              <a:t>p</a:t>
            </a:r>
            <a:r>
              <a:rPr kumimoji="1" lang="en-US" altLang="zh-CN" sz="3200" baseline="-25000">
                <a:solidFill>
                  <a:srgbClr val="D60093"/>
                </a:solidFill>
                <a:latin typeface="Bookman Old Style"/>
              </a:rPr>
              <a:t>i</a:t>
            </a:r>
            <a:r>
              <a:rPr kumimoji="1" lang="en-US" altLang="zh-CN" sz="3200">
                <a:solidFill>
                  <a:srgbClr val="D60093"/>
                </a:solidFill>
                <a:latin typeface="Bookman Old Style"/>
              </a:rPr>
              <a:t> = x</a:t>
            </a:r>
            <a:r>
              <a:rPr kumimoji="1" lang="en-US" altLang="zh-CN" sz="3200" baseline="-25000">
                <a:solidFill>
                  <a:srgbClr val="D60093"/>
                </a:solidFill>
                <a:latin typeface="Bookman Old Style"/>
              </a:rPr>
              <a:t>i</a:t>
            </a:r>
            <a:r>
              <a:rPr kumimoji="1" lang="en-US" altLang="zh-CN" sz="3200">
                <a:solidFill>
                  <a:srgbClr val="D60093"/>
                </a:solidFill>
                <a:latin typeface="Bookman Old Style"/>
              </a:rPr>
              <a:t>p</a:t>
            </a: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sz="1800"/>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10242">
                                            <p:txEl>
                                              <p:charRg st="4294967295" end="4294967295"/>
                                            </p:txEl>
                                          </p:spTgt>
                                        </p:tgtEl>
                                        <p:attrNameLst>
                                          <p:attrName>style.visibility</p:attrName>
                                        </p:attrNameLst>
                                      </p:cBhvr>
                                      <p:to>
                                        <p:strVal val="visible"/>
                                      </p:to>
                                    </p:set>
                                    <p:animEffect transition="in" filter="dissolve">
                                      <p:cBhvr>
                                        <p:cTn id="7" dur="500"/>
                                        <p:tgtEl>
                                          <p:spTgt spid="10242">
                                            <p:txEl>
                                              <p:charRg st="4294967295" end="4294967295"/>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252"/>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254"/>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0255"/>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p:bldP spid="10252" grpId="0"/>
      <p:bldP spid="10254" grpId="0"/>
      <p:bldP spid="10255" grpId="0"/>
      <p:bldP spid="10258" grpId="0"/>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5" name="Rectangle 3"/>
          <p:cNvSpPr>
            <a:spLocks noGrp="1" noChangeArrowheads="1"/>
          </p:cNvSpPr>
          <p:nvPr>
            <p:ph type="sldNum" sz="quarter" idx="11"/>
          </p:nvPr>
        </p:nvSpPr>
        <p:spPr>
          <a:noFill/>
        </p:spPr>
        <p:txBody>
          <a:bodyPr/>
          <a:lstStyle/>
          <a:p>
            <a:fld id="{DD1E3D6C-63BE-42DD-9871-8F79BF5BB6B0}" type="slidenum">
              <a:rPr lang="en-US" altLang="zh-CN" smtClean="0">
                <a:ea typeface="宋体" charset="-122"/>
              </a:rPr>
              <a:pPr/>
              <a:t>42</a:t>
            </a:fld>
            <a:endParaRPr lang="en-US" altLang="zh-CN" smtClean="0">
              <a:ea typeface="宋体" charset="-122"/>
            </a:endParaRPr>
          </a:p>
        </p:txBody>
      </p:sp>
      <p:sp>
        <p:nvSpPr>
          <p:cNvPr id="72706" name="Rectangle 16"/>
          <p:cNvSpPr>
            <a:spLocks noGrp="1" noChangeArrowheads="1"/>
          </p:cNvSpPr>
          <p:nvPr>
            <p:ph type="dt" sz="quarter" idx="12"/>
          </p:nvPr>
        </p:nvSpPr>
        <p:spPr>
          <a:noFill/>
        </p:spPr>
        <p:txBody>
          <a:bodyPr/>
          <a:lstStyle/>
          <a:p>
            <a:fld id="{1272428F-CCCB-4CCE-97F3-FC224E30AD83}" type="datetime1">
              <a:rPr lang="zh-CN" altLang="en-US" smtClean="0">
                <a:ea typeface="宋体" charset="-122"/>
              </a:rPr>
              <a:pPr/>
              <a:t>2018/10/18</a:t>
            </a:fld>
            <a:endParaRPr lang="en-US" altLang="zh-CN" smtClean="0">
              <a:ea typeface="宋体" charset="-122"/>
            </a:endParaRPr>
          </a:p>
        </p:txBody>
      </p:sp>
      <p:sp>
        <p:nvSpPr>
          <p:cNvPr id="103426" name="Rectangle 2"/>
          <p:cNvSpPr>
            <a:spLocks noGrp="1" noChangeArrowheads="1"/>
          </p:cNvSpPr>
          <p:nvPr>
            <p:ph type="title" idx="4294967295"/>
          </p:nvPr>
        </p:nvSpPr>
        <p:spPr>
          <a:xfrm>
            <a:off x="395288" y="476250"/>
            <a:ext cx="3598862" cy="803275"/>
          </a:xfrm>
        </p:spPr>
        <p:txBody>
          <a:bodyPr anchorCtr="1"/>
          <a:lstStyle/>
          <a:p>
            <a:pPr eaLnBrk="1" hangingPunct="1"/>
            <a:r>
              <a:rPr lang="zh-CN" altLang="en-US" sz="4000" smtClean="0">
                <a:solidFill>
                  <a:srgbClr val="0000CC"/>
                </a:solidFill>
                <a:ea typeface="黑体" pitchFamily="49" charset="-122"/>
              </a:rPr>
              <a:t>分体积定律</a:t>
            </a:r>
          </a:p>
        </p:txBody>
      </p:sp>
      <p:sp>
        <p:nvSpPr>
          <p:cNvPr id="103427" name="Rectangle 3"/>
          <p:cNvSpPr>
            <a:spLocks noGrp="1" noChangeArrowheads="1"/>
          </p:cNvSpPr>
          <p:nvPr>
            <p:ph type="body" idx="4294967295"/>
          </p:nvPr>
        </p:nvSpPr>
        <p:spPr>
          <a:xfrm>
            <a:off x="684213" y="1552575"/>
            <a:ext cx="8135937" cy="4756150"/>
          </a:xfrm>
        </p:spPr>
        <p:txBody>
          <a:bodyPr/>
          <a:lstStyle/>
          <a:p>
            <a:pPr eaLnBrk="1" hangingPunct="1">
              <a:buFont typeface="Wingdings" pitchFamily="2" charset="2"/>
              <a:buNone/>
            </a:pPr>
            <a:r>
              <a:rPr lang="en-US" altLang="zh-CN" smtClean="0">
                <a:latin typeface="Bookman Old Style"/>
              </a:rPr>
              <a:t>        </a:t>
            </a:r>
            <a:r>
              <a:rPr lang="zh-CN" altLang="en-US" sz="2800" smtClean="0">
                <a:solidFill>
                  <a:srgbClr val="0000CC"/>
                </a:solidFill>
                <a:latin typeface="Bookman Old Style"/>
                <a:ea typeface="黑体" pitchFamily="49" charset="-122"/>
              </a:rPr>
              <a:t>分体积：指混合气体所处的温度、压力下，各组分气体单独存在时所占的体积。</a:t>
            </a:r>
          </a:p>
          <a:p>
            <a:pPr eaLnBrk="1" hangingPunct="1">
              <a:buFont typeface="Wingdings" pitchFamily="2" charset="2"/>
              <a:buNone/>
            </a:pPr>
            <a:r>
              <a:rPr lang="zh-CN" altLang="en-US" sz="2800" smtClean="0">
                <a:solidFill>
                  <a:srgbClr val="0000CC"/>
                </a:solidFill>
                <a:latin typeface="Bookman Old Style"/>
                <a:ea typeface="黑体" pitchFamily="49" charset="-122"/>
              </a:rPr>
              <a:t>     分体积定律：气体混合物的总体积是各组分气体分体积之和。</a:t>
            </a:r>
          </a:p>
          <a:p>
            <a:pPr eaLnBrk="1" hangingPunct="1"/>
            <a:endParaRPr lang="zh-CN" altLang="en-US" sz="2800" b="1" smtClean="0">
              <a:solidFill>
                <a:schemeClr val="tx2"/>
              </a:solidFill>
              <a:latin typeface="Bookman Old Style"/>
              <a:ea typeface="黑体" pitchFamily="49" charset="-122"/>
            </a:endParaRPr>
          </a:p>
          <a:p>
            <a:pPr eaLnBrk="1" hangingPunct="1">
              <a:buFont typeface="Wingdings" pitchFamily="2" charset="2"/>
              <a:buNone/>
            </a:pPr>
            <a:r>
              <a:rPr lang="zh-CN" altLang="en-US" sz="4000" b="1" smtClean="0">
                <a:solidFill>
                  <a:srgbClr val="FF66CC"/>
                </a:solidFill>
                <a:latin typeface="Bookman Old Style"/>
              </a:rPr>
              <a:t>   </a:t>
            </a:r>
            <a:r>
              <a:rPr lang="en-US" altLang="zh-CN" sz="4000" b="1" smtClean="0">
                <a:solidFill>
                  <a:srgbClr val="FF66CC"/>
                </a:solidFill>
                <a:latin typeface="Bookman Old Style"/>
              </a:rPr>
              <a:t>V = V</a:t>
            </a:r>
            <a:r>
              <a:rPr lang="en-US" altLang="zh-CN" sz="4000" b="1" baseline="-25000" smtClean="0">
                <a:solidFill>
                  <a:srgbClr val="FF66CC"/>
                </a:solidFill>
                <a:latin typeface="Bookman Old Style"/>
              </a:rPr>
              <a:t>1</a:t>
            </a:r>
            <a:r>
              <a:rPr lang="en-US" altLang="zh-CN" sz="4000" b="1" smtClean="0">
                <a:solidFill>
                  <a:srgbClr val="FF66CC"/>
                </a:solidFill>
                <a:latin typeface="Bookman Old Style"/>
              </a:rPr>
              <a:t> + V</a:t>
            </a:r>
            <a:r>
              <a:rPr lang="en-US" altLang="zh-CN" sz="4000" b="1" baseline="-25000" smtClean="0">
                <a:solidFill>
                  <a:srgbClr val="FF66CC"/>
                </a:solidFill>
                <a:latin typeface="Bookman Old Style"/>
              </a:rPr>
              <a:t>2</a:t>
            </a:r>
            <a:r>
              <a:rPr lang="en-US" altLang="zh-CN" sz="4000" b="1" smtClean="0">
                <a:solidFill>
                  <a:srgbClr val="FF66CC"/>
                </a:solidFill>
                <a:latin typeface="Bookman Old Style"/>
              </a:rPr>
              <a:t> + ……V</a:t>
            </a:r>
            <a:r>
              <a:rPr lang="en-US" altLang="zh-CN" sz="4000" b="1" baseline="-25000" smtClean="0">
                <a:solidFill>
                  <a:srgbClr val="FF66CC"/>
                </a:solidFill>
                <a:latin typeface="Bookman Old Style"/>
              </a:rPr>
              <a:t>i</a:t>
            </a:r>
          </a:p>
          <a:p>
            <a:pPr eaLnBrk="1" hangingPunct="1"/>
            <a:endParaRPr lang="en-US" altLang="zh-CN" sz="2000" b="1" baseline="-25000" smtClean="0">
              <a:solidFill>
                <a:srgbClr val="FF66CC"/>
              </a:solidFill>
              <a:latin typeface="Bookman Old Style"/>
            </a:endParaRPr>
          </a:p>
          <a:p>
            <a:pPr eaLnBrk="1" hangingPunct="1">
              <a:buFont typeface="Wingdings" pitchFamily="2" charset="2"/>
              <a:buNone/>
            </a:pPr>
            <a:r>
              <a:rPr lang="en-US" altLang="zh-CN" sz="4000" b="1" smtClean="0">
                <a:solidFill>
                  <a:srgbClr val="FF66CC"/>
                </a:solidFill>
                <a:latin typeface="Bookman Old Style"/>
              </a:rPr>
              <a:t>   pV</a:t>
            </a:r>
            <a:r>
              <a:rPr lang="en-US" altLang="zh-CN" sz="4000" b="1" baseline="-25000" smtClean="0">
                <a:solidFill>
                  <a:srgbClr val="FF66CC"/>
                </a:solidFill>
                <a:latin typeface="Bookman Old Style"/>
              </a:rPr>
              <a:t>i </a:t>
            </a:r>
            <a:r>
              <a:rPr lang="en-US" altLang="zh-CN" sz="4000" b="1" smtClean="0">
                <a:solidFill>
                  <a:srgbClr val="FF66CC"/>
                </a:solidFill>
                <a:latin typeface="Bookman Old Style"/>
              </a:rPr>
              <a:t>=  n</a:t>
            </a:r>
            <a:r>
              <a:rPr lang="en-US" altLang="zh-CN" sz="4000" b="1" baseline="-25000" smtClean="0">
                <a:solidFill>
                  <a:srgbClr val="FF66CC"/>
                </a:solidFill>
                <a:latin typeface="Bookman Old Style"/>
              </a:rPr>
              <a:t>i</a:t>
            </a:r>
            <a:r>
              <a:rPr lang="en-US" altLang="zh-CN" sz="4000" b="1" smtClean="0">
                <a:solidFill>
                  <a:srgbClr val="FF66CC"/>
                </a:solidFill>
                <a:latin typeface="Bookman Old Style"/>
              </a:rPr>
              <a:t>RT</a:t>
            </a: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sz="1800"/>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103426">
                                            <p:txEl>
                                              <p:charRg st="4294967295" end="4294967295"/>
                                            </p:txEl>
                                          </p:spTgt>
                                        </p:tgtEl>
                                        <p:attrNameLst>
                                          <p:attrName>style.visibility</p:attrName>
                                        </p:attrNameLst>
                                      </p:cBhvr>
                                      <p:to>
                                        <p:strVal val="visible"/>
                                      </p:to>
                                    </p:set>
                                    <p:animEffect transition="in" filter="dissolve">
                                      <p:cBhvr>
                                        <p:cTn id="7" dur="500"/>
                                        <p:tgtEl>
                                          <p:spTgt spid="103426">
                                            <p:txEl>
                                              <p:charRg st="4294967295" end="4294967295"/>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3427">
                                            <p:txEl>
                                              <p:pRg st="0" end="0"/>
                                            </p:txEl>
                                          </p:spTgt>
                                        </p:tgtEl>
                                        <p:attrNameLst>
                                          <p:attrName>style.visibility</p:attrName>
                                        </p:attrNameLst>
                                      </p:cBhvr>
                                      <p:to>
                                        <p:strVal val="visible"/>
                                      </p:to>
                                    </p:set>
                                    <p:animEffect transition="in" filter="dissolve">
                                      <p:cBhvr>
                                        <p:cTn id="12" dur="500"/>
                                        <p:tgtEl>
                                          <p:spTgt spid="10342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3427">
                                            <p:txEl>
                                              <p:pRg st="1" end="1"/>
                                            </p:txEl>
                                          </p:spTgt>
                                        </p:tgtEl>
                                        <p:attrNameLst>
                                          <p:attrName>style.visibility</p:attrName>
                                        </p:attrNameLst>
                                      </p:cBhvr>
                                      <p:to>
                                        <p:strVal val="visible"/>
                                      </p:to>
                                    </p:set>
                                    <p:animEffect transition="in" filter="dissolve">
                                      <p:cBhvr>
                                        <p:cTn id="17" dur="500"/>
                                        <p:tgtEl>
                                          <p:spTgt spid="103427">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3427">
                                            <p:txEl>
                                              <p:pRg st="3" end="3"/>
                                            </p:txEl>
                                          </p:spTgt>
                                        </p:tgtEl>
                                        <p:attrNameLst>
                                          <p:attrName>style.visibility</p:attrName>
                                        </p:attrNameLst>
                                      </p:cBhvr>
                                      <p:to>
                                        <p:strVal val="visible"/>
                                      </p:to>
                                    </p:set>
                                    <p:animEffect transition="in" filter="dissolve">
                                      <p:cBhvr>
                                        <p:cTn id="22" dur="500"/>
                                        <p:tgtEl>
                                          <p:spTgt spid="10342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03427">
                                            <p:txEl>
                                              <p:pRg st="5" end="5"/>
                                            </p:txEl>
                                          </p:spTgt>
                                        </p:tgtEl>
                                        <p:attrNameLst>
                                          <p:attrName>style.visibility</p:attrName>
                                        </p:attrNameLst>
                                      </p:cBhvr>
                                      <p:to>
                                        <p:strVal val="visible"/>
                                      </p:to>
                                    </p:set>
                                    <p:animEffect transition="in" filter="dissolve">
                                      <p:cBhvr>
                                        <p:cTn id="27" dur="500"/>
                                        <p:tgtEl>
                                          <p:spTgt spid="10342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6" grpId="0"/>
      <p:bldP spid="103427" grpId="0" build="p"/>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56" name="Rectangle 3"/>
          <p:cNvSpPr>
            <a:spLocks noGrp="1" noChangeArrowheads="1"/>
          </p:cNvSpPr>
          <p:nvPr>
            <p:ph type="sldNum" sz="quarter" idx="11"/>
          </p:nvPr>
        </p:nvSpPr>
        <p:spPr>
          <a:noFill/>
        </p:spPr>
        <p:txBody>
          <a:bodyPr/>
          <a:lstStyle/>
          <a:p>
            <a:fld id="{6EED0111-1E0A-4B99-8392-BFC0CF0AA413}" type="slidenum">
              <a:rPr lang="en-US" altLang="zh-CN" smtClean="0">
                <a:ea typeface="宋体" charset="-122"/>
              </a:rPr>
              <a:pPr/>
              <a:t>43</a:t>
            </a:fld>
            <a:endParaRPr lang="en-US" altLang="zh-CN" smtClean="0">
              <a:ea typeface="宋体" charset="-122"/>
            </a:endParaRPr>
          </a:p>
        </p:txBody>
      </p:sp>
      <p:sp>
        <p:nvSpPr>
          <p:cNvPr id="1057" name="Rectangle 16"/>
          <p:cNvSpPr>
            <a:spLocks noGrp="1" noChangeArrowheads="1"/>
          </p:cNvSpPr>
          <p:nvPr>
            <p:ph type="dt" sz="quarter" idx="12"/>
          </p:nvPr>
        </p:nvSpPr>
        <p:spPr>
          <a:noFill/>
        </p:spPr>
        <p:txBody>
          <a:bodyPr/>
          <a:lstStyle/>
          <a:p>
            <a:fld id="{322F4B30-2129-4681-ABD1-775FB19F1471}" type="datetime1">
              <a:rPr lang="zh-CN" altLang="en-US" smtClean="0">
                <a:ea typeface="宋体" charset="-122"/>
              </a:rPr>
              <a:pPr/>
              <a:t>2018/10/18</a:t>
            </a:fld>
            <a:endParaRPr lang="en-US" altLang="zh-CN" smtClean="0">
              <a:ea typeface="宋体" charset="-122"/>
            </a:endParaRPr>
          </a:p>
        </p:txBody>
      </p:sp>
      <p:sp>
        <p:nvSpPr>
          <p:cNvPr id="109571" name="Rectangle 3"/>
          <p:cNvSpPr>
            <a:spLocks noGrp="1" noChangeArrowheads="1"/>
          </p:cNvSpPr>
          <p:nvPr>
            <p:ph type="body" idx="4294967295"/>
          </p:nvPr>
        </p:nvSpPr>
        <p:spPr>
          <a:xfrm>
            <a:off x="468313" y="765175"/>
            <a:ext cx="8280400" cy="5903913"/>
          </a:xfrm>
        </p:spPr>
        <p:txBody>
          <a:bodyPr/>
          <a:lstStyle/>
          <a:p>
            <a:pPr eaLnBrk="1" hangingPunct="1">
              <a:buFont typeface="Wingdings" pitchFamily="2" charset="2"/>
              <a:buNone/>
              <a:defRPr/>
            </a:pPr>
            <a:r>
              <a:rPr lang="en-US" altLang="zh-CN" smtClean="0">
                <a:effectLst>
                  <a:outerShdw blurRad="38100" dist="38100" dir="2700000" algn="tl">
                    <a:srgbClr val="C0C0C0"/>
                  </a:outerShdw>
                </a:effectLst>
                <a:latin typeface="Bookman Old Style" pitchFamily="18" charset="0"/>
              </a:rPr>
              <a:t>    </a:t>
            </a:r>
            <a:r>
              <a:rPr lang="zh-CN" altLang="en-US" smtClean="0">
                <a:solidFill>
                  <a:srgbClr val="0000CC"/>
                </a:solidFill>
                <a:latin typeface="Bookman Old Style" pitchFamily="18" charset="0"/>
                <a:ea typeface="黑体" pitchFamily="2" charset="-122"/>
              </a:rPr>
              <a:t>由</a:t>
            </a:r>
            <a:r>
              <a:rPr lang="zh-CN" altLang="en-US" smtClean="0">
                <a:solidFill>
                  <a:srgbClr val="0000CC"/>
                </a:solidFill>
                <a:latin typeface="Bookman Old Style" pitchFamily="18" charset="0"/>
              </a:rPr>
              <a:t>     </a:t>
            </a:r>
            <a:r>
              <a:rPr lang="en-US" altLang="zh-CN" smtClean="0">
                <a:solidFill>
                  <a:srgbClr val="0000CC"/>
                </a:solidFill>
                <a:latin typeface="Bookman Old Style" pitchFamily="18" charset="0"/>
              </a:rPr>
              <a:t>pV=nRT</a:t>
            </a:r>
            <a:r>
              <a:rPr lang="en-US" altLang="zh-CN" smtClean="0">
                <a:latin typeface="Bookman Old Style" pitchFamily="18" charset="0"/>
              </a:rPr>
              <a:t>      </a:t>
            </a:r>
            <a:r>
              <a:rPr lang="en-US" altLang="zh-CN" smtClean="0">
                <a:solidFill>
                  <a:srgbClr val="FF33CC"/>
                </a:solidFill>
                <a:latin typeface="Bookman Old Style" pitchFamily="18" charset="0"/>
              </a:rPr>
              <a:t>p</a:t>
            </a:r>
            <a:r>
              <a:rPr lang="en-US" altLang="zh-CN" baseline="-25000" smtClean="0">
                <a:solidFill>
                  <a:srgbClr val="FF33CC"/>
                </a:solidFill>
                <a:latin typeface="Bookman Old Style" pitchFamily="18" charset="0"/>
              </a:rPr>
              <a:t>i</a:t>
            </a:r>
            <a:r>
              <a:rPr lang="en-US" altLang="zh-CN" smtClean="0">
                <a:solidFill>
                  <a:srgbClr val="0000CC"/>
                </a:solidFill>
                <a:latin typeface="Bookman Old Style" pitchFamily="18" charset="0"/>
              </a:rPr>
              <a:t>V=</a:t>
            </a:r>
            <a:r>
              <a:rPr lang="en-US" altLang="zh-CN" smtClean="0">
                <a:solidFill>
                  <a:srgbClr val="FF33CC"/>
                </a:solidFill>
                <a:latin typeface="Bookman Old Style" pitchFamily="18" charset="0"/>
              </a:rPr>
              <a:t>n</a:t>
            </a:r>
            <a:r>
              <a:rPr lang="en-US" altLang="zh-CN" baseline="-25000" smtClean="0">
                <a:solidFill>
                  <a:srgbClr val="FF33CC"/>
                </a:solidFill>
                <a:latin typeface="Bookman Old Style" pitchFamily="18" charset="0"/>
              </a:rPr>
              <a:t>i</a:t>
            </a:r>
            <a:r>
              <a:rPr lang="en-US" altLang="zh-CN" smtClean="0">
                <a:solidFill>
                  <a:srgbClr val="0000CC"/>
                </a:solidFill>
                <a:latin typeface="Bookman Old Style" pitchFamily="18" charset="0"/>
              </a:rPr>
              <a:t>RT</a:t>
            </a:r>
            <a:r>
              <a:rPr lang="en-US" altLang="zh-CN" smtClean="0">
                <a:latin typeface="Bookman Old Style" pitchFamily="18" charset="0"/>
              </a:rPr>
              <a:t>   </a:t>
            </a:r>
            <a:r>
              <a:rPr lang="en-US" altLang="zh-CN" smtClean="0">
                <a:solidFill>
                  <a:srgbClr val="0000CC"/>
                </a:solidFill>
                <a:latin typeface="Bookman Old Style" pitchFamily="18" charset="0"/>
              </a:rPr>
              <a:t> </a:t>
            </a:r>
            <a:r>
              <a:rPr lang="zh-CN" altLang="en-US" smtClean="0">
                <a:solidFill>
                  <a:srgbClr val="0000CC"/>
                </a:solidFill>
                <a:latin typeface="Bookman Old Style" pitchFamily="18" charset="0"/>
                <a:ea typeface="黑体" pitchFamily="2" charset="-122"/>
              </a:rPr>
              <a:t>得</a:t>
            </a:r>
          </a:p>
          <a:p>
            <a:pPr eaLnBrk="1" hangingPunct="1">
              <a:buFont typeface="Wingdings" pitchFamily="2" charset="2"/>
              <a:buNone/>
              <a:defRPr/>
            </a:pPr>
            <a:r>
              <a:rPr lang="zh-CN" altLang="en-US" smtClean="0">
                <a:latin typeface="Bookman Old Style" pitchFamily="18" charset="0"/>
              </a:rPr>
              <a:t>    </a:t>
            </a:r>
          </a:p>
          <a:p>
            <a:pPr eaLnBrk="1" hangingPunct="1">
              <a:buFont typeface="Wingdings" pitchFamily="2" charset="2"/>
              <a:buNone/>
              <a:defRPr/>
            </a:pPr>
            <a:r>
              <a:rPr lang="zh-CN" altLang="en-US" sz="2800" smtClean="0">
                <a:solidFill>
                  <a:srgbClr val="00FF99"/>
                </a:solidFill>
                <a:latin typeface="Bookman Old Style" pitchFamily="18" charset="0"/>
                <a:ea typeface="黑体" pitchFamily="2" charset="-122"/>
              </a:rPr>
              <a:t>                                           </a:t>
            </a:r>
            <a:r>
              <a:rPr lang="zh-CN" altLang="en-US" sz="2800" smtClean="0">
                <a:solidFill>
                  <a:srgbClr val="FF33CC"/>
                </a:solidFill>
                <a:latin typeface="Bookman Old Style" pitchFamily="18" charset="0"/>
                <a:ea typeface="黑体" pitchFamily="2" charset="-122"/>
              </a:rPr>
              <a:t>称为摩尔分数</a:t>
            </a:r>
          </a:p>
          <a:p>
            <a:pPr eaLnBrk="1" hangingPunct="1">
              <a:buFont typeface="Wingdings" pitchFamily="2" charset="2"/>
              <a:buNone/>
              <a:defRPr/>
            </a:pPr>
            <a:r>
              <a:rPr lang="zh-CN" altLang="en-US" smtClean="0">
                <a:latin typeface="Bookman Old Style" pitchFamily="18" charset="0"/>
              </a:rPr>
              <a:t>     </a:t>
            </a:r>
          </a:p>
          <a:p>
            <a:pPr eaLnBrk="1" hangingPunct="1">
              <a:buFont typeface="Wingdings" pitchFamily="2" charset="2"/>
              <a:buNone/>
              <a:defRPr/>
            </a:pPr>
            <a:r>
              <a:rPr lang="zh-CN" altLang="en-US" smtClean="0">
                <a:latin typeface="Bookman Old Style" pitchFamily="18" charset="0"/>
              </a:rPr>
              <a:t>  </a:t>
            </a:r>
            <a:r>
              <a:rPr lang="zh-CN" altLang="en-US" smtClean="0">
                <a:solidFill>
                  <a:srgbClr val="0000CC"/>
                </a:solidFill>
                <a:latin typeface="Bookman Old Style" pitchFamily="18" charset="0"/>
                <a:ea typeface="黑体" pitchFamily="2" charset="-122"/>
              </a:rPr>
              <a:t>同理，由  </a:t>
            </a:r>
            <a:r>
              <a:rPr lang="en-US" altLang="zh-CN" smtClean="0">
                <a:solidFill>
                  <a:srgbClr val="0000CC"/>
                </a:solidFill>
                <a:latin typeface="Bookman Old Style" pitchFamily="18" charset="0"/>
              </a:rPr>
              <a:t>pV=nRT</a:t>
            </a:r>
            <a:r>
              <a:rPr lang="en-US" altLang="zh-CN" smtClean="0">
                <a:latin typeface="Bookman Old Style" pitchFamily="18" charset="0"/>
              </a:rPr>
              <a:t>      </a:t>
            </a:r>
            <a:r>
              <a:rPr lang="en-US" altLang="zh-CN" smtClean="0">
                <a:solidFill>
                  <a:srgbClr val="0000CC"/>
                </a:solidFill>
                <a:latin typeface="Bookman Old Style" pitchFamily="18" charset="0"/>
              </a:rPr>
              <a:t>p</a:t>
            </a:r>
            <a:r>
              <a:rPr lang="en-US" altLang="zh-CN" smtClean="0">
                <a:solidFill>
                  <a:srgbClr val="FF33CC"/>
                </a:solidFill>
                <a:latin typeface="Bookman Old Style" pitchFamily="18" charset="0"/>
              </a:rPr>
              <a:t>V</a:t>
            </a:r>
            <a:r>
              <a:rPr lang="en-US" altLang="zh-CN" baseline="-25000" smtClean="0">
                <a:solidFill>
                  <a:srgbClr val="00FF99"/>
                </a:solidFill>
                <a:latin typeface="Bookman Old Style" pitchFamily="18" charset="0"/>
              </a:rPr>
              <a:t>i</a:t>
            </a:r>
            <a:r>
              <a:rPr lang="en-US" altLang="zh-CN" smtClean="0">
                <a:latin typeface="Bookman Old Style" pitchFamily="18" charset="0"/>
              </a:rPr>
              <a:t>=</a:t>
            </a:r>
            <a:r>
              <a:rPr lang="en-US" altLang="zh-CN" smtClean="0">
                <a:solidFill>
                  <a:srgbClr val="FF33CC"/>
                </a:solidFill>
                <a:latin typeface="Bookman Old Style" pitchFamily="18" charset="0"/>
              </a:rPr>
              <a:t>n</a:t>
            </a:r>
            <a:r>
              <a:rPr lang="en-US" altLang="zh-CN" baseline="-25000" smtClean="0">
                <a:solidFill>
                  <a:srgbClr val="FF33CC"/>
                </a:solidFill>
                <a:latin typeface="Bookman Old Style" pitchFamily="18" charset="0"/>
              </a:rPr>
              <a:t>i</a:t>
            </a:r>
            <a:r>
              <a:rPr lang="en-US" altLang="zh-CN" smtClean="0">
                <a:solidFill>
                  <a:srgbClr val="0000CC"/>
                </a:solidFill>
                <a:latin typeface="Bookman Old Style" pitchFamily="18" charset="0"/>
              </a:rPr>
              <a:t>RT  </a:t>
            </a:r>
            <a:r>
              <a:rPr lang="en-US" altLang="zh-CN" smtClean="0">
                <a:latin typeface="Bookman Old Style" pitchFamily="18" charset="0"/>
              </a:rPr>
              <a:t>  </a:t>
            </a:r>
            <a:r>
              <a:rPr lang="zh-CN" altLang="en-US" smtClean="0">
                <a:solidFill>
                  <a:srgbClr val="0000CC"/>
                </a:solidFill>
                <a:latin typeface="Bookman Old Style" pitchFamily="18" charset="0"/>
                <a:ea typeface="黑体" pitchFamily="2" charset="-122"/>
              </a:rPr>
              <a:t>得</a:t>
            </a:r>
          </a:p>
          <a:p>
            <a:pPr eaLnBrk="1" hangingPunct="1">
              <a:defRPr/>
            </a:pPr>
            <a:endParaRPr lang="zh-CN" altLang="en-US" smtClean="0">
              <a:latin typeface="Bookman Old Style" pitchFamily="18" charset="0"/>
              <a:ea typeface="黑体" pitchFamily="2" charset="-122"/>
            </a:endParaRPr>
          </a:p>
          <a:p>
            <a:pPr eaLnBrk="1" hangingPunct="1">
              <a:buFont typeface="Wingdings" pitchFamily="2" charset="2"/>
              <a:buNone/>
              <a:defRPr/>
            </a:pPr>
            <a:r>
              <a:rPr lang="zh-CN" altLang="en-US" smtClean="0">
                <a:latin typeface="Bookman Old Style" pitchFamily="18" charset="0"/>
              </a:rPr>
              <a:t>            </a:t>
            </a:r>
            <a:endParaRPr lang="en-US" altLang="zh-CN" baseline="-25000" smtClean="0">
              <a:latin typeface="Bookman Old Style" pitchFamily="18" charset="0"/>
            </a:endParaRPr>
          </a:p>
          <a:p>
            <a:pPr eaLnBrk="1" hangingPunct="1">
              <a:defRPr/>
            </a:pPr>
            <a:endParaRPr lang="en-US" altLang="zh-CN" smtClean="0">
              <a:latin typeface="Bookman Old Style" pitchFamily="18" charset="0"/>
            </a:endParaRPr>
          </a:p>
          <a:p>
            <a:pPr eaLnBrk="1" hangingPunct="1">
              <a:buFont typeface="Wingdings" pitchFamily="2" charset="2"/>
              <a:buNone/>
              <a:defRPr/>
            </a:pPr>
            <a:r>
              <a:rPr lang="en-US" altLang="zh-CN" smtClean="0">
                <a:latin typeface="Bookman Old Style" pitchFamily="18" charset="0"/>
              </a:rPr>
              <a:t>  </a:t>
            </a:r>
            <a:r>
              <a:rPr lang="zh-CN" altLang="en-US" smtClean="0">
                <a:solidFill>
                  <a:srgbClr val="0000CC"/>
                </a:solidFill>
                <a:latin typeface="Bookman Old Style" pitchFamily="18" charset="0"/>
                <a:ea typeface="黑体" pitchFamily="2" charset="-122"/>
              </a:rPr>
              <a:t>显然</a:t>
            </a:r>
            <a:r>
              <a:rPr lang="zh-CN" altLang="en-US" smtClean="0">
                <a:solidFill>
                  <a:srgbClr val="0000CC"/>
                </a:solidFill>
                <a:latin typeface="Bookman Old Style" pitchFamily="18" charset="0"/>
              </a:rPr>
              <a:t>：</a:t>
            </a:r>
            <a:r>
              <a:rPr lang="en-US" altLang="zh-CN" smtClean="0">
                <a:solidFill>
                  <a:srgbClr val="FF33CC"/>
                </a:solidFill>
                <a:latin typeface="Bookman Old Style" pitchFamily="18" charset="0"/>
              </a:rPr>
              <a:t>p</a:t>
            </a:r>
            <a:r>
              <a:rPr lang="en-US" altLang="zh-CN" baseline="-25000" smtClean="0">
                <a:solidFill>
                  <a:srgbClr val="FF33CC"/>
                </a:solidFill>
                <a:latin typeface="Bookman Old Style" pitchFamily="18" charset="0"/>
              </a:rPr>
              <a:t>i</a:t>
            </a:r>
            <a:r>
              <a:rPr lang="en-US" altLang="zh-CN" smtClean="0">
                <a:solidFill>
                  <a:srgbClr val="FF33CC"/>
                </a:solidFill>
                <a:latin typeface="Bookman Old Style" pitchFamily="18" charset="0"/>
              </a:rPr>
              <a:t>=x</a:t>
            </a:r>
            <a:r>
              <a:rPr lang="en-US" altLang="zh-CN" baseline="-25000" smtClean="0">
                <a:solidFill>
                  <a:srgbClr val="FF33CC"/>
                </a:solidFill>
                <a:latin typeface="Bookman Old Style" pitchFamily="18" charset="0"/>
              </a:rPr>
              <a:t>i</a:t>
            </a:r>
            <a:r>
              <a:rPr lang="en-US" altLang="zh-CN" smtClean="0">
                <a:latin typeface="Bookman Old Style" pitchFamily="18" charset="0"/>
              </a:rPr>
              <a:t> </a:t>
            </a:r>
            <a:r>
              <a:rPr lang="en-US" altLang="zh-CN" smtClean="0">
                <a:solidFill>
                  <a:srgbClr val="0000CC"/>
                </a:solidFill>
                <a:latin typeface="Bookman Old Style" pitchFamily="18" charset="0"/>
              </a:rPr>
              <a:t>p</a:t>
            </a:r>
            <a:r>
              <a:rPr lang="en-US" altLang="zh-CN" smtClean="0">
                <a:latin typeface="Bookman Old Style" pitchFamily="18" charset="0"/>
              </a:rPr>
              <a:t>      </a:t>
            </a:r>
            <a:r>
              <a:rPr lang="en-US" altLang="zh-CN" smtClean="0">
                <a:solidFill>
                  <a:srgbClr val="FF33CC"/>
                </a:solidFill>
                <a:latin typeface="Bookman Old Style" pitchFamily="18" charset="0"/>
              </a:rPr>
              <a:t>V</a:t>
            </a:r>
            <a:r>
              <a:rPr lang="en-US" altLang="zh-CN" baseline="-25000" smtClean="0">
                <a:solidFill>
                  <a:srgbClr val="FF33CC"/>
                </a:solidFill>
                <a:latin typeface="Bookman Old Style" pitchFamily="18" charset="0"/>
              </a:rPr>
              <a:t>i</a:t>
            </a:r>
            <a:r>
              <a:rPr lang="en-US" altLang="zh-CN" smtClean="0">
                <a:solidFill>
                  <a:srgbClr val="FF33CC"/>
                </a:solidFill>
                <a:latin typeface="Bookman Old Style" pitchFamily="18" charset="0"/>
              </a:rPr>
              <a:t>=x</a:t>
            </a:r>
            <a:r>
              <a:rPr lang="en-US" altLang="zh-CN" baseline="-25000" smtClean="0">
                <a:solidFill>
                  <a:srgbClr val="FF33CC"/>
                </a:solidFill>
                <a:latin typeface="Bookman Old Style" pitchFamily="18" charset="0"/>
              </a:rPr>
              <a:t>i</a:t>
            </a:r>
            <a:r>
              <a:rPr lang="en-US" altLang="zh-CN" smtClean="0">
                <a:solidFill>
                  <a:srgbClr val="0000CC"/>
                </a:solidFill>
                <a:latin typeface="Bookman Old Style" pitchFamily="18" charset="0"/>
              </a:rPr>
              <a:t>V</a:t>
            </a:r>
            <a:r>
              <a:rPr lang="en-US" altLang="zh-CN" smtClean="0">
                <a:latin typeface="Bookman Old Style" pitchFamily="18" charset="0"/>
              </a:rPr>
              <a:t> </a:t>
            </a:r>
          </a:p>
          <a:p>
            <a:pPr eaLnBrk="1" hangingPunct="1">
              <a:defRPr/>
            </a:pPr>
            <a:endParaRPr lang="en-US" altLang="zh-CN" smtClean="0">
              <a:latin typeface="Bookman Old Style" pitchFamily="18" charset="0"/>
            </a:endParaRPr>
          </a:p>
        </p:txBody>
      </p:sp>
      <p:sp>
        <p:nvSpPr>
          <p:cNvPr id="1059" name="Rectangle 13"/>
          <p:cNvSpPr>
            <a:spLocks noChangeArrowheads="1"/>
          </p:cNvSpPr>
          <p:nvPr/>
        </p:nvSpPr>
        <p:spPr bwMode="auto">
          <a:xfrm>
            <a:off x="0" y="3233738"/>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346124" name="Object 30"/>
          <p:cNvGraphicFramePr>
            <a:graphicFrameLocks noChangeAspect="1"/>
          </p:cNvGraphicFramePr>
          <p:nvPr/>
        </p:nvGraphicFramePr>
        <p:xfrm>
          <a:off x="1835150" y="1484313"/>
          <a:ext cx="2459038" cy="1347787"/>
        </p:xfrm>
        <a:graphic>
          <a:graphicData uri="http://schemas.openxmlformats.org/presentationml/2006/ole">
            <mc:AlternateContent xmlns:mc="http://schemas.openxmlformats.org/markup-compatibility/2006">
              <mc:Choice xmlns:v="urn:schemas-microsoft-com:vml" Requires="v">
                <p:oleObj spid="_x0000_s1080" name="公式" r:id="rId3" imgW="761669" imgH="418918" progId="Equation.3">
                  <p:embed/>
                </p:oleObj>
              </mc:Choice>
              <mc:Fallback>
                <p:oleObj name="公式" r:id="rId3" imgW="761669" imgH="418918" progId="Equation.3">
                  <p:embed/>
                  <p:pic>
                    <p:nvPicPr>
                      <p:cNvPr id="0" name="Picture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150" y="1484313"/>
                        <a:ext cx="2459038" cy="1347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6126" name="Object 31"/>
          <p:cNvGraphicFramePr>
            <a:graphicFrameLocks noChangeAspect="1"/>
          </p:cNvGraphicFramePr>
          <p:nvPr/>
        </p:nvGraphicFramePr>
        <p:xfrm>
          <a:off x="1731963" y="3829050"/>
          <a:ext cx="2378075" cy="1266825"/>
        </p:xfrm>
        <a:graphic>
          <a:graphicData uri="http://schemas.openxmlformats.org/presentationml/2006/ole">
            <mc:AlternateContent xmlns:mc="http://schemas.openxmlformats.org/markup-compatibility/2006">
              <mc:Choice xmlns:v="urn:schemas-microsoft-com:vml" Requires="v">
                <p:oleObj spid="_x0000_s1081" name="公式" r:id="rId5" imgW="736280" imgH="393529" progId="Equation.3">
                  <p:embed/>
                </p:oleObj>
              </mc:Choice>
              <mc:Fallback>
                <p:oleObj name="公式" r:id="rId5" imgW="736280" imgH="393529" progId="Equation.3">
                  <p:embed/>
                  <p:pic>
                    <p:nvPicPr>
                      <p:cNvPr id="0" name="Picture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31963" y="3829050"/>
                        <a:ext cx="2378075" cy="1266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9571">
                                            <p:txEl>
                                              <p:pRg st="0" end="0"/>
                                            </p:txEl>
                                          </p:spTgt>
                                        </p:tgtEl>
                                        <p:attrNameLst>
                                          <p:attrName>style.visibility</p:attrName>
                                        </p:attrNameLst>
                                      </p:cBhvr>
                                      <p:to>
                                        <p:strVal val="visible"/>
                                      </p:to>
                                    </p:set>
                                    <p:animEffect transition="in" filter="dissolve">
                                      <p:cBhvr>
                                        <p:cTn id="7" dur="500"/>
                                        <p:tgtEl>
                                          <p:spTgt spid="10957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9571">
                                            <p:txEl>
                                              <p:pRg st="1" end="1"/>
                                            </p:txEl>
                                          </p:spTgt>
                                        </p:tgtEl>
                                        <p:attrNameLst>
                                          <p:attrName>style.visibility</p:attrName>
                                        </p:attrNameLst>
                                      </p:cBhvr>
                                      <p:to>
                                        <p:strVal val="visible"/>
                                      </p:to>
                                    </p:set>
                                    <p:animEffect transition="in" filter="dissolve">
                                      <p:cBhvr>
                                        <p:cTn id="12" dur="500"/>
                                        <p:tgtEl>
                                          <p:spTgt spid="10957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346124"/>
                                        </p:tgtEl>
                                        <p:attrNameLst>
                                          <p:attrName>style.visibility</p:attrName>
                                        </p:attrNameLst>
                                      </p:cBhvr>
                                      <p:to>
                                        <p:strVal val="visible"/>
                                      </p:to>
                                    </p:set>
                                    <p:anim calcmode="lin" valueType="num">
                                      <p:cBhvr additive="base">
                                        <p:cTn id="17" dur="500" fill="hold"/>
                                        <p:tgtEl>
                                          <p:spTgt spid="346124"/>
                                        </p:tgtEl>
                                        <p:attrNameLst>
                                          <p:attrName>ppt_x</p:attrName>
                                        </p:attrNameLst>
                                      </p:cBhvr>
                                      <p:tavLst>
                                        <p:tav tm="0">
                                          <p:val>
                                            <p:strVal val="#ppt_x"/>
                                          </p:val>
                                        </p:tav>
                                        <p:tav tm="100000">
                                          <p:val>
                                            <p:strVal val="#ppt_x"/>
                                          </p:val>
                                        </p:tav>
                                      </p:tavLst>
                                    </p:anim>
                                    <p:anim calcmode="lin" valueType="num">
                                      <p:cBhvr additive="base">
                                        <p:cTn id="18" dur="500" fill="hold"/>
                                        <p:tgtEl>
                                          <p:spTgt spid="346124"/>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09571">
                                            <p:txEl>
                                              <p:pRg st="2" end="2"/>
                                            </p:txEl>
                                          </p:spTgt>
                                        </p:tgtEl>
                                        <p:attrNameLst>
                                          <p:attrName>style.visibility</p:attrName>
                                        </p:attrNameLst>
                                      </p:cBhvr>
                                      <p:to>
                                        <p:strVal val="visible"/>
                                      </p:to>
                                    </p:set>
                                    <p:animEffect transition="in" filter="dissolve">
                                      <p:cBhvr>
                                        <p:cTn id="23" dur="500"/>
                                        <p:tgtEl>
                                          <p:spTgt spid="109571">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09571">
                                            <p:txEl>
                                              <p:pRg st="3" end="3"/>
                                            </p:txEl>
                                          </p:spTgt>
                                        </p:tgtEl>
                                        <p:attrNameLst>
                                          <p:attrName>style.visibility</p:attrName>
                                        </p:attrNameLst>
                                      </p:cBhvr>
                                      <p:to>
                                        <p:strVal val="visible"/>
                                      </p:to>
                                    </p:set>
                                    <p:animEffect transition="in" filter="dissolve">
                                      <p:cBhvr>
                                        <p:cTn id="28" dur="500"/>
                                        <p:tgtEl>
                                          <p:spTgt spid="109571">
                                            <p:txEl>
                                              <p:pRg st="3" end="3"/>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09571">
                                            <p:txEl>
                                              <p:pRg st="4" end="4"/>
                                            </p:txEl>
                                          </p:spTgt>
                                        </p:tgtEl>
                                        <p:attrNameLst>
                                          <p:attrName>style.visibility</p:attrName>
                                        </p:attrNameLst>
                                      </p:cBhvr>
                                      <p:to>
                                        <p:strVal val="visible"/>
                                      </p:to>
                                    </p:set>
                                    <p:animEffect transition="in" filter="dissolve">
                                      <p:cBhvr>
                                        <p:cTn id="33" dur="500"/>
                                        <p:tgtEl>
                                          <p:spTgt spid="109571">
                                            <p:txEl>
                                              <p:pRg st="4" end="4"/>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09571">
                                            <p:txEl>
                                              <p:pRg st="6" end="6"/>
                                            </p:txEl>
                                          </p:spTgt>
                                        </p:tgtEl>
                                        <p:attrNameLst>
                                          <p:attrName>style.visibility</p:attrName>
                                        </p:attrNameLst>
                                      </p:cBhvr>
                                      <p:to>
                                        <p:strVal val="visible"/>
                                      </p:to>
                                    </p:set>
                                    <p:animEffect transition="in" filter="dissolve">
                                      <p:cBhvr>
                                        <p:cTn id="38" dur="500"/>
                                        <p:tgtEl>
                                          <p:spTgt spid="109571">
                                            <p:txEl>
                                              <p:pRg st="6" end="6"/>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346126"/>
                                        </p:tgtEl>
                                        <p:attrNameLst>
                                          <p:attrName>style.visibility</p:attrName>
                                        </p:attrNameLst>
                                      </p:cBhvr>
                                      <p:to>
                                        <p:strVal val="visible"/>
                                      </p:to>
                                    </p:set>
                                    <p:anim calcmode="lin" valueType="num">
                                      <p:cBhvr additive="base">
                                        <p:cTn id="43" dur="500" fill="hold"/>
                                        <p:tgtEl>
                                          <p:spTgt spid="346126"/>
                                        </p:tgtEl>
                                        <p:attrNameLst>
                                          <p:attrName>ppt_x</p:attrName>
                                        </p:attrNameLst>
                                      </p:cBhvr>
                                      <p:tavLst>
                                        <p:tav tm="0">
                                          <p:val>
                                            <p:strVal val="#ppt_x"/>
                                          </p:val>
                                        </p:tav>
                                        <p:tav tm="100000">
                                          <p:val>
                                            <p:strVal val="#ppt_x"/>
                                          </p:val>
                                        </p:tav>
                                      </p:tavLst>
                                    </p:anim>
                                    <p:anim calcmode="lin" valueType="num">
                                      <p:cBhvr additive="base">
                                        <p:cTn id="44" dur="500" fill="hold"/>
                                        <p:tgtEl>
                                          <p:spTgt spid="346126"/>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109571">
                                            <p:txEl>
                                              <p:pRg st="8" end="8"/>
                                            </p:txEl>
                                          </p:spTgt>
                                        </p:tgtEl>
                                        <p:attrNameLst>
                                          <p:attrName>style.visibility</p:attrName>
                                        </p:attrNameLst>
                                      </p:cBhvr>
                                      <p:to>
                                        <p:strVal val="visible"/>
                                      </p:to>
                                    </p:set>
                                    <p:animEffect transition="in" filter="dissolve">
                                      <p:cBhvr>
                                        <p:cTn id="49" dur="500"/>
                                        <p:tgtEl>
                                          <p:spTgt spid="10957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1"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7539" name="Picture 4" descr="FG06_18"/>
          <p:cNvPicPr>
            <a:picLocks noGrp="1" noChangeAspect="1" noChangeArrowheads="1"/>
          </p:cNvPicPr>
          <p:nvPr>
            <p:ph sz="half" idx="4294967295"/>
          </p:nvPr>
        </p:nvPicPr>
        <p:blipFill>
          <a:blip r:embed="rId3"/>
          <a:srcRect/>
          <a:stretch>
            <a:fillRect/>
          </a:stretch>
        </p:blipFill>
        <p:spPr>
          <a:xfrm>
            <a:off x="4932363" y="2420938"/>
            <a:ext cx="4094162" cy="4221162"/>
          </a:xfrm>
        </p:spPr>
      </p:pic>
      <p:sp>
        <p:nvSpPr>
          <p:cNvPr id="3086" name="Text Box 5"/>
          <p:cNvSpPr txBox="1">
            <a:spLocks noChangeArrowheads="1"/>
          </p:cNvSpPr>
          <p:nvPr/>
        </p:nvSpPr>
        <p:spPr bwMode="auto">
          <a:xfrm>
            <a:off x="611188" y="1076325"/>
            <a:ext cx="7993062" cy="1200150"/>
          </a:xfrm>
          <a:prstGeom prst="rect">
            <a:avLst/>
          </a:prstGeom>
          <a:noFill/>
          <a:ln w="9525">
            <a:noFill/>
            <a:miter lim="800000"/>
            <a:headEnd/>
            <a:tailEnd/>
          </a:ln>
        </p:spPr>
        <p:txBody>
          <a:bodyPr>
            <a:spAutoFit/>
          </a:bodyPr>
          <a:lstStyle/>
          <a:p>
            <a:pPr>
              <a:lnSpc>
                <a:spcPct val="120000"/>
              </a:lnSpc>
              <a:spcBef>
                <a:spcPct val="50000"/>
              </a:spcBef>
            </a:pPr>
            <a:r>
              <a:rPr lang="en-US" altLang="zh-CN" sz="2000" b="1">
                <a:latin typeface="Times New Roman" pitchFamily="18" charset="0"/>
              </a:rPr>
              <a:t>        </a:t>
            </a:r>
            <a:r>
              <a:rPr lang="zh-CN" altLang="en-US" sz="2000" b="1">
                <a:latin typeface="Times New Roman" pitchFamily="18" charset="0"/>
              </a:rPr>
              <a:t>尽管每个分子的运动速率随时都在改变，但分子总体的速率分布却遵循一定的统计规律，即在某特定速率范围内的分子数占总分子数中的份额是可以统计估算的。</a:t>
            </a:r>
          </a:p>
        </p:txBody>
      </p:sp>
      <p:sp>
        <p:nvSpPr>
          <p:cNvPr id="587782" name="Text Box 6"/>
          <p:cNvSpPr txBox="1">
            <a:spLocks noChangeArrowheads="1"/>
          </p:cNvSpPr>
          <p:nvPr/>
        </p:nvSpPr>
        <p:spPr bwMode="auto">
          <a:xfrm>
            <a:off x="611188" y="2286000"/>
            <a:ext cx="4321175" cy="1570038"/>
          </a:xfrm>
          <a:prstGeom prst="rect">
            <a:avLst/>
          </a:prstGeom>
          <a:noFill/>
          <a:ln w="9525">
            <a:noFill/>
            <a:miter lim="800000"/>
            <a:headEnd/>
            <a:tailEnd/>
          </a:ln>
        </p:spPr>
        <p:txBody>
          <a:bodyPr>
            <a:spAutoFit/>
          </a:bodyPr>
          <a:lstStyle/>
          <a:p>
            <a:pPr>
              <a:lnSpc>
                <a:spcPct val="120000"/>
              </a:lnSpc>
              <a:spcBef>
                <a:spcPct val="50000"/>
              </a:spcBef>
            </a:pPr>
            <a:r>
              <a:rPr lang="en-US" altLang="zh-CN" sz="2000" b="1">
                <a:solidFill>
                  <a:schemeClr val="tx1"/>
                </a:solidFill>
                <a:latin typeface="Times New Roman" pitchFamily="18" charset="0"/>
              </a:rPr>
              <a:t>        19</a:t>
            </a:r>
            <a:r>
              <a:rPr lang="zh-CN" altLang="en-US" sz="2000" b="1">
                <a:solidFill>
                  <a:schemeClr val="tx1"/>
                </a:solidFill>
                <a:latin typeface="Times New Roman" pitchFamily="18" charset="0"/>
              </a:rPr>
              <a:t>世纪</a:t>
            </a:r>
            <a:r>
              <a:rPr lang="en-US" altLang="zh-CN" sz="2000" b="1">
                <a:solidFill>
                  <a:schemeClr val="tx1"/>
                </a:solidFill>
                <a:latin typeface="Times New Roman" pitchFamily="18" charset="0"/>
              </a:rPr>
              <a:t>60</a:t>
            </a:r>
            <a:r>
              <a:rPr lang="zh-CN" altLang="en-US" sz="2000" b="1">
                <a:solidFill>
                  <a:schemeClr val="tx1"/>
                </a:solidFill>
                <a:latin typeface="Times New Roman" pitchFamily="18" charset="0"/>
              </a:rPr>
              <a:t>年代物理学家</a:t>
            </a:r>
            <a:r>
              <a:rPr lang="en-US" altLang="zh-CN" sz="2000" b="1">
                <a:solidFill>
                  <a:schemeClr val="tx1"/>
                </a:solidFill>
                <a:latin typeface="Times New Roman" pitchFamily="18" charset="0"/>
              </a:rPr>
              <a:t>Maxwell</a:t>
            </a:r>
            <a:r>
              <a:rPr lang="zh-CN" altLang="en-US" sz="2000" b="1">
                <a:solidFill>
                  <a:schemeClr val="tx1"/>
                </a:solidFill>
                <a:latin typeface="Times New Roman" pitchFamily="18" charset="0"/>
              </a:rPr>
              <a:t>和</a:t>
            </a:r>
            <a:r>
              <a:rPr lang="en-US" altLang="zh-CN" sz="2000" b="1">
                <a:solidFill>
                  <a:schemeClr val="tx1"/>
                </a:solidFill>
                <a:latin typeface="Times New Roman" pitchFamily="18" charset="0"/>
              </a:rPr>
              <a:t>Boltzmann</a:t>
            </a:r>
            <a:r>
              <a:rPr lang="zh-CN" altLang="en-US" sz="2000" b="1">
                <a:solidFill>
                  <a:schemeClr val="tx1"/>
                </a:solidFill>
                <a:latin typeface="Times New Roman" pitchFamily="18" charset="0"/>
              </a:rPr>
              <a:t>用概率论及统计力学方法从理论上推导了气体分子速率分布和能量分布的规律：    </a:t>
            </a:r>
          </a:p>
        </p:txBody>
      </p:sp>
      <p:sp>
        <p:nvSpPr>
          <p:cNvPr id="577542" name="Line 7"/>
          <p:cNvSpPr>
            <a:spLocks noChangeShapeType="1"/>
          </p:cNvSpPr>
          <p:nvPr/>
        </p:nvSpPr>
        <p:spPr bwMode="auto">
          <a:xfrm flipV="1">
            <a:off x="5795963" y="3429000"/>
            <a:ext cx="1439862" cy="863600"/>
          </a:xfrm>
          <a:prstGeom prst="line">
            <a:avLst/>
          </a:prstGeom>
          <a:noFill/>
          <a:ln w="9525">
            <a:solidFill>
              <a:schemeClr val="tx1"/>
            </a:solidFill>
            <a:round/>
            <a:headEnd/>
            <a:tailEnd type="triangle" w="med" len="med"/>
          </a:ln>
        </p:spPr>
        <p:txBody>
          <a:bodyPr/>
          <a:lstStyle/>
          <a:p>
            <a:endParaRPr lang="zh-CN" altLang="en-US"/>
          </a:p>
        </p:txBody>
      </p:sp>
      <p:sp>
        <p:nvSpPr>
          <p:cNvPr id="577543" name="Text Box 8"/>
          <p:cNvSpPr txBox="1">
            <a:spLocks noChangeArrowheads="1"/>
          </p:cNvSpPr>
          <p:nvPr/>
        </p:nvSpPr>
        <p:spPr bwMode="auto">
          <a:xfrm>
            <a:off x="7288213" y="3213100"/>
            <a:ext cx="1347787" cy="369888"/>
          </a:xfrm>
          <a:prstGeom prst="rect">
            <a:avLst/>
          </a:prstGeom>
          <a:noFill/>
          <a:ln w="9525">
            <a:noFill/>
            <a:miter lim="800000"/>
            <a:headEnd/>
            <a:tailEnd/>
          </a:ln>
        </p:spPr>
        <p:txBody>
          <a:bodyPr wrap="none">
            <a:spAutoFit/>
          </a:bodyPr>
          <a:lstStyle/>
          <a:p>
            <a:r>
              <a:rPr lang="zh-CN" altLang="en-US" sz="1800" b="1">
                <a:solidFill>
                  <a:schemeClr val="tx1"/>
                </a:solidFill>
                <a:latin typeface="Times New Roman" pitchFamily="18" charset="0"/>
              </a:rPr>
              <a:t>最可几速率</a:t>
            </a:r>
          </a:p>
        </p:txBody>
      </p:sp>
      <p:sp>
        <p:nvSpPr>
          <p:cNvPr id="587785" name="Text Box 9"/>
          <p:cNvSpPr txBox="1">
            <a:spLocks noChangeArrowheads="1"/>
          </p:cNvSpPr>
          <p:nvPr/>
        </p:nvSpPr>
        <p:spPr bwMode="auto">
          <a:xfrm>
            <a:off x="682625" y="5181600"/>
            <a:ext cx="4321175" cy="1570038"/>
          </a:xfrm>
          <a:prstGeom prst="rect">
            <a:avLst/>
          </a:prstGeom>
          <a:noFill/>
          <a:ln w="9525">
            <a:noFill/>
            <a:miter lim="800000"/>
            <a:headEnd/>
            <a:tailEnd/>
          </a:ln>
        </p:spPr>
        <p:txBody>
          <a:bodyPr>
            <a:spAutoFit/>
          </a:bodyPr>
          <a:lstStyle/>
          <a:p>
            <a:pPr>
              <a:lnSpc>
                <a:spcPct val="120000"/>
              </a:lnSpc>
              <a:spcBef>
                <a:spcPct val="50000"/>
              </a:spcBef>
            </a:pPr>
            <a:r>
              <a:rPr lang="en-US" altLang="zh-CN" sz="2000" b="1">
                <a:solidFill>
                  <a:schemeClr val="tx1"/>
                </a:solidFill>
                <a:latin typeface="Times New Roman" pitchFamily="18" charset="0"/>
              </a:rPr>
              <a:t>        </a:t>
            </a:r>
            <a:r>
              <a:rPr lang="zh-CN" altLang="en-US" sz="2000" b="1">
                <a:solidFill>
                  <a:schemeClr val="tx1"/>
                </a:solidFill>
                <a:latin typeface="Times New Roman" pitchFamily="18" charset="0"/>
              </a:rPr>
              <a:t>到</a:t>
            </a:r>
            <a:r>
              <a:rPr lang="en-US" altLang="zh-CN" sz="2000" b="1">
                <a:solidFill>
                  <a:schemeClr val="tx1"/>
                </a:solidFill>
                <a:latin typeface="Times New Roman" pitchFamily="18" charset="0"/>
              </a:rPr>
              <a:t>20</a:t>
            </a:r>
            <a:r>
              <a:rPr lang="zh-CN" altLang="en-US" sz="2000" b="1">
                <a:solidFill>
                  <a:schemeClr val="tx1"/>
                </a:solidFill>
                <a:latin typeface="Times New Roman" pitchFamily="18" charset="0"/>
              </a:rPr>
              <a:t>世纪中叶，随着高真空技术的发展，人们通过实验直接测定了某些气体分子的速率分布，验证了</a:t>
            </a:r>
            <a:r>
              <a:rPr lang="en-US" altLang="zh-CN" sz="2000" b="1">
                <a:solidFill>
                  <a:schemeClr val="tx1"/>
                </a:solidFill>
                <a:latin typeface="Times New Roman" pitchFamily="18" charset="0"/>
              </a:rPr>
              <a:t>Maxwell</a:t>
            </a:r>
            <a:r>
              <a:rPr lang="zh-CN" altLang="en-US" sz="2000" b="1">
                <a:solidFill>
                  <a:schemeClr val="tx1"/>
                </a:solidFill>
                <a:latin typeface="Times New Roman" pitchFamily="18" charset="0"/>
              </a:rPr>
              <a:t>分布律。</a:t>
            </a:r>
          </a:p>
        </p:txBody>
      </p:sp>
      <p:graphicFrame>
        <p:nvGraphicFramePr>
          <p:cNvPr id="577545" name="Object 12"/>
          <p:cNvGraphicFramePr>
            <a:graphicFrameLocks noChangeAspect="1"/>
          </p:cNvGraphicFramePr>
          <p:nvPr/>
        </p:nvGraphicFramePr>
        <p:xfrm>
          <a:off x="1100138" y="3973513"/>
          <a:ext cx="3355975" cy="992187"/>
        </p:xfrm>
        <a:graphic>
          <a:graphicData uri="http://schemas.openxmlformats.org/presentationml/2006/ole">
            <mc:AlternateContent xmlns:mc="http://schemas.openxmlformats.org/markup-compatibility/2006">
              <mc:Choice xmlns:v="urn:schemas-microsoft-com:vml" Requires="v">
                <p:oleObj spid="_x0000_s3097" name="Equation" r:id="rId4" imgW="3162300" imgH="863600" progId="Equation.3">
                  <p:embed/>
                </p:oleObj>
              </mc:Choice>
              <mc:Fallback>
                <p:oleObj name="Equation" r:id="rId4" imgW="3162300" imgH="863600" progId="Equation.3">
                  <p:embed/>
                  <p:pic>
                    <p:nvPicPr>
                      <p:cNvPr id="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138" y="3973513"/>
                        <a:ext cx="3355975" cy="992187"/>
                      </a:xfrm>
                      <a:prstGeom prst="rect">
                        <a:avLst/>
                      </a:prstGeom>
                      <a:gradFill rotWithShape="0">
                        <a:gsLst>
                          <a:gs pos="0">
                            <a:srgbClr val="66FFFF"/>
                          </a:gs>
                          <a:gs pos="50000">
                            <a:srgbClr val="FFFFFF"/>
                          </a:gs>
                          <a:gs pos="100000">
                            <a:srgbClr val="66FFFF"/>
                          </a:gs>
                        </a:gsLst>
                        <a:lin ang="5400000" scaled="1"/>
                      </a:gradFill>
                    </p:spPr>
                  </p:pic>
                </p:oleObj>
              </mc:Fallback>
            </mc:AlternateContent>
          </a:graphicData>
        </a:graphic>
      </p:graphicFrame>
      <p:sp>
        <p:nvSpPr>
          <p:cNvPr id="44036" name="Line 4"/>
          <p:cNvSpPr>
            <a:spLocks noChangeShapeType="1"/>
          </p:cNvSpPr>
          <p:nvPr/>
        </p:nvSpPr>
        <p:spPr bwMode="auto">
          <a:xfrm>
            <a:off x="468313" y="1052513"/>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sz="1800"/>
          </a:p>
        </p:txBody>
      </p:sp>
      <p:sp>
        <p:nvSpPr>
          <p:cNvPr id="11" name="Rectangle 2"/>
          <p:cNvSpPr txBox="1">
            <a:spLocks noChangeArrowheads="1"/>
          </p:cNvSpPr>
          <p:nvPr/>
        </p:nvSpPr>
        <p:spPr bwMode="auto">
          <a:xfrm>
            <a:off x="34925" y="188913"/>
            <a:ext cx="8713788" cy="936625"/>
          </a:xfrm>
          <a:prstGeom prst="rect">
            <a:avLst/>
          </a:prstGeom>
          <a:noFill/>
          <a:ln w="9525">
            <a:noFill/>
            <a:miter lim="800000"/>
            <a:headEnd/>
            <a:tailEnd/>
          </a:ln>
        </p:spPr>
        <p:txBody>
          <a:bodyPr anchor="ctr" anchorCtr="1"/>
          <a:lst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ea typeface="宋体" pitchFamily="2" charset="-122"/>
              </a:defRPr>
            </a:lvl2pPr>
            <a:lvl3pPr algn="l" rtl="0" eaLnBrk="0" fontAlgn="base" hangingPunct="0">
              <a:spcBef>
                <a:spcPct val="0"/>
              </a:spcBef>
              <a:spcAft>
                <a:spcPct val="0"/>
              </a:spcAft>
              <a:defRPr sz="4400">
                <a:solidFill>
                  <a:schemeClr val="tx1"/>
                </a:solidFill>
                <a:latin typeface="Arial" charset="0"/>
                <a:ea typeface="宋体" pitchFamily="2" charset="-122"/>
              </a:defRPr>
            </a:lvl3pPr>
            <a:lvl4pPr algn="l" rtl="0" eaLnBrk="0" fontAlgn="base" hangingPunct="0">
              <a:spcBef>
                <a:spcPct val="0"/>
              </a:spcBef>
              <a:spcAft>
                <a:spcPct val="0"/>
              </a:spcAft>
              <a:defRPr sz="4400">
                <a:solidFill>
                  <a:schemeClr val="tx1"/>
                </a:solidFill>
                <a:latin typeface="Arial" charset="0"/>
                <a:ea typeface="宋体" pitchFamily="2" charset="-122"/>
              </a:defRPr>
            </a:lvl4pPr>
            <a:lvl5pPr algn="l" rtl="0" eaLnBrk="0" fontAlgn="base" hangingPunct="0">
              <a:spcBef>
                <a:spcPct val="0"/>
              </a:spcBef>
              <a:spcAft>
                <a:spcPct val="0"/>
              </a:spcAft>
              <a:defRPr sz="4400">
                <a:solidFill>
                  <a:schemeClr val="tx1"/>
                </a:solidFill>
                <a:latin typeface="Arial" charset="0"/>
                <a:ea typeface="宋体" pitchFamily="2" charset="-122"/>
              </a:defRPr>
            </a:lvl5pPr>
            <a:lvl6pPr marL="457200" algn="l" rtl="0" fontAlgn="base">
              <a:spcBef>
                <a:spcPct val="0"/>
              </a:spcBef>
              <a:spcAft>
                <a:spcPct val="0"/>
              </a:spcAft>
              <a:defRPr sz="4400">
                <a:solidFill>
                  <a:schemeClr val="tx1"/>
                </a:solidFill>
                <a:latin typeface="Arial" charset="0"/>
                <a:ea typeface="宋体" pitchFamily="2" charset="-122"/>
              </a:defRPr>
            </a:lvl6pPr>
            <a:lvl7pPr marL="914400" algn="l" rtl="0" fontAlgn="base">
              <a:spcBef>
                <a:spcPct val="0"/>
              </a:spcBef>
              <a:spcAft>
                <a:spcPct val="0"/>
              </a:spcAft>
              <a:defRPr sz="4400">
                <a:solidFill>
                  <a:schemeClr val="tx1"/>
                </a:solidFill>
                <a:latin typeface="Arial" charset="0"/>
                <a:ea typeface="宋体" pitchFamily="2" charset="-122"/>
              </a:defRPr>
            </a:lvl7pPr>
            <a:lvl8pPr marL="1371600" algn="l" rtl="0" fontAlgn="base">
              <a:spcBef>
                <a:spcPct val="0"/>
              </a:spcBef>
              <a:spcAft>
                <a:spcPct val="0"/>
              </a:spcAft>
              <a:defRPr sz="4400">
                <a:solidFill>
                  <a:schemeClr val="tx1"/>
                </a:solidFill>
                <a:latin typeface="Arial" charset="0"/>
                <a:ea typeface="宋体" pitchFamily="2" charset="-122"/>
              </a:defRPr>
            </a:lvl8pPr>
            <a:lvl9pPr marL="1828800" algn="l" rtl="0" fontAlgn="base">
              <a:spcBef>
                <a:spcPct val="0"/>
              </a:spcBef>
              <a:spcAft>
                <a:spcPct val="0"/>
              </a:spcAft>
              <a:defRPr sz="4400">
                <a:solidFill>
                  <a:schemeClr val="tx1"/>
                </a:solidFill>
                <a:latin typeface="Arial" charset="0"/>
                <a:ea typeface="宋体" pitchFamily="2" charset="-122"/>
              </a:defRPr>
            </a:lvl9pPr>
          </a:lstStyle>
          <a:p>
            <a:pPr eaLnBrk="1" hangingPunct="1">
              <a:defRPr/>
            </a:pPr>
            <a:r>
              <a:rPr lang="en-US" altLang="zh-CN" sz="4000" kern="0" dirty="0" smtClean="0">
                <a:solidFill>
                  <a:srgbClr val="000099"/>
                </a:solidFill>
                <a:latin typeface="Bookman Old Style" pitchFamily="18" charset="0"/>
                <a:ea typeface="黑体" pitchFamily="2" charset="-122"/>
              </a:rPr>
              <a:t>3.2.4 </a:t>
            </a:r>
            <a:r>
              <a:rPr lang="zh-CN" altLang="zh-CN" sz="4000" b="1" kern="0" dirty="0" smtClean="0">
                <a:solidFill>
                  <a:srgbClr val="000099"/>
                </a:solidFill>
              </a:rPr>
              <a:t>分子的速率分布和能量分布</a:t>
            </a:r>
            <a:endParaRPr lang="zh-CN" altLang="en-US" sz="4000" b="1" kern="0" dirty="0" smtClean="0">
              <a:solidFill>
                <a:srgbClr val="000099"/>
              </a:solidFill>
              <a:latin typeface="Bookman Old Style" pitchFamily="18" charset="0"/>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87782"/>
                                        </p:tgtEl>
                                        <p:attrNameLst>
                                          <p:attrName>style.visibility</p:attrName>
                                        </p:attrNameLst>
                                      </p:cBhvr>
                                      <p:to>
                                        <p:strVal val="visible"/>
                                      </p:to>
                                    </p:set>
                                    <p:anim calcmode="lin" valueType="num">
                                      <p:cBhvr additive="base">
                                        <p:cTn id="7" dur="500" fill="hold"/>
                                        <p:tgtEl>
                                          <p:spTgt spid="587782"/>
                                        </p:tgtEl>
                                        <p:attrNameLst>
                                          <p:attrName>ppt_x</p:attrName>
                                        </p:attrNameLst>
                                      </p:cBhvr>
                                      <p:tavLst>
                                        <p:tav tm="0">
                                          <p:val>
                                            <p:strVal val="#ppt_x"/>
                                          </p:val>
                                        </p:tav>
                                        <p:tav tm="100000">
                                          <p:val>
                                            <p:strVal val="#ppt_x"/>
                                          </p:val>
                                        </p:tav>
                                      </p:tavLst>
                                    </p:anim>
                                    <p:anim calcmode="lin" valueType="num">
                                      <p:cBhvr additive="base">
                                        <p:cTn id="8" dur="500" fill="hold"/>
                                        <p:tgtEl>
                                          <p:spTgt spid="587782"/>
                                        </p:tgtEl>
                                        <p:attrNameLst>
                                          <p:attrName>ppt_y</p:attrName>
                                        </p:attrNameLst>
                                      </p:cBhvr>
                                      <p:tavLst>
                                        <p:tav tm="0">
                                          <p:val>
                                            <p:strVal val="1+#ppt_h/2"/>
                                          </p:val>
                                        </p:tav>
                                        <p:tav tm="100000">
                                          <p:val>
                                            <p:strVal val="#ppt_y"/>
                                          </p:val>
                                        </p:tav>
                                      </p:tavLst>
                                    </p:anim>
                                  </p:childTnLst>
                                </p:cTn>
                              </p:par>
                              <p:par>
                                <p:cTn id="9" presetID="9" presetClass="entr" presetSubtype="0" fill="hold" grpId="0" nodeType="withEffect">
                                  <p:stCondLst>
                                    <p:cond delay="0"/>
                                  </p:stCondLst>
                                  <p:childTnLst>
                                    <p:set>
                                      <p:cBhvr>
                                        <p:cTn id="10" dur="1" fill="hold">
                                          <p:stCondLst>
                                            <p:cond delay="0"/>
                                          </p:stCondLst>
                                        </p:cTn>
                                        <p:tgtEl>
                                          <p:spTgt spid="11">
                                            <p:txEl>
                                              <p:charRg st="4294967295" end="4294967295"/>
                                            </p:txEl>
                                          </p:spTgt>
                                        </p:tgtEl>
                                        <p:attrNameLst>
                                          <p:attrName>style.visibility</p:attrName>
                                        </p:attrNameLst>
                                      </p:cBhvr>
                                      <p:to>
                                        <p:strVal val="visible"/>
                                      </p:to>
                                    </p:set>
                                    <p:animEffect transition="in" filter="dissolve">
                                      <p:cBhvr>
                                        <p:cTn id="11" dur="500"/>
                                        <p:tgtEl>
                                          <p:spTgt spid="11">
                                            <p:txEl>
                                              <p:charRg st="4294967295" end="4294967295"/>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nodeType="clickEffect">
                                  <p:stCondLst>
                                    <p:cond delay="0"/>
                                  </p:stCondLst>
                                  <p:childTnLst>
                                    <p:set>
                                      <p:cBhvr>
                                        <p:cTn id="15" dur="1" fill="hold">
                                          <p:stCondLst>
                                            <p:cond delay="0"/>
                                          </p:stCondLst>
                                        </p:cTn>
                                        <p:tgtEl>
                                          <p:spTgt spid="577545"/>
                                        </p:tgtEl>
                                        <p:attrNameLst>
                                          <p:attrName>style.visibility</p:attrName>
                                        </p:attrNameLst>
                                      </p:cBhvr>
                                      <p:to>
                                        <p:strVal val="visible"/>
                                      </p:to>
                                    </p:set>
                                    <p:animEffect transition="in" filter="box(in)">
                                      <p:cBhvr>
                                        <p:cTn id="16" dur="500"/>
                                        <p:tgtEl>
                                          <p:spTgt spid="57754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87785"/>
                                        </p:tgtEl>
                                        <p:attrNameLst>
                                          <p:attrName>style.visibility</p:attrName>
                                        </p:attrNameLst>
                                      </p:cBhvr>
                                      <p:to>
                                        <p:strVal val="visible"/>
                                      </p:to>
                                    </p:set>
                                    <p:anim calcmode="lin" valueType="num">
                                      <p:cBhvr additive="base">
                                        <p:cTn id="21" dur="500" fill="hold"/>
                                        <p:tgtEl>
                                          <p:spTgt spid="587785"/>
                                        </p:tgtEl>
                                        <p:attrNameLst>
                                          <p:attrName>ppt_x</p:attrName>
                                        </p:attrNameLst>
                                      </p:cBhvr>
                                      <p:tavLst>
                                        <p:tav tm="0">
                                          <p:val>
                                            <p:strVal val="#ppt_x"/>
                                          </p:val>
                                        </p:tav>
                                        <p:tav tm="100000">
                                          <p:val>
                                            <p:strVal val="#ppt_x"/>
                                          </p:val>
                                        </p:tav>
                                      </p:tavLst>
                                    </p:anim>
                                    <p:anim calcmode="lin" valueType="num">
                                      <p:cBhvr additive="base">
                                        <p:cTn id="22" dur="500" fill="hold"/>
                                        <p:tgtEl>
                                          <p:spTgt spid="58778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577539"/>
                                        </p:tgtEl>
                                        <p:attrNameLst>
                                          <p:attrName>style.visibility</p:attrName>
                                        </p:attrNameLst>
                                      </p:cBhvr>
                                      <p:to>
                                        <p:strVal val="visible"/>
                                      </p:to>
                                    </p:set>
                                    <p:animEffect transition="in" filter="fade">
                                      <p:cBhvr>
                                        <p:cTn id="27" dur="1000"/>
                                        <p:tgtEl>
                                          <p:spTgt spid="577539"/>
                                        </p:tgtEl>
                                      </p:cBhvr>
                                    </p:animEffect>
                                    <p:anim calcmode="lin" valueType="num">
                                      <p:cBhvr>
                                        <p:cTn id="28" dur="1000" fill="hold"/>
                                        <p:tgtEl>
                                          <p:spTgt spid="577539"/>
                                        </p:tgtEl>
                                        <p:attrNameLst>
                                          <p:attrName>ppt_x</p:attrName>
                                        </p:attrNameLst>
                                      </p:cBhvr>
                                      <p:tavLst>
                                        <p:tav tm="0">
                                          <p:val>
                                            <p:strVal val="#ppt_x"/>
                                          </p:val>
                                        </p:tav>
                                        <p:tav tm="100000">
                                          <p:val>
                                            <p:strVal val="#ppt_x"/>
                                          </p:val>
                                        </p:tav>
                                      </p:tavLst>
                                    </p:anim>
                                    <p:anim calcmode="lin" valueType="num">
                                      <p:cBhvr>
                                        <p:cTn id="29" dur="1000" fill="hold"/>
                                        <p:tgtEl>
                                          <p:spTgt spid="577539"/>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2" presetClass="entr" presetSubtype="8" fill="hold" grpId="0" nodeType="clickEffect">
                                  <p:stCondLst>
                                    <p:cond delay="0"/>
                                  </p:stCondLst>
                                  <p:childTnLst>
                                    <p:set>
                                      <p:cBhvr>
                                        <p:cTn id="33" dur="1" fill="hold">
                                          <p:stCondLst>
                                            <p:cond delay="0"/>
                                          </p:stCondLst>
                                        </p:cTn>
                                        <p:tgtEl>
                                          <p:spTgt spid="577542"/>
                                        </p:tgtEl>
                                        <p:attrNameLst>
                                          <p:attrName>style.visibility</p:attrName>
                                        </p:attrNameLst>
                                      </p:cBhvr>
                                      <p:to>
                                        <p:strVal val="visible"/>
                                      </p:to>
                                    </p:set>
                                    <p:animEffect transition="in" filter="slide(fromLeft)">
                                      <p:cBhvr>
                                        <p:cTn id="34" dur="500"/>
                                        <p:tgtEl>
                                          <p:spTgt spid="577542"/>
                                        </p:tgtEl>
                                      </p:cBhvr>
                                    </p:animEffect>
                                  </p:childTnLst>
                                </p:cTn>
                              </p:par>
                              <p:par>
                                <p:cTn id="35" presetID="12" presetClass="entr" presetSubtype="8" fill="hold" grpId="0" nodeType="withEffect">
                                  <p:stCondLst>
                                    <p:cond delay="0"/>
                                  </p:stCondLst>
                                  <p:childTnLst>
                                    <p:set>
                                      <p:cBhvr>
                                        <p:cTn id="36" dur="1" fill="hold">
                                          <p:stCondLst>
                                            <p:cond delay="0"/>
                                          </p:stCondLst>
                                        </p:cTn>
                                        <p:tgtEl>
                                          <p:spTgt spid="577543"/>
                                        </p:tgtEl>
                                        <p:attrNameLst>
                                          <p:attrName>style.visibility</p:attrName>
                                        </p:attrNameLst>
                                      </p:cBhvr>
                                      <p:to>
                                        <p:strVal val="visible"/>
                                      </p:to>
                                    </p:set>
                                    <p:animEffect transition="in" filter="slide(fromLeft)">
                                      <p:cBhvr>
                                        <p:cTn id="37" dur="500"/>
                                        <p:tgtEl>
                                          <p:spTgt spid="5775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82" grpId="0" autoUpdateAnimBg="0"/>
      <p:bldP spid="577542" grpId="0" animBg="1"/>
      <p:bldP spid="577543" grpId="0"/>
      <p:bldP spid="587785" grpId="0" autoUpdateAnimBg="0"/>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0" name="Text Box 3"/>
          <p:cNvSpPr txBox="1">
            <a:spLocks noChangeArrowheads="1"/>
          </p:cNvSpPr>
          <p:nvPr/>
        </p:nvSpPr>
        <p:spPr bwMode="auto">
          <a:xfrm>
            <a:off x="323850" y="549275"/>
            <a:ext cx="8640763" cy="519113"/>
          </a:xfrm>
          <a:prstGeom prst="rect">
            <a:avLst/>
          </a:prstGeom>
          <a:noFill/>
          <a:ln w="9525">
            <a:noFill/>
            <a:miter lim="800000"/>
            <a:headEnd/>
            <a:tailEnd/>
          </a:ln>
        </p:spPr>
        <p:txBody>
          <a:bodyPr>
            <a:spAutoFit/>
          </a:bodyPr>
          <a:lstStyle/>
          <a:p>
            <a:pPr marL="457200" indent="-457200">
              <a:spcAft>
                <a:spcPct val="50000"/>
              </a:spcAft>
            </a:pPr>
            <a:r>
              <a:rPr lang="zh-CN" altLang="en-US" sz="2800" b="1">
                <a:latin typeface="黑体" pitchFamily="49" charset="-122"/>
                <a:ea typeface="黑体" pitchFamily="49" charset="-122"/>
              </a:rPr>
              <a:t>气体分子的能量分布曲线 </a:t>
            </a:r>
            <a:r>
              <a:rPr lang="en-US" altLang="zh-CN" sz="2800" b="1">
                <a:latin typeface="黑体" pitchFamily="49" charset="-122"/>
                <a:ea typeface="黑体" pitchFamily="49" charset="-122"/>
              </a:rPr>
              <a:t>(Maxwell-Boltzmann</a:t>
            </a:r>
            <a:r>
              <a:rPr lang="zh-CN" altLang="en-US" sz="2800" b="1">
                <a:latin typeface="黑体" pitchFamily="49" charset="-122"/>
                <a:ea typeface="黑体" pitchFamily="49" charset="-122"/>
              </a:rPr>
              <a:t>分布律</a:t>
            </a:r>
            <a:r>
              <a:rPr lang="en-US" altLang="zh-CN" sz="2800" b="1">
                <a:latin typeface="黑体" pitchFamily="49" charset="-122"/>
                <a:ea typeface="黑体" pitchFamily="49" charset="-122"/>
              </a:rPr>
              <a:t>)</a:t>
            </a:r>
          </a:p>
        </p:txBody>
      </p:sp>
      <p:sp>
        <p:nvSpPr>
          <p:cNvPr id="590853" name="Text Box 5"/>
          <p:cNvSpPr txBox="1">
            <a:spLocks noChangeArrowheads="1"/>
          </p:cNvSpPr>
          <p:nvPr/>
        </p:nvSpPr>
        <p:spPr bwMode="auto">
          <a:xfrm>
            <a:off x="619125" y="4603750"/>
            <a:ext cx="3908425" cy="1938338"/>
          </a:xfrm>
          <a:prstGeom prst="rect">
            <a:avLst/>
          </a:prstGeom>
          <a:noFill/>
          <a:ln w="9525">
            <a:noFill/>
            <a:miter lim="800000"/>
            <a:headEnd/>
            <a:tailEnd/>
          </a:ln>
        </p:spPr>
        <p:txBody>
          <a:bodyPr>
            <a:spAutoFit/>
          </a:bodyPr>
          <a:lstStyle/>
          <a:p>
            <a:pPr>
              <a:lnSpc>
                <a:spcPct val="120000"/>
              </a:lnSpc>
            </a:pPr>
            <a:r>
              <a:rPr lang="zh-CN" altLang="en-US" sz="2000" b="1">
                <a:solidFill>
                  <a:schemeClr val="tx1"/>
                </a:solidFill>
                <a:latin typeface="Times New Roman" pitchFamily="18" charset="0"/>
              </a:rPr>
              <a:t>式中</a:t>
            </a:r>
            <a:r>
              <a:rPr lang="en-US" altLang="zh-CN" sz="2000" b="1" i="1">
                <a:solidFill>
                  <a:srgbClr val="FF00FF"/>
                </a:solidFill>
                <a:latin typeface="Times New Roman" pitchFamily="18" charset="0"/>
              </a:rPr>
              <a:t>n</a:t>
            </a:r>
            <a:r>
              <a:rPr lang="zh-CN" altLang="en-US" sz="2000" b="1" baseline="-25000">
                <a:solidFill>
                  <a:srgbClr val="FF00FF"/>
                </a:solidFill>
                <a:latin typeface="Times New Roman" pitchFamily="18" charset="0"/>
              </a:rPr>
              <a:t>总</a:t>
            </a:r>
            <a:r>
              <a:rPr lang="zh-CN" altLang="en-US" sz="2000" b="1">
                <a:solidFill>
                  <a:schemeClr val="tx1"/>
                </a:solidFill>
                <a:latin typeface="Times New Roman" pitchFamily="18" charset="0"/>
              </a:rPr>
              <a:t>是气态物质的量</a:t>
            </a:r>
            <a:r>
              <a:rPr lang="en-US" altLang="zh-CN" sz="2000" b="1">
                <a:solidFill>
                  <a:schemeClr val="tx1"/>
                </a:solidFill>
                <a:latin typeface="Times New Roman" pitchFamily="18" charset="0"/>
              </a:rPr>
              <a:t>(mol)</a:t>
            </a:r>
            <a:r>
              <a:rPr lang="zh-CN" altLang="en-US" sz="2000" b="1">
                <a:solidFill>
                  <a:schemeClr val="tx1"/>
                </a:solidFill>
                <a:latin typeface="Times New Roman" pitchFamily="18" charset="0"/>
              </a:rPr>
              <a:t>，</a:t>
            </a:r>
            <a:r>
              <a:rPr lang="en-US" altLang="zh-CN" sz="2000" b="1" i="1">
                <a:solidFill>
                  <a:srgbClr val="FF00FF"/>
                </a:solidFill>
                <a:latin typeface="Times New Roman" pitchFamily="18" charset="0"/>
              </a:rPr>
              <a:t>n</a:t>
            </a:r>
            <a:r>
              <a:rPr lang="en-US" altLang="zh-CN" sz="2000" b="1" baseline="-25000">
                <a:solidFill>
                  <a:srgbClr val="FF00FF"/>
                </a:solidFill>
                <a:latin typeface="Times New Roman" pitchFamily="18" charset="0"/>
              </a:rPr>
              <a:t>i</a:t>
            </a:r>
            <a:r>
              <a:rPr lang="zh-CN" altLang="en-US" sz="2000" b="1">
                <a:solidFill>
                  <a:schemeClr val="tx1"/>
                </a:solidFill>
                <a:latin typeface="Times New Roman" pitchFamily="18" charset="0"/>
              </a:rPr>
              <a:t>是指能量等于和大于</a:t>
            </a:r>
            <a:r>
              <a:rPr lang="en-US" altLang="zh-CN" sz="2000" b="1" i="1">
                <a:solidFill>
                  <a:srgbClr val="FF00FF"/>
                </a:solidFill>
                <a:latin typeface="Times New Roman" pitchFamily="18" charset="0"/>
              </a:rPr>
              <a:t>E</a:t>
            </a:r>
            <a:r>
              <a:rPr lang="zh-CN" altLang="en-US" sz="2000" b="1">
                <a:solidFill>
                  <a:schemeClr val="tx1"/>
                </a:solidFill>
                <a:latin typeface="Times New Roman" pitchFamily="18" charset="0"/>
              </a:rPr>
              <a:t>的气态物质的量</a:t>
            </a:r>
            <a:r>
              <a:rPr lang="en-US" altLang="zh-CN" sz="2000" b="1">
                <a:solidFill>
                  <a:schemeClr val="tx1"/>
                </a:solidFill>
                <a:latin typeface="Times New Roman" pitchFamily="18" charset="0"/>
              </a:rPr>
              <a:t>(mol)</a:t>
            </a:r>
            <a:r>
              <a:rPr lang="zh-CN" altLang="en-US" sz="2000" b="1">
                <a:solidFill>
                  <a:schemeClr val="tx1"/>
                </a:solidFill>
                <a:latin typeface="Times New Roman" pitchFamily="18" charset="0"/>
              </a:rPr>
              <a:t>。</a:t>
            </a:r>
            <a:r>
              <a:rPr lang="en-US" altLang="zh-CN" sz="2000" b="1" i="1">
                <a:solidFill>
                  <a:srgbClr val="FF00FF"/>
                </a:solidFill>
                <a:latin typeface="Times New Roman" pitchFamily="18" charset="0"/>
              </a:rPr>
              <a:t>E</a:t>
            </a:r>
            <a:r>
              <a:rPr lang="zh-CN" altLang="en-US" sz="2000" b="1">
                <a:solidFill>
                  <a:schemeClr val="tx1"/>
                </a:solidFill>
                <a:latin typeface="Times New Roman" pitchFamily="18" charset="0"/>
              </a:rPr>
              <a:t>是指气体分子的摩尔能量，</a:t>
            </a:r>
            <a:r>
              <a:rPr lang="en-US" altLang="zh-CN" sz="2000" b="1" i="1">
                <a:solidFill>
                  <a:srgbClr val="FF00FF"/>
                </a:solidFill>
                <a:latin typeface="Times New Roman" pitchFamily="18" charset="0"/>
              </a:rPr>
              <a:t>f</a:t>
            </a:r>
            <a:r>
              <a:rPr lang="en-US" altLang="zh-CN" sz="2000" b="1" baseline="-25000">
                <a:solidFill>
                  <a:srgbClr val="FF00FF"/>
                </a:solidFill>
                <a:latin typeface="Times New Roman" pitchFamily="18" charset="0"/>
              </a:rPr>
              <a:t>E</a:t>
            </a:r>
            <a:r>
              <a:rPr lang="zh-CN" altLang="en-US" sz="2000" b="1">
                <a:solidFill>
                  <a:schemeClr val="tx1"/>
                </a:solidFill>
                <a:latin typeface="Times New Roman" pitchFamily="18" charset="0"/>
              </a:rPr>
              <a:t>则是指能量等于和大于</a:t>
            </a:r>
            <a:r>
              <a:rPr lang="en-US" altLang="zh-CN" sz="2000" b="1" i="1">
                <a:solidFill>
                  <a:srgbClr val="FF00FF"/>
                </a:solidFill>
                <a:latin typeface="Times New Roman" pitchFamily="18" charset="0"/>
              </a:rPr>
              <a:t>E</a:t>
            </a:r>
            <a:r>
              <a:rPr lang="zh-CN" altLang="en-US" sz="2000" b="1">
                <a:solidFill>
                  <a:schemeClr val="tx1"/>
                </a:solidFill>
                <a:latin typeface="Times New Roman" pitchFamily="18" charset="0"/>
              </a:rPr>
              <a:t>的气体分子的份额。</a:t>
            </a:r>
          </a:p>
        </p:txBody>
      </p:sp>
      <p:sp>
        <p:nvSpPr>
          <p:cNvPr id="590861" name="Text Box 13"/>
          <p:cNvSpPr txBox="1">
            <a:spLocks noChangeArrowheads="1"/>
          </p:cNvSpPr>
          <p:nvPr/>
        </p:nvSpPr>
        <p:spPr bwMode="auto">
          <a:xfrm>
            <a:off x="622300" y="2852738"/>
            <a:ext cx="5040313" cy="396875"/>
          </a:xfrm>
          <a:prstGeom prst="rect">
            <a:avLst/>
          </a:prstGeom>
          <a:noFill/>
          <a:ln w="9525">
            <a:noFill/>
            <a:miter lim="800000"/>
            <a:headEnd/>
            <a:tailEnd/>
          </a:ln>
        </p:spPr>
        <p:txBody>
          <a:bodyPr wrap="none">
            <a:spAutoFit/>
          </a:bodyPr>
          <a:lstStyle/>
          <a:p>
            <a:r>
              <a:rPr lang="zh-CN" altLang="en-US" sz="2000" b="1">
                <a:solidFill>
                  <a:srgbClr val="FF33CC"/>
                </a:solidFill>
                <a:latin typeface="Times New Roman" pitchFamily="18" charset="0"/>
              </a:rPr>
              <a:t>若分子只在平面上运动，则可简化积分为：</a:t>
            </a:r>
          </a:p>
        </p:txBody>
      </p:sp>
      <p:grpSp>
        <p:nvGrpSpPr>
          <p:cNvPr id="578565" name="Group 15"/>
          <p:cNvGrpSpPr>
            <a:grpSpLocks/>
          </p:cNvGrpSpPr>
          <p:nvPr/>
        </p:nvGrpSpPr>
        <p:grpSpPr bwMode="auto">
          <a:xfrm>
            <a:off x="4641850" y="3581400"/>
            <a:ext cx="4360863" cy="3084513"/>
            <a:chOff x="3021" y="2139"/>
            <a:chExt cx="3145" cy="2108"/>
          </a:xfrm>
        </p:grpSpPr>
        <p:pic>
          <p:nvPicPr>
            <p:cNvPr id="4125" name="Picture 2"/>
            <p:cNvPicPr>
              <a:picLocks noChangeAspect="1" noChangeArrowheads="1"/>
            </p:cNvPicPr>
            <p:nvPr/>
          </p:nvPicPr>
          <p:blipFill>
            <a:blip r:embed="rId3"/>
            <a:srcRect/>
            <a:stretch>
              <a:fillRect/>
            </a:stretch>
          </p:blipFill>
          <p:spPr bwMode="auto">
            <a:xfrm>
              <a:off x="3021" y="2139"/>
              <a:ext cx="3145" cy="2108"/>
            </a:xfrm>
            <a:prstGeom prst="rect">
              <a:avLst/>
            </a:prstGeom>
            <a:noFill/>
            <a:ln w="9525">
              <a:noFill/>
              <a:miter lim="800000"/>
              <a:headEnd/>
              <a:tailEnd/>
            </a:ln>
          </p:spPr>
        </p:pic>
        <p:sp>
          <p:nvSpPr>
            <p:cNvPr id="590862" name="Text Box 14"/>
            <p:cNvSpPr txBox="1">
              <a:spLocks noChangeArrowheads="1"/>
            </p:cNvSpPr>
            <p:nvPr/>
          </p:nvSpPr>
          <p:spPr bwMode="auto">
            <a:xfrm>
              <a:off x="3696" y="3926"/>
              <a:ext cx="1675" cy="271"/>
            </a:xfrm>
            <a:prstGeom prst="rect">
              <a:avLst/>
            </a:prstGeom>
            <a:solidFill>
              <a:schemeClr val="bg1"/>
            </a:solidFill>
            <a:ln w="9525">
              <a:noFill/>
              <a:miter lim="800000"/>
              <a:headEnd/>
              <a:tailEnd/>
            </a:ln>
            <a:effectLst/>
          </p:spPr>
          <p:txBody>
            <a:bodyPr lIns="91425" tIns="45712" rIns="91425" bIns="45712">
              <a:spAutoFit/>
            </a:bodyPr>
            <a:lstStyle/>
            <a:p>
              <a:pPr>
                <a:spcBef>
                  <a:spcPct val="50000"/>
                </a:spcBef>
                <a:defRPr/>
              </a:pPr>
              <a:r>
                <a:rPr kumimoji="1" lang="zh-CN" altLang="en-US" sz="2000" b="1">
                  <a:solidFill>
                    <a:srgbClr val="FF00FF"/>
                  </a:solidFill>
                  <a:effectLst>
                    <a:outerShdw blurRad="38100" dist="38100" dir="2700000" algn="tl">
                      <a:srgbClr val="C0C0C0"/>
                    </a:outerShdw>
                  </a:effectLst>
                  <a:latin typeface="Times New Roman" pitchFamily="18" charset="0"/>
                  <a:ea typeface="宋体" pitchFamily="2" charset="-122"/>
                </a:rPr>
                <a:t>分子能量分布曲线</a:t>
              </a:r>
            </a:p>
          </p:txBody>
        </p:sp>
      </p:grpSp>
      <p:graphicFrame>
        <p:nvGraphicFramePr>
          <p:cNvPr id="4118" name="Object 22"/>
          <p:cNvGraphicFramePr>
            <a:graphicFrameLocks noChangeAspect="1"/>
          </p:cNvGraphicFramePr>
          <p:nvPr/>
        </p:nvGraphicFramePr>
        <p:xfrm>
          <a:off x="2555875" y="1557338"/>
          <a:ext cx="3868738" cy="1192212"/>
        </p:xfrm>
        <a:graphic>
          <a:graphicData uri="http://schemas.openxmlformats.org/presentationml/2006/ole">
            <mc:AlternateContent xmlns:mc="http://schemas.openxmlformats.org/markup-compatibility/2006">
              <mc:Choice xmlns:v="urn:schemas-microsoft-com:vml" Requires="v">
                <p:oleObj spid="_x0000_s4144" name="Equation" r:id="rId4" imgW="3035300" imgH="863600" progId="Equation.3">
                  <p:embed/>
                </p:oleObj>
              </mc:Choice>
              <mc:Fallback>
                <p:oleObj name="Equation" r:id="rId4" imgW="3035300" imgH="863600" progId="Equation.3">
                  <p:embed/>
                  <p:pic>
                    <p:nvPicPr>
                      <p:cNvPr id="0" name="Picture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5875" y="1557338"/>
                        <a:ext cx="3868738" cy="1192212"/>
                      </a:xfrm>
                      <a:prstGeom prst="rect">
                        <a:avLst/>
                      </a:prstGeom>
                      <a:gradFill rotWithShape="0">
                        <a:gsLst>
                          <a:gs pos="0">
                            <a:srgbClr val="66FFFF"/>
                          </a:gs>
                          <a:gs pos="50000">
                            <a:srgbClr val="FFFFFF"/>
                          </a:gs>
                          <a:gs pos="100000">
                            <a:srgbClr val="66FFFF"/>
                          </a:gs>
                        </a:gsLst>
                        <a:lin ang="5400000" scaled="1"/>
                      </a:gradFill>
                    </p:spPr>
                  </p:pic>
                </p:oleObj>
              </mc:Fallback>
            </mc:AlternateContent>
          </a:graphicData>
        </a:graphic>
      </p:graphicFrame>
      <p:graphicFrame>
        <p:nvGraphicFramePr>
          <p:cNvPr id="578569" name="Object 23"/>
          <p:cNvGraphicFramePr>
            <a:graphicFrameLocks noChangeAspect="1"/>
          </p:cNvGraphicFramePr>
          <p:nvPr/>
        </p:nvGraphicFramePr>
        <p:xfrm>
          <a:off x="1055688" y="3479800"/>
          <a:ext cx="2532062" cy="984250"/>
        </p:xfrm>
        <a:graphic>
          <a:graphicData uri="http://schemas.openxmlformats.org/presentationml/2006/ole">
            <mc:AlternateContent xmlns:mc="http://schemas.openxmlformats.org/markup-compatibility/2006">
              <mc:Choice xmlns:v="urn:schemas-microsoft-com:vml" Requires="v">
                <p:oleObj spid="_x0000_s4145" name="Equation" r:id="rId6" imgW="1981200" imgH="711200" progId="Equation.3">
                  <p:embed/>
                </p:oleObj>
              </mc:Choice>
              <mc:Fallback>
                <p:oleObj name="Equation" r:id="rId6" imgW="1981200" imgH="711200" progId="Equation.3">
                  <p:embed/>
                  <p:pic>
                    <p:nvPicPr>
                      <p:cNvPr id="0" name="Picture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5688" y="3479800"/>
                        <a:ext cx="2532062" cy="984250"/>
                      </a:xfrm>
                      <a:prstGeom prst="rect">
                        <a:avLst/>
                      </a:prstGeom>
                      <a:gradFill rotWithShape="0">
                        <a:gsLst>
                          <a:gs pos="0">
                            <a:srgbClr val="66FFFF"/>
                          </a:gs>
                          <a:gs pos="50000">
                            <a:srgbClr val="FFFFFF"/>
                          </a:gs>
                          <a:gs pos="100000">
                            <a:srgbClr val="66FFFF"/>
                          </a:gs>
                        </a:gsLst>
                        <a:lin ang="5400000" scaled="1"/>
                      </a:gradFill>
                    </p:spPr>
                  </p:pic>
                </p:oleObj>
              </mc:Fallback>
            </mc:AlternateContent>
          </a:graphicData>
        </a:graphic>
      </p:graphicFrame>
      <p:sp>
        <p:nvSpPr>
          <p:cNvPr id="44036" name="Line 4"/>
          <p:cNvSpPr>
            <a:spLocks noChangeShapeType="1"/>
          </p:cNvSpPr>
          <p:nvPr/>
        </p:nvSpPr>
        <p:spPr bwMode="auto">
          <a:xfrm>
            <a:off x="468313" y="1268413"/>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086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8" presetClass="entr" presetSubtype="16" fill="hold" nodeType="clickEffect">
                                  <p:stCondLst>
                                    <p:cond delay="0"/>
                                  </p:stCondLst>
                                  <p:childTnLst>
                                    <p:set>
                                      <p:cBhvr>
                                        <p:cTn id="10" dur="1" fill="hold">
                                          <p:stCondLst>
                                            <p:cond delay="0"/>
                                          </p:stCondLst>
                                        </p:cTn>
                                        <p:tgtEl>
                                          <p:spTgt spid="578569"/>
                                        </p:tgtEl>
                                        <p:attrNameLst>
                                          <p:attrName>style.visibility</p:attrName>
                                        </p:attrNameLst>
                                      </p:cBhvr>
                                      <p:to>
                                        <p:strVal val="visible"/>
                                      </p:to>
                                    </p:set>
                                    <p:animEffect transition="in" filter="diamond(in)">
                                      <p:cBhvr>
                                        <p:cTn id="11" dur="2000"/>
                                        <p:tgtEl>
                                          <p:spTgt spid="57856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590853"/>
                                        </p:tgtEl>
                                        <p:attrNameLst>
                                          <p:attrName>style.visibility</p:attrName>
                                        </p:attrNameLst>
                                      </p:cBhvr>
                                      <p:to>
                                        <p:strVal val="visible"/>
                                      </p:to>
                                    </p:set>
                                    <p:animEffect transition="in" filter="randombar(horizontal)">
                                      <p:cBhvr>
                                        <p:cTn id="16" dur="500"/>
                                        <p:tgtEl>
                                          <p:spTgt spid="59085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578565"/>
                                        </p:tgtEl>
                                        <p:attrNameLst>
                                          <p:attrName>style.visibility</p:attrName>
                                        </p:attrNameLst>
                                      </p:cBhvr>
                                      <p:to>
                                        <p:strVal val="visible"/>
                                      </p:to>
                                    </p:set>
                                    <p:animEffect transition="in" filter="fade">
                                      <p:cBhvr>
                                        <p:cTn id="21" dur="1000"/>
                                        <p:tgtEl>
                                          <p:spTgt spid="578565"/>
                                        </p:tgtEl>
                                      </p:cBhvr>
                                    </p:animEffect>
                                    <p:anim calcmode="lin" valueType="num">
                                      <p:cBhvr>
                                        <p:cTn id="22" dur="1000" fill="hold"/>
                                        <p:tgtEl>
                                          <p:spTgt spid="578565"/>
                                        </p:tgtEl>
                                        <p:attrNameLst>
                                          <p:attrName>ppt_x</p:attrName>
                                        </p:attrNameLst>
                                      </p:cBhvr>
                                      <p:tavLst>
                                        <p:tav tm="0">
                                          <p:val>
                                            <p:strVal val="#ppt_x"/>
                                          </p:val>
                                        </p:tav>
                                        <p:tav tm="100000">
                                          <p:val>
                                            <p:strVal val="#ppt_x"/>
                                          </p:val>
                                        </p:tav>
                                      </p:tavLst>
                                    </p:anim>
                                    <p:anim calcmode="lin" valueType="num">
                                      <p:cBhvr>
                                        <p:cTn id="23" dur="1000" fill="hold"/>
                                        <p:tgtEl>
                                          <p:spTgt spid="5785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0853" grpId="0"/>
      <p:bldP spid="590861" grpId="0"/>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873" name="Rectangle 3"/>
          <p:cNvSpPr>
            <a:spLocks noGrp="1" noChangeArrowheads="1"/>
          </p:cNvSpPr>
          <p:nvPr>
            <p:ph type="sldNum" sz="quarter" idx="11"/>
          </p:nvPr>
        </p:nvSpPr>
        <p:spPr>
          <a:noFill/>
        </p:spPr>
        <p:txBody>
          <a:bodyPr/>
          <a:lstStyle/>
          <a:p>
            <a:fld id="{B19AE8B2-70A1-426E-962E-A543A7772F98}" type="slidenum">
              <a:rPr lang="en-US" altLang="zh-CN" smtClean="0">
                <a:latin typeface="Bookman Old Style"/>
                <a:ea typeface="宋体" charset="-122"/>
              </a:rPr>
              <a:pPr/>
              <a:t>46</a:t>
            </a:fld>
            <a:endParaRPr lang="en-US" altLang="zh-CN" smtClean="0">
              <a:latin typeface="Bookman Old Style"/>
              <a:ea typeface="宋体" charset="-122"/>
            </a:endParaRPr>
          </a:p>
        </p:txBody>
      </p:sp>
      <p:sp>
        <p:nvSpPr>
          <p:cNvPr id="79874" name="Rectangle 16"/>
          <p:cNvSpPr>
            <a:spLocks noGrp="1" noChangeArrowheads="1"/>
          </p:cNvSpPr>
          <p:nvPr>
            <p:ph type="dt" sz="quarter" idx="12"/>
          </p:nvPr>
        </p:nvSpPr>
        <p:spPr>
          <a:noFill/>
        </p:spPr>
        <p:txBody>
          <a:bodyPr/>
          <a:lstStyle/>
          <a:p>
            <a:fld id="{08FB9BA6-5C20-44B3-99ED-4D650B5AA316}" type="datetime1">
              <a:rPr lang="zh-CN" altLang="en-US" smtClean="0">
                <a:latin typeface="Bookman Old Style"/>
                <a:ea typeface="宋体" charset="-122"/>
              </a:rPr>
              <a:pPr/>
              <a:t>2018/10/18</a:t>
            </a:fld>
            <a:endParaRPr lang="en-US" altLang="zh-CN" smtClean="0">
              <a:latin typeface="Bookman Old Style"/>
              <a:ea typeface="宋体" charset="-122"/>
            </a:endParaRPr>
          </a:p>
        </p:txBody>
      </p:sp>
      <p:sp>
        <p:nvSpPr>
          <p:cNvPr id="10242" name="Rectangle 2"/>
          <p:cNvSpPr>
            <a:spLocks noGrp="1" noChangeArrowheads="1"/>
          </p:cNvSpPr>
          <p:nvPr>
            <p:ph type="title" idx="4294967295"/>
          </p:nvPr>
        </p:nvSpPr>
        <p:spPr>
          <a:xfrm>
            <a:off x="468313" y="404813"/>
            <a:ext cx="4608512" cy="936625"/>
          </a:xfrm>
        </p:spPr>
        <p:txBody>
          <a:bodyPr anchorCtr="1"/>
          <a:lstStyle/>
          <a:p>
            <a:pPr eaLnBrk="1" hangingPunct="1"/>
            <a:r>
              <a:rPr lang="en-US" altLang="zh-CN" sz="4000" dirty="0" smtClean="0">
                <a:solidFill>
                  <a:srgbClr val="000099"/>
                </a:solidFill>
                <a:latin typeface="Bookman Old Style"/>
                <a:ea typeface="黑体" pitchFamily="49" charset="-122"/>
              </a:rPr>
              <a:t>3.2.5 </a:t>
            </a:r>
            <a:r>
              <a:rPr lang="zh-CN" altLang="en-US" sz="4000" dirty="0" smtClean="0">
                <a:solidFill>
                  <a:srgbClr val="000099"/>
                </a:solidFill>
                <a:latin typeface="Bookman Old Style"/>
                <a:ea typeface="黑体" pitchFamily="49" charset="-122"/>
              </a:rPr>
              <a:t>实际气体</a:t>
            </a:r>
            <a:endParaRPr lang="zh-CN" altLang="en-US" sz="4000" b="1" dirty="0" smtClean="0">
              <a:solidFill>
                <a:srgbClr val="000099"/>
              </a:solidFill>
              <a:latin typeface="Bookman Old Style"/>
              <a:ea typeface="黑体" pitchFamily="49" charset="-122"/>
            </a:endParaRPr>
          </a:p>
        </p:txBody>
      </p:sp>
      <p:sp>
        <p:nvSpPr>
          <p:cNvPr id="10252" name="Text Box 12"/>
          <p:cNvSpPr txBox="1">
            <a:spLocks noChangeArrowheads="1"/>
          </p:cNvSpPr>
          <p:nvPr/>
        </p:nvSpPr>
        <p:spPr bwMode="auto">
          <a:xfrm>
            <a:off x="546100" y="1341438"/>
            <a:ext cx="7704138" cy="1200150"/>
          </a:xfrm>
          <a:prstGeom prst="rect">
            <a:avLst/>
          </a:prstGeom>
          <a:noFill/>
          <a:ln w="9525">
            <a:noFill/>
            <a:miter lim="800000"/>
            <a:headEnd/>
            <a:tailEnd/>
          </a:ln>
        </p:spPr>
        <p:txBody>
          <a:bodyPr>
            <a:spAutoFit/>
          </a:bodyPr>
          <a:lstStyle/>
          <a:p>
            <a:pPr>
              <a:spcBef>
                <a:spcPct val="50000"/>
              </a:spcBef>
            </a:pPr>
            <a:r>
              <a:rPr kumimoji="1" lang="en-US" altLang="zh-CN" b="1">
                <a:latin typeface="Bookman Old Style"/>
              </a:rPr>
              <a:t>      </a:t>
            </a:r>
            <a:r>
              <a:rPr kumimoji="1" lang="zh-CN" altLang="en-US" b="1">
                <a:latin typeface="Bookman Old Style"/>
              </a:rPr>
              <a:t>实际气体在很多情况下都不符合理想气体方程，通常采用</a:t>
            </a:r>
            <a:r>
              <a:rPr kumimoji="1" lang="en-US" altLang="zh-CN" b="1">
                <a:latin typeface="Bookman Old Style"/>
              </a:rPr>
              <a:t>Z=PV/nRT</a:t>
            </a:r>
            <a:r>
              <a:rPr kumimoji="1" lang="zh-CN" altLang="en-US" b="1">
                <a:latin typeface="Bookman Old Style"/>
              </a:rPr>
              <a:t>表示其压缩系数，用</a:t>
            </a:r>
            <a:r>
              <a:rPr kumimoji="1" lang="en-US" altLang="zh-CN" b="1">
                <a:latin typeface="Bookman Old Style"/>
              </a:rPr>
              <a:t>Z</a:t>
            </a:r>
            <a:r>
              <a:rPr kumimoji="1" lang="zh-CN" altLang="en-US" b="1">
                <a:latin typeface="Bookman Old Style"/>
              </a:rPr>
              <a:t>接近于</a:t>
            </a:r>
            <a:r>
              <a:rPr kumimoji="1" lang="en-US" altLang="zh-CN" b="1">
                <a:latin typeface="Bookman Old Style"/>
              </a:rPr>
              <a:t>1</a:t>
            </a:r>
            <a:r>
              <a:rPr kumimoji="1" lang="zh-CN" altLang="en-US" b="1">
                <a:latin typeface="Bookman Old Style"/>
              </a:rPr>
              <a:t>的程度来表示其与理想气体的差别。</a:t>
            </a:r>
            <a:endParaRPr kumimoji="1" lang="zh-CN" altLang="en-US" sz="2800" b="1">
              <a:latin typeface="Bookman Old Style"/>
              <a:ea typeface="黑体" pitchFamily="49" charset="-122"/>
            </a:endParaRP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sz="1800"/>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pic>
        <p:nvPicPr>
          <p:cNvPr id="8" name="Picture 2"/>
          <p:cNvPicPr>
            <a:picLocks noChangeAspect="1" noChangeArrowheads="1"/>
          </p:cNvPicPr>
          <p:nvPr/>
        </p:nvPicPr>
        <p:blipFill>
          <a:blip r:embed="rId3"/>
          <a:srcRect/>
          <a:stretch>
            <a:fillRect/>
          </a:stretch>
        </p:blipFill>
        <p:spPr bwMode="auto">
          <a:xfrm>
            <a:off x="1698625" y="2613025"/>
            <a:ext cx="5465763" cy="411956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10242">
                                            <p:txEl>
                                              <p:charRg st="4294967295" end="4294967295"/>
                                            </p:txEl>
                                          </p:spTgt>
                                        </p:tgtEl>
                                        <p:attrNameLst>
                                          <p:attrName>style.visibility</p:attrName>
                                        </p:attrNameLst>
                                      </p:cBhvr>
                                      <p:to>
                                        <p:strVal val="visible"/>
                                      </p:to>
                                    </p:set>
                                    <p:animEffect transition="in" filter="dissolve">
                                      <p:cBhvr>
                                        <p:cTn id="7" dur="500"/>
                                        <p:tgtEl>
                                          <p:spTgt spid="10242">
                                            <p:txEl>
                                              <p:charRg st="4294967295" end="4294967295"/>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25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p:bldP spid="1025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灯片编号占位符 1"/>
          <p:cNvSpPr>
            <a:spLocks noGrp="1"/>
          </p:cNvSpPr>
          <p:nvPr>
            <p:ph type="sldNum" sz="quarter" idx="11"/>
          </p:nvPr>
        </p:nvSpPr>
        <p:spPr>
          <a:noFill/>
        </p:spPr>
        <p:txBody>
          <a:bodyPr/>
          <a:lstStyle/>
          <a:p>
            <a:fld id="{C44571A4-75AA-4C92-B8FF-757DA68B7662}" type="slidenum">
              <a:rPr lang="en-US" altLang="zh-CN" smtClean="0">
                <a:ea typeface="宋体" charset="-122"/>
              </a:rPr>
              <a:pPr/>
              <a:t>47</a:t>
            </a:fld>
            <a:endParaRPr lang="en-US" altLang="zh-CN" smtClean="0">
              <a:ea typeface="宋体" charset="-122"/>
            </a:endParaRPr>
          </a:p>
        </p:txBody>
      </p:sp>
      <p:sp>
        <p:nvSpPr>
          <p:cNvPr id="81922" name="日期占位符 2"/>
          <p:cNvSpPr>
            <a:spLocks noGrp="1"/>
          </p:cNvSpPr>
          <p:nvPr>
            <p:ph type="dt" sz="quarter" idx="12"/>
          </p:nvPr>
        </p:nvSpPr>
        <p:spPr>
          <a:noFill/>
        </p:spPr>
        <p:txBody>
          <a:bodyPr/>
          <a:lstStyle/>
          <a:p>
            <a:fld id="{F6A3B6F4-5E75-4C38-8D30-9C9D09AD731D}" type="datetime1">
              <a:rPr lang="zh-CN" altLang="en-US" smtClean="0">
                <a:ea typeface="宋体" charset="-122"/>
              </a:rPr>
              <a:pPr/>
              <a:t>2018/10/18</a:t>
            </a:fld>
            <a:endParaRPr lang="en-US" altLang="zh-CN" smtClean="0">
              <a:ea typeface="宋体" charset="-122"/>
            </a:endParaRPr>
          </a:p>
        </p:txBody>
      </p:sp>
      <p:pic>
        <p:nvPicPr>
          <p:cNvPr id="2050" name="Picture 2"/>
          <p:cNvPicPr>
            <a:picLocks noChangeAspect="1" noChangeArrowheads="1"/>
          </p:cNvPicPr>
          <p:nvPr/>
        </p:nvPicPr>
        <p:blipFill>
          <a:blip r:embed="rId2"/>
          <a:srcRect/>
          <a:stretch>
            <a:fillRect/>
          </a:stretch>
        </p:blipFill>
        <p:spPr bwMode="auto">
          <a:xfrm>
            <a:off x="755650" y="3328988"/>
            <a:ext cx="4022725" cy="1512887"/>
          </a:xfrm>
          <a:prstGeom prst="rect">
            <a:avLst/>
          </a:prstGeom>
          <a:noFill/>
          <a:ln w="9525">
            <a:noFill/>
            <a:miter lim="800000"/>
            <a:headEnd/>
            <a:tailEnd/>
          </a:ln>
        </p:spPr>
      </p:pic>
      <p:pic>
        <p:nvPicPr>
          <p:cNvPr id="2051" name="Picture 3"/>
          <p:cNvPicPr>
            <a:picLocks noChangeAspect="1" noChangeArrowheads="1"/>
          </p:cNvPicPr>
          <p:nvPr/>
        </p:nvPicPr>
        <p:blipFill>
          <a:blip r:embed="rId3"/>
          <a:srcRect/>
          <a:stretch>
            <a:fillRect/>
          </a:stretch>
        </p:blipFill>
        <p:spPr bwMode="auto">
          <a:xfrm>
            <a:off x="593725" y="981075"/>
            <a:ext cx="7858125" cy="790575"/>
          </a:xfrm>
          <a:prstGeom prst="rect">
            <a:avLst/>
          </a:prstGeom>
          <a:noFill/>
          <a:ln w="9525">
            <a:noFill/>
            <a:miter lim="800000"/>
            <a:headEnd/>
            <a:tailEnd/>
          </a:ln>
        </p:spPr>
      </p:pic>
      <p:pic>
        <p:nvPicPr>
          <p:cNvPr id="2052" name="Picture 4"/>
          <p:cNvPicPr>
            <a:picLocks noChangeAspect="1" noChangeArrowheads="1"/>
          </p:cNvPicPr>
          <p:nvPr/>
        </p:nvPicPr>
        <p:blipFill>
          <a:blip r:embed="rId4"/>
          <a:srcRect/>
          <a:stretch>
            <a:fillRect/>
          </a:stretch>
        </p:blipFill>
        <p:spPr bwMode="auto">
          <a:xfrm>
            <a:off x="5091113" y="1655763"/>
            <a:ext cx="3378200" cy="48609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1"/>
                                        </p:tgtEl>
                                        <p:attrNameLst>
                                          <p:attrName>style.visibility</p:attrName>
                                        </p:attrNameLst>
                                      </p:cBhvr>
                                      <p:to>
                                        <p:strVal val="visible"/>
                                      </p:to>
                                    </p:set>
                                    <p:animEffect transition="in" filter="fade">
                                      <p:cBhvr>
                                        <p:cTn id="12" dur="500"/>
                                        <p:tgtEl>
                                          <p:spTgt spid="20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animEffect transition="in" filter="fade">
                                      <p:cBhvr>
                                        <p:cTn id="17"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945" name="Rectangle 16"/>
          <p:cNvSpPr>
            <a:spLocks noGrp="1" noChangeArrowheads="1"/>
          </p:cNvSpPr>
          <p:nvPr>
            <p:ph type="dt" sz="quarter" idx="12"/>
          </p:nvPr>
        </p:nvSpPr>
        <p:spPr>
          <a:noFill/>
        </p:spPr>
        <p:txBody>
          <a:bodyPr/>
          <a:lstStyle/>
          <a:p>
            <a:fld id="{9FC21512-3071-4474-A2BD-1D7F8E07FC88}" type="datetime1">
              <a:rPr lang="zh-CN" altLang="en-US" smtClean="0">
                <a:ea typeface="宋体" charset="-122"/>
              </a:rPr>
              <a:pPr/>
              <a:t>2018/10/18</a:t>
            </a:fld>
            <a:endParaRPr lang="en-US" altLang="zh-CN" smtClean="0">
              <a:ea typeface="宋体" charset="-122"/>
            </a:endParaRPr>
          </a:p>
        </p:txBody>
      </p:sp>
      <p:sp>
        <p:nvSpPr>
          <p:cNvPr id="82946" name="Rectangle 2"/>
          <p:cNvSpPr>
            <a:spLocks noChangeArrowheads="1"/>
          </p:cNvSpPr>
          <p:nvPr/>
        </p:nvSpPr>
        <p:spPr bwMode="auto">
          <a:xfrm>
            <a:off x="1187450" y="1989138"/>
            <a:ext cx="6696075" cy="3495675"/>
          </a:xfrm>
          <a:prstGeom prst="rect">
            <a:avLst/>
          </a:prstGeom>
          <a:noFill/>
          <a:ln w="9525">
            <a:noFill/>
            <a:miter lim="800000"/>
            <a:headEnd/>
            <a:tailEnd/>
          </a:ln>
        </p:spPr>
        <p:txBody>
          <a:bodyPr>
            <a:spAutoFit/>
          </a:bodyPr>
          <a:lstStyle/>
          <a:p>
            <a:pPr>
              <a:lnSpc>
                <a:spcPct val="90000"/>
              </a:lnSpc>
              <a:spcBef>
                <a:spcPct val="50000"/>
              </a:spcBef>
              <a:buClr>
                <a:schemeClr val="folHlink"/>
              </a:buClr>
              <a:buSzPct val="60000"/>
              <a:buFont typeface="Wingdings" pitchFamily="2" charset="2"/>
              <a:buNone/>
            </a:pPr>
            <a:r>
              <a:rPr kumimoji="1" lang="en-US" altLang="zh-CN" sz="2800" dirty="0" smtClean="0">
                <a:latin typeface="黑体" pitchFamily="49" charset="-122"/>
                <a:ea typeface="黑体" pitchFamily="49" charset="-122"/>
              </a:rPr>
              <a:t>3.3.1 </a:t>
            </a:r>
            <a:r>
              <a:rPr kumimoji="1" lang="zh-CN" altLang="en-US" sz="2800" dirty="0">
                <a:latin typeface="黑体" pitchFamily="49" charset="-122"/>
                <a:ea typeface="黑体" pitchFamily="49" charset="-122"/>
              </a:rPr>
              <a:t>液体</a:t>
            </a:r>
            <a:endParaRPr kumimoji="1" lang="en-US" altLang="zh-CN" sz="2800" dirty="0">
              <a:latin typeface="黑体" pitchFamily="49" charset="-122"/>
              <a:ea typeface="黑体" pitchFamily="49" charset="-122"/>
            </a:endParaRPr>
          </a:p>
          <a:p>
            <a:pPr>
              <a:lnSpc>
                <a:spcPct val="90000"/>
              </a:lnSpc>
              <a:spcBef>
                <a:spcPct val="50000"/>
              </a:spcBef>
              <a:buClr>
                <a:schemeClr val="folHlink"/>
              </a:buClr>
              <a:buSzPct val="60000"/>
              <a:buFont typeface="Wingdings" pitchFamily="2" charset="2"/>
              <a:buNone/>
            </a:pPr>
            <a:r>
              <a:rPr kumimoji="1" lang="en-US" altLang="zh-CN" sz="2800" dirty="0">
                <a:latin typeface="黑体" pitchFamily="49" charset="-122"/>
                <a:ea typeface="黑体" pitchFamily="49" charset="-122"/>
              </a:rPr>
              <a:t>     1</a:t>
            </a:r>
            <a:r>
              <a:rPr kumimoji="1" lang="zh-CN" altLang="en-US" sz="2800" dirty="0">
                <a:latin typeface="黑体" pitchFamily="49" charset="-122"/>
                <a:ea typeface="黑体" pitchFamily="49" charset="-122"/>
              </a:rPr>
              <a:t>）液化、蒸发、凝固</a:t>
            </a:r>
            <a:endParaRPr kumimoji="1" lang="en-US" altLang="zh-CN" sz="2800" dirty="0">
              <a:latin typeface="黑体" pitchFamily="49" charset="-122"/>
              <a:ea typeface="黑体" pitchFamily="49" charset="-122"/>
            </a:endParaRPr>
          </a:p>
          <a:p>
            <a:pPr>
              <a:lnSpc>
                <a:spcPct val="90000"/>
              </a:lnSpc>
              <a:spcBef>
                <a:spcPct val="50000"/>
              </a:spcBef>
              <a:buClr>
                <a:schemeClr val="folHlink"/>
              </a:buClr>
              <a:buSzPct val="60000"/>
              <a:buFont typeface="Wingdings" pitchFamily="2" charset="2"/>
              <a:buNone/>
            </a:pPr>
            <a:r>
              <a:rPr kumimoji="1" lang="en-US" altLang="zh-CN" sz="2800" dirty="0">
                <a:latin typeface="黑体" pitchFamily="49" charset="-122"/>
                <a:ea typeface="黑体" pitchFamily="49" charset="-122"/>
              </a:rPr>
              <a:t>     2</a:t>
            </a:r>
            <a:r>
              <a:rPr kumimoji="1" lang="zh-CN" altLang="en-US" sz="2800" dirty="0">
                <a:latin typeface="黑体" pitchFamily="49" charset="-122"/>
                <a:ea typeface="黑体" pitchFamily="49" charset="-122"/>
              </a:rPr>
              <a:t>）水的相图</a:t>
            </a:r>
            <a:r>
              <a:rPr kumimoji="1" lang="en-US" altLang="zh-CN" sz="2800" dirty="0">
                <a:latin typeface="黑体" pitchFamily="49" charset="-122"/>
                <a:ea typeface="黑体" pitchFamily="49" charset="-122"/>
              </a:rPr>
              <a:t> </a:t>
            </a:r>
            <a:endParaRPr kumimoji="1" lang="zh-CN" altLang="en-US" sz="2800" dirty="0">
              <a:latin typeface="黑体" pitchFamily="49" charset="-122"/>
              <a:ea typeface="黑体" pitchFamily="49" charset="-122"/>
            </a:endParaRPr>
          </a:p>
          <a:p>
            <a:pPr>
              <a:lnSpc>
                <a:spcPct val="90000"/>
              </a:lnSpc>
              <a:spcBef>
                <a:spcPct val="50000"/>
              </a:spcBef>
              <a:buClr>
                <a:schemeClr val="folHlink"/>
              </a:buClr>
              <a:buSzPct val="60000"/>
              <a:buFont typeface="Wingdings" pitchFamily="2" charset="2"/>
              <a:buNone/>
            </a:pPr>
            <a:r>
              <a:rPr kumimoji="1" lang="en-US" altLang="zh-CN" sz="2800" dirty="0" smtClean="0">
                <a:latin typeface="黑体" pitchFamily="49" charset="-122"/>
                <a:ea typeface="黑体" pitchFamily="49" charset="-122"/>
              </a:rPr>
              <a:t>3.3.2 </a:t>
            </a:r>
            <a:r>
              <a:rPr kumimoji="1" lang="zh-CN" altLang="en-US" sz="2800" dirty="0">
                <a:latin typeface="黑体" pitchFamily="49" charset="-122"/>
                <a:ea typeface="黑体" pitchFamily="49" charset="-122"/>
              </a:rPr>
              <a:t>溶液</a:t>
            </a:r>
            <a:endParaRPr kumimoji="1" lang="en-US" altLang="zh-CN" sz="2800" dirty="0">
              <a:latin typeface="黑体" pitchFamily="49" charset="-122"/>
              <a:ea typeface="黑体" pitchFamily="49" charset="-122"/>
            </a:endParaRPr>
          </a:p>
          <a:p>
            <a:pPr>
              <a:lnSpc>
                <a:spcPct val="90000"/>
              </a:lnSpc>
              <a:spcBef>
                <a:spcPct val="50000"/>
              </a:spcBef>
              <a:buClr>
                <a:schemeClr val="folHlink"/>
              </a:buClr>
              <a:buSzPct val="60000"/>
              <a:buFont typeface="Wingdings" pitchFamily="2" charset="2"/>
              <a:buNone/>
            </a:pPr>
            <a:r>
              <a:rPr kumimoji="1" lang="en-US" altLang="zh-CN" sz="2800" dirty="0">
                <a:latin typeface="黑体" pitchFamily="49" charset="-122"/>
                <a:ea typeface="黑体" pitchFamily="49" charset="-122"/>
              </a:rPr>
              <a:t>     1</a:t>
            </a:r>
            <a:r>
              <a:rPr kumimoji="1" lang="zh-CN" altLang="en-US" sz="2800" dirty="0">
                <a:latin typeface="黑体" pitchFamily="49" charset="-122"/>
                <a:ea typeface="黑体" pitchFamily="49" charset="-122"/>
              </a:rPr>
              <a:t>）溶液的浓度表示</a:t>
            </a:r>
            <a:endParaRPr kumimoji="1" lang="en-US" altLang="zh-CN" sz="2800" dirty="0">
              <a:latin typeface="黑体" pitchFamily="49" charset="-122"/>
              <a:ea typeface="黑体" pitchFamily="49" charset="-122"/>
            </a:endParaRPr>
          </a:p>
          <a:p>
            <a:pPr>
              <a:lnSpc>
                <a:spcPct val="90000"/>
              </a:lnSpc>
              <a:spcBef>
                <a:spcPct val="50000"/>
              </a:spcBef>
              <a:buClr>
                <a:schemeClr val="folHlink"/>
              </a:buClr>
              <a:buSzPct val="60000"/>
              <a:buFont typeface="Wingdings" pitchFamily="2" charset="2"/>
              <a:buNone/>
            </a:pPr>
            <a:r>
              <a:rPr kumimoji="1" lang="en-US" altLang="zh-CN" sz="2800" dirty="0">
                <a:latin typeface="黑体" pitchFamily="49" charset="-122"/>
                <a:ea typeface="黑体" pitchFamily="49" charset="-122"/>
              </a:rPr>
              <a:t>     2</a:t>
            </a:r>
            <a:r>
              <a:rPr kumimoji="1" lang="zh-CN" altLang="en-US" sz="2800" dirty="0">
                <a:latin typeface="黑体" pitchFamily="49" charset="-122"/>
                <a:ea typeface="黑体" pitchFamily="49" charset="-122"/>
              </a:rPr>
              <a:t>）稀溶液的依数性</a:t>
            </a:r>
          </a:p>
        </p:txBody>
      </p:sp>
      <p:sp>
        <p:nvSpPr>
          <p:cNvPr id="194563" name="Rectangle 3"/>
          <p:cNvSpPr>
            <a:spLocks noGrp="1" noChangeArrowheads="1"/>
          </p:cNvSpPr>
          <p:nvPr>
            <p:ph type="title"/>
          </p:nvPr>
        </p:nvSpPr>
        <p:spPr>
          <a:xfrm>
            <a:off x="179388" y="633413"/>
            <a:ext cx="5986462" cy="1139825"/>
          </a:xfrm>
        </p:spPr>
        <p:txBody>
          <a:bodyPr/>
          <a:lstStyle/>
          <a:p>
            <a:r>
              <a:rPr lang="en-US" altLang="zh-CN" b="1" dirty="0" smtClean="0">
                <a:solidFill>
                  <a:srgbClr val="0000CC"/>
                </a:solidFill>
                <a:latin typeface="黑体" pitchFamily="49" charset="-122"/>
                <a:ea typeface="黑体" pitchFamily="49" charset="-122"/>
              </a:rPr>
              <a:t>3.3 </a:t>
            </a:r>
            <a:r>
              <a:rPr lang="zh-CN" altLang="en-US" b="1" dirty="0" smtClean="0">
                <a:solidFill>
                  <a:srgbClr val="0000CC"/>
                </a:solidFill>
                <a:latin typeface="黑体" pitchFamily="49" charset="-122"/>
                <a:ea typeface="黑体" pitchFamily="49" charset="-122"/>
              </a:rPr>
              <a:t>液体和溶液</a:t>
            </a:r>
          </a:p>
        </p:txBody>
      </p:sp>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94563"/>
                                        </p:tgtEl>
                                        <p:attrNameLst>
                                          <p:attrName>style.visibility</p:attrName>
                                        </p:attrNameLst>
                                      </p:cBhvr>
                                      <p:to>
                                        <p:strVal val="visible"/>
                                      </p:to>
                                    </p:set>
                                    <p:animEffect transition="in" filter="dissolve">
                                      <p:cBhvr>
                                        <p:cTn id="7" dur="500"/>
                                        <p:tgtEl>
                                          <p:spTgt spid="1945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标题 1"/>
          <p:cNvSpPr>
            <a:spLocks noGrp="1"/>
          </p:cNvSpPr>
          <p:nvPr>
            <p:ph type="title"/>
          </p:nvPr>
        </p:nvSpPr>
        <p:spPr>
          <a:xfrm>
            <a:off x="457200" y="457200"/>
            <a:ext cx="8229600" cy="884238"/>
          </a:xfrm>
        </p:spPr>
        <p:txBody>
          <a:bodyPr/>
          <a:lstStyle/>
          <a:p>
            <a:r>
              <a:rPr lang="en-US" altLang="zh-CN" b="1" dirty="0" smtClean="0">
                <a:solidFill>
                  <a:srgbClr val="000099"/>
                </a:solidFill>
              </a:rPr>
              <a:t>3.3.1 </a:t>
            </a:r>
            <a:r>
              <a:rPr lang="zh-CN" altLang="en-US" sz="4000" b="1" dirty="0" smtClean="0">
                <a:solidFill>
                  <a:srgbClr val="000099"/>
                </a:solidFill>
              </a:rPr>
              <a:t>液体</a:t>
            </a:r>
            <a:endParaRPr lang="zh-CN" altLang="en-US" b="1" dirty="0" smtClean="0">
              <a:solidFill>
                <a:srgbClr val="000099"/>
              </a:solidFill>
            </a:endParaRPr>
          </a:p>
        </p:txBody>
      </p:sp>
      <p:sp>
        <p:nvSpPr>
          <p:cNvPr id="83970" name="内容占位符 2"/>
          <p:cNvSpPr>
            <a:spLocks noGrp="1"/>
          </p:cNvSpPr>
          <p:nvPr>
            <p:ph idx="1"/>
          </p:nvPr>
        </p:nvSpPr>
        <p:spPr>
          <a:xfrm>
            <a:off x="457200" y="1981200"/>
            <a:ext cx="8229600" cy="3463925"/>
          </a:xfrm>
        </p:spPr>
        <p:txBody>
          <a:bodyPr/>
          <a:lstStyle/>
          <a:p>
            <a:pPr marL="514350" indent="-514350">
              <a:lnSpc>
                <a:spcPct val="150000"/>
              </a:lnSpc>
              <a:buFont typeface="Arial" charset="0"/>
              <a:buAutoNum type="arabicPeriod"/>
            </a:pPr>
            <a:r>
              <a:rPr lang="zh-CN" altLang="en-US" b="1" smtClean="0">
                <a:solidFill>
                  <a:srgbClr val="000099"/>
                </a:solidFill>
              </a:rPr>
              <a:t>气体的液化</a:t>
            </a:r>
            <a:endParaRPr lang="en-US" altLang="zh-CN" b="1" smtClean="0">
              <a:solidFill>
                <a:srgbClr val="000099"/>
              </a:solidFill>
            </a:endParaRPr>
          </a:p>
          <a:p>
            <a:pPr marL="514350" indent="-514350">
              <a:lnSpc>
                <a:spcPct val="150000"/>
              </a:lnSpc>
              <a:buFont typeface="Arial" charset="0"/>
              <a:buAutoNum type="arabicPeriod"/>
            </a:pPr>
            <a:r>
              <a:rPr lang="zh-CN" altLang="en-US" b="1" smtClean="0">
                <a:solidFill>
                  <a:srgbClr val="000099"/>
                </a:solidFill>
              </a:rPr>
              <a:t>液体的蒸发和蒸气压</a:t>
            </a:r>
            <a:endParaRPr lang="en-US" altLang="zh-CN" b="1" smtClean="0">
              <a:solidFill>
                <a:srgbClr val="000099"/>
              </a:solidFill>
            </a:endParaRPr>
          </a:p>
          <a:p>
            <a:pPr marL="514350" indent="-514350">
              <a:lnSpc>
                <a:spcPct val="150000"/>
              </a:lnSpc>
              <a:buFont typeface="Arial" charset="0"/>
              <a:buAutoNum type="arabicPeriod"/>
            </a:pPr>
            <a:r>
              <a:rPr lang="zh-CN" altLang="en-US" b="1" smtClean="0">
                <a:solidFill>
                  <a:srgbClr val="000099"/>
                </a:solidFill>
              </a:rPr>
              <a:t>液体的凝固</a:t>
            </a:r>
            <a:endParaRPr lang="en-US" altLang="zh-CN" b="1" smtClean="0">
              <a:solidFill>
                <a:srgbClr val="000099"/>
              </a:solidFill>
            </a:endParaRPr>
          </a:p>
          <a:p>
            <a:pPr marL="514350" indent="-514350">
              <a:lnSpc>
                <a:spcPct val="150000"/>
              </a:lnSpc>
              <a:buFont typeface="Arial" charset="0"/>
              <a:buAutoNum type="arabicPeriod"/>
            </a:pPr>
            <a:r>
              <a:rPr lang="zh-CN" altLang="en-US" b="1" smtClean="0">
                <a:solidFill>
                  <a:srgbClr val="000099"/>
                </a:solidFill>
              </a:rPr>
              <a:t>水的相图</a:t>
            </a:r>
          </a:p>
        </p:txBody>
      </p:sp>
      <p:sp>
        <p:nvSpPr>
          <p:cNvPr id="83971" name="灯片编号占位符 3"/>
          <p:cNvSpPr>
            <a:spLocks noGrp="1"/>
          </p:cNvSpPr>
          <p:nvPr>
            <p:ph type="sldNum" sz="quarter" idx="11"/>
          </p:nvPr>
        </p:nvSpPr>
        <p:spPr>
          <a:noFill/>
        </p:spPr>
        <p:txBody>
          <a:bodyPr/>
          <a:lstStyle/>
          <a:p>
            <a:fld id="{46017EE5-CA2C-4CC1-97D4-CD18607D7392}" type="slidenum">
              <a:rPr lang="en-US" altLang="zh-CN" smtClean="0">
                <a:ea typeface="宋体" charset="-122"/>
              </a:rPr>
              <a:pPr/>
              <a:t>49</a:t>
            </a:fld>
            <a:endParaRPr lang="en-US" altLang="zh-CN" smtClean="0">
              <a:ea typeface="宋体" charset="-122"/>
            </a:endParaRPr>
          </a:p>
        </p:txBody>
      </p:sp>
      <p:sp>
        <p:nvSpPr>
          <p:cNvPr id="83972" name="日期占位符 4"/>
          <p:cNvSpPr>
            <a:spLocks noGrp="1"/>
          </p:cNvSpPr>
          <p:nvPr>
            <p:ph type="dt" sz="quarter" idx="12"/>
          </p:nvPr>
        </p:nvSpPr>
        <p:spPr>
          <a:noFill/>
        </p:spPr>
        <p:txBody>
          <a:bodyPr/>
          <a:lstStyle/>
          <a:p>
            <a:fld id="{FC0D16BA-0DDC-4E3F-9E4D-9FBBA7F2DD0E}" type="datetime1">
              <a:rPr lang="zh-CN" altLang="en-US" smtClean="0">
                <a:ea typeface="宋体" charset="-122"/>
              </a:rPr>
              <a:pPr/>
              <a:t>2018/10/18</a:t>
            </a:fld>
            <a:endParaRPr lang="en-US" altLang="zh-CN" smtClean="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3970">
                                            <p:txEl>
                                              <p:pRg st="0" end="0"/>
                                            </p:txEl>
                                          </p:spTgt>
                                        </p:tgtEl>
                                        <p:attrNameLst>
                                          <p:attrName>style.visibility</p:attrName>
                                        </p:attrNameLst>
                                      </p:cBhvr>
                                      <p:to>
                                        <p:strVal val="visible"/>
                                      </p:to>
                                    </p:set>
                                    <p:animEffect transition="in" filter="blinds(horizontal)">
                                      <p:cBhvr>
                                        <p:cTn id="7" dur="500"/>
                                        <p:tgtEl>
                                          <p:spTgt spid="83970">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3970">
                                            <p:txEl>
                                              <p:pRg st="1" end="1"/>
                                            </p:txEl>
                                          </p:spTgt>
                                        </p:tgtEl>
                                        <p:attrNameLst>
                                          <p:attrName>style.visibility</p:attrName>
                                        </p:attrNameLst>
                                      </p:cBhvr>
                                      <p:to>
                                        <p:strVal val="visible"/>
                                      </p:to>
                                    </p:set>
                                    <p:animEffect transition="in" filter="blinds(horizontal)">
                                      <p:cBhvr>
                                        <p:cTn id="10" dur="500"/>
                                        <p:tgtEl>
                                          <p:spTgt spid="83970">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83970">
                                            <p:txEl>
                                              <p:pRg st="2" end="2"/>
                                            </p:txEl>
                                          </p:spTgt>
                                        </p:tgtEl>
                                        <p:attrNameLst>
                                          <p:attrName>style.visibility</p:attrName>
                                        </p:attrNameLst>
                                      </p:cBhvr>
                                      <p:to>
                                        <p:strVal val="visible"/>
                                      </p:to>
                                    </p:set>
                                    <p:animEffect transition="in" filter="blinds(horizontal)">
                                      <p:cBhvr>
                                        <p:cTn id="13" dur="500"/>
                                        <p:tgtEl>
                                          <p:spTgt spid="83970">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83970">
                                            <p:txEl>
                                              <p:pRg st="3" end="3"/>
                                            </p:txEl>
                                          </p:spTgt>
                                        </p:tgtEl>
                                        <p:attrNameLst>
                                          <p:attrName>style.visibility</p:attrName>
                                        </p:attrNameLst>
                                      </p:cBhvr>
                                      <p:to>
                                        <p:strVal val="visible"/>
                                      </p:to>
                                    </p:set>
                                    <p:animEffect transition="in" filter="blinds(horizontal)">
                                      <p:cBhvr>
                                        <p:cTn id="16" dur="500"/>
                                        <p:tgtEl>
                                          <p:spTgt spid="8397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49" name="Rectangle 16"/>
          <p:cNvSpPr>
            <a:spLocks noGrp="1" noChangeArrowheads="1"/>
          </p:cNvSpPr>
          <p:nvPr>
            <p:ph type="dt" sz="quarter" idx="12"/>
          </p:nvPr>
        </p:nvSpPr>
        <p:spPr>
          <a:noFill/>
        </p:spPr>
        <p:txBody>
          <a:bodyPr/>
          <a:lstStyle/>
          <a:p>
            <a:fld id="{F1663F41-137B-42AF-A020-7196C5A8D103}" type="datetime1">
              <a:rPr lang="zh-CN" altLang="en-US" smtClean="0">
                <a:ea typeface="宋体" charset="-122"/>
              </a:rPr>
              <a:pPr/>
              <a:t>2018/10/18</a:t>
            </a:fld>
            <a:endParaRPr lang="en-US" altLang="zh-CN" smtClean="0">
              <a:ea typeface="宋体" charset="-122"/>
            </a:endParaRPr>
          </a:p>
        </p:txBody>
      </p:sp>
      <p:sp>
        <p:nvSpPr>
          <p:cNvPr id="173058" name="Rectangle 2"/>
          <p:cNvSpPr>
            <a:spLocks noGrp="1" noChangeArrowheads="1"/>
          </p:cNvSpPr>
          <p:nvPr>
            <p:ph type="title"/>
          </p:nvPr>
        </p:nvSpPr>
        <p:spPr/>
        <p:txBody>
          <a:bodyPr/>
          <a:lstStyle/>
          <a:p>
            <a:r>
              <a:rPr lang="zh-CN" altLang="en-US" sz="4000" smtClean="0"/>
              <a:t>  </a:t>
            </a:r>
            <a:endParaRPr lang="zh-CN" altLang="en-US" sz="4000" b="1" smtClean="0"/>
          </a:p>
        </p:txBody>
      </p:sp>
      <p:sp>
        <p:nvSpPr>
          <p:cNvPr id="173059" name="Rectangle 3"/>
          <p:cNvSpPr>
            <a:spLocks noGrp="1" noChangeArrowheads="1"/>
          </p:cNvSpPr>
          <p:nvPr>
            <p:ph type="body" idx="1"/>
          </p:nvPr>
        </p:nvSpPr>
        <p:spPr>
          <a:xfrm>
            <a:off x="533400" y="2017713"/>
            <a:ext cx="8421688" cy="4114800"/>
          </a:xfrm>
        </p:spPr>
        <p:txBody>
          <a:bodyPr/>
          <a:lstStyle/>
          <a:p>
            <a:pPr>
              <a:lnSpc>
                <a:spcPct val="90000"/>
              </a:lnSpc>
              <a:buFont typeface="Wingdings" pitchFamily="2" charset="2"/>
              <a:buNone/>
            </a:pPr>
            <a:r>
              <a:rPr lang="zh-CN" altLang="en-US" sz="4000" b="1" smtClean="0">
                <a:solidFill>
                  <a:srgbClr val="0000CC"/>
                </a:solidFill>
              </a:rPr>
              <a:t>共价键的极性   分子的极性 </a:t>
            </a:r>
          </a:p>
          <a:p>
            <a:pPr>
              <a:lnSpc>
                <a:spcPct val="90000"/>
              </a:lnSpc>
              <a:buFont typeface="Wingdings" pitchFamily="2" charset="2"/>
              <a:buNone/>
            </a:pPr>
            <a:r>
              <a:rPr lang="zh-CN" altLang="en-US" sz="4000" b="1" smtClean="0">
                <a:solidFill>
                  <a:srgbClr val="0000CC"/>
                </a:solidFill>
              </a:rPr>
              <a:t>     </a:t>
            </a:r>
            <a:r>
              <a:rPr lang="zh-CN" altLang="en-US" sz="4000" b="1" smtClean="0">
                <a:solidFill>
                  <a:srgbClr val="D60093"/>
                </a:solidFill>
              </a:rPr>
              <a:t>键矩               电偶极矩</a:t>
            </a:r>
          </a:p>
          <a:p>
            <a:pPr>
              <a:lnSpc>
                <a:spcPct val="90000"/>
              </a:lnSpc>
              <a:buFont typeface="Wingdings" pitchFamily="2" charset="2"/>
              <a:buNone/>
            </a:pPr>
            <a:r>
              <a:rPr lang="zh-CN" altLang="en-US" sz="4000" b="1" smtClean="0">
                <a:solidFill>
                  <a:srgbClr val="0000CC"/>
                </a:solidFill>
              </a:rPr>
              <a:t>例：</a:t>
            </a:r>
            <a:r>
              <a:rPr lang="en-US" altLang="zh-CN" sz="4000" b="1" smtClean="0">
                <a:solidFill>
                  <a:srgbClr val="0000CC"/>
                </a:solidFill>
              </a:rPr>
              <a:t>C=O             O=C=O</a:t>
            </a:r>
          </a:p>
          <a:p>
            <a:pPr>
              <a:lnSpc>
                <a:spcPct val="90000"/>
              </a:lnSpc>
              <a:buFont typeface="Wingdings" pitchFamily="2" charset="2"/>
              <a:buNone/>
            </a:pPr>
            <a:r>
              <a:rPr lang="en-US" altLang="zh-CN" sz="4000" b="1" smtClean="0">
                <a:solidFill>
                  <a:srgbClr val="0000CC"/>
                </a:solidFill>
              </a:rPr>
              <a:t>      C-H                  CH</a:t>
            </a:r>
            <a:r>
              <a:rPr lang="en-US" altLang="zh-CN" sz="4000" b="1" baseline="-25000" smtClean="0">
                <a:solidFill>
                  <a:srgbClr val="0000CC"/>
                </a:solidFill>
              </a:rPr>
              <a:t>4</a:t>
            </a:r>
          </a:p>
          <a:p>
            <a:pPr>
              <a:lnSpc>
                <a:spcPct val="90000"/>
              </a:lnSpc>
              <a:buFont typeface="Wingdings" pitchFamily="2" charset="2"/>
              <a:buNone/>
            </a:pPr>
            <a:r>
              <a:rPr lang="en-US" altLang="zh-CN" sz="3600" smtClean="0">
                <a:solidFill>
                  <a:srgbClr val="0000CC"/>
                </a:solidFill>
              </a:rPr>
              <a:t>      </a:t>
            </a:r>
            <a:r>
              <a:rPr lang="en-US" altLang="zh-CN" sz="4000" b="1" smtClean="0">
                <a:solidFill>
                  <a:srgbClr val="0000CC"/>
                </a:solidFill>
              </a:rPr>
              <a:t>O-H                  H</a:t>
            </a:r>
            <a:r>
              <a:rPr lang="en-US" altLang="zh-CN" sz="4000" b="1" baseline="-25000" smtClean="0">
                <a:solidFill>
                  <a:srgbClr val="0000CC"/>
                </a:solidFill>
              </a:rPr>
              <a:t>2</a:t>
            </a:r>
            <a:r>
              <a:rPr lang="en-US" altLang="zh-CN" sz="4000" b="1" smtClean="0">
                <a:solidFill>
                  <a:srgbClr val="0000CC"/>
                </a:solidFill>
              </a:rPr>
              <a:t>O</a:t>
            </a:r>
          </a:p>
          <a:p>
            <a:pPr>
              <a:lnSpc>
                <a:spcPct val="90000"/>
              </a:lnSpc>
              <a:buFont typeface="Wingdings" pitchFamily="2" charset="2"/>
              <a:buNone/>
            </a:pPr>
            <a:r>
              <a:rPr lang="en-US" altLang="zh-CN" sz="4000" b="1" smtClean="0">
                <a:solidFill>
                  <a:srgbClr val="0000CC"/>
                </a:solidFill>
              </a:rPr>
              <a:t>      N-H                  NH</a:t>
            </a:r>
            <a:r>
              <a:rPr lang="en-US" altLang="zh-CN" sz="4000" b="1" baseline="-25000" smtClean="0">
                <a:solidFill>
                  <a:srgbClr val="0000CC"/>
                </a:solidFill>
              </a:rPr>
              <a:t>3 </a:t>
            </a:r>
            <a:r>
              <a:rPr lang="en-US" altLang="zh-CN" sz="3600" b="1" smtClean="0">
                <a:solidFill>
                  <a:srgbClr val="0000CC"/>
                </a:solidFill>
              </a:rPr>
              <a:t> </a:t>
            </a:r>
          </a:p>
        </p:txBody>
      </p:sp>
      <p:pic>
        <p:nvPicPr>
          <p:cNvPr id="173060" name="Picture 4" descr="偶级矩"/>
          <p:cNvPicPr>
            <a:picLocks noChangeAspect="1" noChangeArrowheads="1"/>
          </p:cNvPicPr>
          <p:nvPr/>
        </p:nvPicPr>
        <p:blipFill>
          <a:blip r:embed="rId2"/>
          <a:srcRect/>
          <a:stretch>
            <a:fillRect/>
          </a:stretch>
        </p:blipFill>
        <p:spPr bwMode="auto">
          <a:xfrm>
            <a:off x="142875" y="398463"/>
            <a:ext cx="8893175" cy="6270625"/>
          </a:xfrm>
          <a:prstGeom prst="rect">
            <a:avLst/>
          </a:prstGeom>
          <a:noFill/>
          <a:ln w="9525">
            <a:noFill/>
            <a:miter lim="800000"/>
            <a:headEnd/>
            <a:tailEnd/>
          </a:ln>
        </p:spPr>
      </p:pic>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73058"/>
                                        </p:tgtEl>
                                        <p:attrNameLst>
                                          <p:attrName>style.visibility</p:attrName>
                                        </p:attrNameLst>
                                      </p:cBhvr>
                                      <p:to>
                                        <p:strVal val="visible"/>
                                      </p:to>
                                    </p:set>
                                    <p:animEffect transition="in" filter="dissolve">
                                      <p:cBhvr>
                                        <p:cTn id="7" dur="500"/>
                                        <p:tgtEl>
                                          <p:spTgt spid="17305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3059">
                                            <p:txEl>
                                              <p:pRg st="0" end="0"/>
                                            </p:txEl>
                                          </p:spTgt>
                                        </p:tgtEl>
                                        <p:attrNameLst>
                                          <p:attrName>style.visibility</p:attrName>
                                        </p:attrNameLst>
                                      </p:cBhvr>
                                      <p:to>
                                        <p:strVal val="visible"/>
                                      </p:to>
                                    </p:set>
                                    <p:animEffect transition="in" filter="dissolve">
                                      <p:cBhvr>
                                        <p:cTn id="12" dur="500"/>
                                        <p:tgtEl>
                                          <p:spTgt spid="17305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73059">
                                            <p:txEl>
                                              <p:pRg st="1" end="1"/>
                                            </p:txEl>
                                          </p:spTgt>
                                        </p:tgtEl>
                                        <p:attrNameLst>
                                          <p:attrName>style.visibility</p:attrName>
                                        </p:attrNameLst>
                                      </p:cBhvr>
                                      <p:to>
                                        <p:strVal val="visible"/>
                                      </p:to>
                                    </p:set>
                                    <p:animEffect transition="in" filter="dissolve">
                                      <p:cBhvr>
                                        <p:cTn id="17" dur="500"/>
                                        <p:tgtEl>
                                          <p:spTgt spid="17305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73059">
                                            <p:txEl>
                                              <p:pRg st="2" end="2"/>
                                            </p:txEl>
                                          </p:spTgt>
                                        </p:tgtEl>
                                        <p:attrNameLst>
                                          <p:attrName>style.visibility</p:attrName>
                                        </p:attrNameLst>
                                      </p:cBhvr>
                                      <p:to>
                                        <p:strVal val="visible"/>
                                      </p:to>
                                    </p:set>
                                    <p:animEffect transition="in" filter="dissolve">
                                      <p:cBhvr>
                                        <p:cTn id="22" dur="500"/>
                                        <p:tgtEl>
                                          <p:spTgt spid="17305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73059">
                                            <p:txEl>
                                              <p:pRg st="3" end="3"/>
                                            </p:txEl>
                                          </p:spTgt>
                                        </p:tgtEl>
                                        <p:attrNameLst>
                                          <p:attrName>style.visibility</p:attrName>
                                        </p:attrNameLst>
                                      </p:cBhvr>
                                      <p:to>
                                        <p:strVal val="visible"/>
                                      </p:to>
                                    </p:set>
                                    <p:animEffect transition="in" filter="dissolve">
                                      <p:cBhvr>
                                        <p:cTn id="27" dur="500"/>
                                        <p:tgtEl>
                                          <p:spTgt spid="17305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73059">
                                            <p:txEl>
                                              <p:pRg st="4" end="4"/>
                                            </p:txEl>
                                          </p:spTgt>
                                        </p:tgtEl>
                                        <p:attrNameLst>
                                          <p:attrName>style.visibility</p:attrName>
                                        </p:attrNameLst>
                                      </p:cBhvr>
                                      <p:to>
                                        <p:strVal val="visible"/>
                                      </p:to>
                                    </p:set>
                                    <p:animEffect transition="in" filter="dissolve">
                                      <p:cBhvr>
                                        <p:cTn id="32" dur="500"/>
                                        <p:tgtEl>
                                          <p:spTgt spid="173059">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73059">
                                            <p:txEl>
                                              <p:pRg st="5" end="5"/>
                                            </p:txEl>
                                          </p:spTgt>
                                        </p:tgtEl>
                                        <p:attrNameLst>
                                          <p:attrName>style.visibility</p:attrName>
                                        </p:attrNameLst>
                                      </p:cBhvr>
                                      <p:to>
                                        <p:strVal val="visible"/>
                                      </p:to>
                                    </p:set>
                                    <p:animEffect transition="in" filter="dissolve">
                                      <p:cBhvr>
                                        <p:cTn id="37" dur="500"/>
                                        <p:tgtEl>
                                          <p:spTgt spid="173059">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173060"/>
                                        </p:tgtEl>
                                        <p:attrNameLst>
                                          <p:attrName>style.visibility</p:attrName>
                                        </p:attrNameLst>
                                      </p:cBhvr>
                                      <p:to>
                                        <p:strVal val="visible"/>
                                      </p:to>
                                    </p:set>
                                    <p:anim calcmode="lin" valueType="num">
                                      <p:cBhvr additive="base">
                                        <p:cTn id="42" dur="500" fill="hold"/>
                                        <p:tgtEl>
                                          <p:spTgt spid="173060"/>
                                        </p:tgtEl>
                                        <p:attrNameLst>
                                          <p:attrName>ppt_x</p:attrName>
                                        </p:attrNameLst>
                                      </p:cBhvr>
                                      <p:tavLst>
                                        <p:tav tm="0">
                                          <p:val>
                                            <p:strVal val="0-#ppt_w/2"/>
                                          </p:val>
                                        </p:tav>
                                        <p:tav tm="100000">
                                          <p:val>
                                            <p:strVal val="#ppt_x"/>
                                          </p:val>
                                        </p:tav>
                                      </p:tavLst>
                                    </p:anim>
                                    <p:anim calcmode="lin" valueType="num">
                                      <p:cBhvr additive="base">
                                        <p:cTn id="43" dur="500" fill="hold"/>
                                        <p:tgtEl>
                                          <p:spTgt spid="1730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58" grpId="0"/>
      <p:bldP spid="173059"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标题 1"/>
          <p:cNvSpPr>
            <a:spLocks noGrp="1"/>
          </p:cNvSpPr>
          <p:nvPr>
            <p:ph type="title"/>
          </p:nvPr>
        </p:nvSpPr>
        <p:spPr>
          <a:xfrm>
            <a:off x="457200" y="457200"/>
            <a:ext cx="8229600" cy="739775"/>
          </a:xfrm>
        </p:spPr>
        <p:txBody>
          <a:bodyPr/>
          <a:lstStyle/>
          <a:p>
            <a:r>
              <a:rPr lang="en-US" altLang="zh-CN" sz="4000" b="1" smtClean="0">
                <a:solidFill>
                  <a:srgbClr val="000099"/>
                </a:solidFill>
              </a:rPr>
              <a:t>1</a:t>
            </a:r>
            <a:r>
              <a:rPr lang="zh-CN" altLang="en-US" sz="4000" b="1" smtClean="0">
                <a:solidFill>
                  <a:srgbClr val="000099"/>
                </a:solidFill>
              </a:rPr>
              <a:t>）气体的液化</a:t>
            </a:r>
          </a:p>
        </p:txBody>
      </p:sp>
      <p:sp>
        <p:nvSpPr>
          <p:cNvPr id="84994" name="内容占位符 2"/>
          <p:cNvSpPr>
            <a:spLocks noGrp="1"/>
          </p:cNvSpPr>
          <p:nvPr>
            <p:ph idx="1"/>
          </p:nvPr>
        </p:nvSpPr>
        <p:spPr>
          <a:xfrm>
            <a:off x="457200" y="1268413"/>
            <a:ext cx="8229600" cy="4598987"/>
          </a:xfrm>
        </p:spPr>
        <p:txBody>
          <a:bodyPr/>
          <a:lstStyle/>
          <a:p>
            <a:pPr>
              <a:spcBef>
                <a:spcPts val="1200"/>
              </a:spcBef>
            </a:pPr>
            <a:r>
              <a:rPr lang="zh-CN" altLang="en-US" sz="2400" b="1" smtClean="0">
                <a:solidFill>
                  <a:srgbClr val="000099"/>
                </a:solidFill>
                <a:latin typeface="Bookman Old Style"/>
              </a:rPr>
              <a:t>气体分子的热运动使气体有扩散膨胀的倾向，同时分子间的相互吸引又使气体具有凝聚的倾向。物质处于液体还是气态就是由这两种因素决定的。</a:t>
            </a:r>
            <a:endParaRPr lang="en-US" altLang="zh-CN" sz="2400" b="1" smtClean="0">
              <a:solidFill>
                <a:srgbClr val="000099"/>
              </a:solidFill>
              <a:latin typeface="Bookman Old Style"/>
            </a:endParaRPr>
          </a:p>
          <a:p>
            <a:pPr>
              <a:spcBef>
                <a:spcPts val="1200"/>
              </a:spcBef>
            </a:pPr>
            <a:r>
              <a:rPr lang="zh-CN" altLang="en-US" sz="2400" b="1" smtClean="0">
                <a:solidFill>
                  <a:srgbClr val="000099"/>
                </a:solidFill>
                <a:latin typeface="Bookman Old Style"/>
              </a:rPr>
              <a:t>温度越高，压力越低，液体气化；反之，气体液化。</a:t>
            </a:r>
            <a:endParaRPr lang="en-US" altLang="zh-CN" sz="2400" b="1" smtClean="0">
              <a:solidFill>
                <a:srgbClr val="000099"/>
              </a:solidFill>
              <a:latin typeface="Bookman Old Style"/>
            </a:endParaRPr>
          </a:p>
          <a:p>
            <a:pPr>
              <a:spcBef>
                <a:spcPts val="1200"/>
              </a:spcBef>
            </a:pPr>
            <a:r>
              <a:rPr lang="zh-CN" altLang="en-US" sz="2400" b="1" smtClean="0">
                <a:solidFill>
                  <a:srgbClr val="000099"/>
                </a:solidFill>
                <a:latin typeface="Bookman Old Style"/>
              </a:rPr>
              <a:t>每种气体都有一个特定温度</a:t>
            </a:r>
            <a:r>
              <a:rPr lang="en-US" altLang="zh-CN" sz="2400" b="1" smtClean="0">
                <a:solidFill>
                  <a:srgbClr val="000099"/>
                </a:solidFill>
                <a:latin typeface="Bookman Old Style"/>
              </a:rPr>
              <a:t>Tc</a:t>
            </a:r>
            <a:r>
              <a:rPr lang="zh-CN" altLang="en-US" sz="2400" b="1" smtClean="0">
                <a:solidFill>
                  <a:srgbClr val="000099"/>
                </a:solidFill>
                <a:latin typeface="Bookman Old Style"/>
              </a:rPr>
              <a:t>，</a:t>
            </a:r>
            <a:r>
              <a:rPr lang="zh-CN" altLang="en-US" sz="2400" b="1" smtClean="0">
                <a:solidFill>
                  <a:srgbClr val="D60093"/>
                </a:solidFill>
                <a:latin typeface="Bookman Old Style"/>
              </a:rPr>
              <a:t>叫临界温度</a:t>
            </a:r>
            <a:r>
              <a:rPr lang="zh-CN" altLang="en-US" sz="2400" b="1" smtClean="0">
                <a:solidFill>
                  <a:srgbClr val="000099"/>
                </a:solidFill>
                <a:latin typeface="Bookman Old Style"/>
              </a:rPr>
              <a:t>。在临界温度以上，无论施加多大压力都无法使气体液化。在临界温度使气体液化所需要的最低压力</a:t>
            </a:r>
            <a:r>
              <a:rPr lang="zh-CN" altLang="en-US" sz="2400" b="1" smtClean="0">
                <a:solidFill>
                  <a:srgbClr val="D60093"/>
                </a:solidFill>
                <a:latin typeface="Bookman Old Style"/>
              </a:rPr>
              <a:t>叫临界压力</a:t>
            </a:r>
            <a:r>
              <a:rPr lang="en-US" altLang="zh-CN" sz="2400" b="1" smtClean="0">
                <a:solidFill>
                  <a:srgbClr val="D60093"/>
                </a:solidFill>
                <a:latin typeface="Bookman Old Style"/>
              </a:rPr>
              <a:t>p</a:t>
            </a:r>
            <a:r>
              <a:rPr lang="en-US" altLang="zh-CN" sz="2400" b="1" baseline="-25000" smtClean="0">
                <a:solidFill>
                  <a:srgbClr val="D60093"/>
                </a:solidFill>
                <a:latin typeface="Bookman Old Style"/>
              </a:rPr>
              <a:t>c</a:t>
            </a:r>
            <a:r>
              <a:rPr lang="zh-CN" altLang="en-US" sz="2400" b="1" smtClean="0">
                <a:solidFill>
                  <a:srgbClr val="000099"/>
                </a:solidFill>
                <a:latin typeface="Bookman Old Style"/>
              </a:rPr>
              <a:t>。在</a:t>
            </a:r>
            <a:r>
              <a:rPr lang="en-US" altLang="zh-CN" sz="2400" b="1" smtClean="0">
                <a:solidFill>
                  <a:srgbClr val="000099"/>
                </a:solidFill>
                <a:latin typeface="Bookman Old Style"/>
              </a:rPr>
              <a:t>T</a:t>
            </a:r>
            <a:r>
              <a:rPr lang="en-US" altLang="zh-CN" sz="2400" b="1" baseline="-25000" smtClean="0">
                <a:solidFill>
                  <a:srgbClr val="000099"/>
                </a:solidFill>
                <a:latin typeface="Bookman Old Style"/>
              </a:rPr>
              <a:t>c</a:t>
            </a:r>
            <a:r>
              <a:rPr lang="zh-CN" altLang="en-US" sz="2400" b="1" smtClean="0">
                <a:solidFill>
                  <a:srgbClr val="000099"/>
                </a:solidFill>
                <a:latin typeface="Bookman Old Style"/>
              </a:rPr>
              <a:t>和</a:t>
            </a:r>
            <a:r>
              <a:rPr lang="en-US" altLang="zh-CN" sz="2400" b="1" smtClean="0">
                <a:solidFill>
                  <a:srgbClr val="000099"/>
                </a:solidFill>
                <a:latin typeface="Bookman Old Style"/>
              </a:rPr>
              <a:t>p</a:t>
            </a:r>
            <a:r>
              <a:rPr lang="en-US" altLang="zh-CN" sz="2400" b="1" baseline="-25000" smtClean="0">
                <a:solidFill>
                  <a:srgbClr val="000099"/>
                </a:solidFill>
                <a:latin typeface="Bookman Old Style"/>
              </a:rPr>
              <a:t>c</a:t>
            </a:r>
            <a:r>
              <a:rPr lang="zh-CN" altLang="en-US" sz="2400" b="1" smtClean="0">
                <a:solidFill>
                  <a:srgbClr val="000099"/>
                </a:solidFill>
                <a:latin typeface="Bookman Old Style"/>
              </a:rPr>
              <a:t>一定的条件下，</a:t>
            </a:r>
            <a:r>
              <a:rPr lang="en-US" altLang="zh-CN" sz="2400" b="1" smtClean="0">
                <a:solidFill>
                  <a:srgbClr val="000099"/>
                </a:solidFill>
                <a:latin typeface="Bookman Old Style"/>
              </a:rPr>
              <a:t>1mol</a:t>
            </a:r>
            <a:r>
              <a:rPr lang="zh-CN" altLang="en-US" sz="2400" b="1" smtClean="0">
                <a:solidFill>
                  <a:srgbClr val="000099"/>
                </a:solidFill>
                <a:latin typeface="Bookman Old Style"/>
              </a:rPr>
              <a:t>气体的体积</a:t>
            </a:r>
            <a:r>
              <a:rPr lang="zh-CN" altLang="en-US" sz="2400" b="1" smtClean="0">
                <a:solidFill>
                  <a:srgbClr val="D60093"/>
                </a:solidFill>
                <a:latin typeface="Bookman Old Style"/>
              </a:rPr>
              <a:t>叫临界体积</a:t>
            </a:r>
            <a:r>
              <a:rPr lang="en-US" altLang="zh-CN" sz="2400" b="1" smtClean="0">
                <a:solidFill>
                  <a:srgbClr val="D60093"/>
                </a:solidFill>
                <a:latin typeface="Bookman Old Style"/>
              </a:rPr>
              <a:t>V</a:t>
            </a:r>
            <a:r>
              <a:rPr lang="en-US" altLang="zh-CN" sz="2400" b="1" baseline="-25000" smtClean="0">
                <a:solidFill>
                  <a:srgbClr val="D60093"/>
                </a:solidFill>
                <a:latin typeface="Bookman Old Style"/>
              </a:rPr>
              <a:t>c</a:t>
            </a:r>
            <a:r>
              <a:rPr lang="zh-CN" altLang="en-US" sz="2400" b="1" smtClean="0">
                <a:solidFill>
                  <a:srgbClr val="000099"/>
                </a:solidFill>
                <a:latin typeface="Bookman Old Style"/>
              </a:rPr>
              <a:t>。</a:t>
            </a:r>
            <a:endParaRPr lang="en-US" altLang="zh-CN" sz="2400" b="1" smtClean="0">
              <a:solidFill>
                <a:srgbClr val="000099"/>
              </a:solidFill>
              <a:latin typeface="Bookman Old Style"/>
            </a:endParaRPr>
          </a:p>
          <a:p>
            <a:pPr>
              <a:spcBef>
                <a:spcPts val="1200"/>
              </a:spcBef>
            </a:pPr>
            <a:r>
              <a:rPr lang="zh-CN" altLang="en-US" sz="2400" b="1" smtClean="0">
                <a:solidFill>
                  <a:srgbClr val="000099"/>
                </a:solidFill>
                <a:latin typeface="Bookman Old Style"/>
              </a:rPr>
              <a:t>超临界流体：气体在临界温度和临界压力之上时，既能象气体那样自由扩散，又能象液体那样做很好的溶剂，溶解能力还随温度压力而变，这种现象</a:t>
            </a:r>
            <a:r>
              <a:rPr lang="zh-CN" altLang="en-US" sz="2400" b="1" smtClean="0">
                <a:solidFill>
                  <a:srgbClr val="D60093"/>
                </a:solidFill>
                <a:latin typeface="Bookman Old Style"/>
              </a:rPr>
              <a:t>叫超临界现象</a:t>
            </a:r>
            <a:r>
              <a:rPr lang="zh-CN" altLang="en-US" sz="2400" b="1" smtClean="0">
                <a:solidFill>
                  <a:srgbClr val="000099"/>
                </a:solidFill>
                <a:latin typeface="Bookman Old Style"/>
              </a:rPr>
              <a:t>。</a:t>
            </a:r>
          </a:p>
        </p:txBody>
      </p:sp>
      <p:sp>
        <p:nvSpPr>
          <p:cNvPr id="84995" name="灯片编号占位符 3"/>
          <p:cNvSpPr>
            <a:spLocks noGrp="1"/>
          </p:cNvSpPr>
          <p:nvPr>
            <p:ph type="sldNum" sz="quarter" idx="11"/>
          </p:nvPr>
        </p:nvSpPr>
        <p:spPr>
          <a:noFill/>
        </p:spPr>
        <p:txBody>
          <a:bodyPr/>
          <a:lstStyle/>
          <a:p>
            <a:fld id="{DBA1D30F-60A9-4C84-8FAF-C91E48456178}" type="slidenum">
              <a:rPr lang="en-US" altLang="zh-CN" smtClean="0">
                <a:ea typeface="宋体" charset="-122"/>
              </a:rPr>
              <a:pPr/>
              <a:t>50</a:t>
            </a:fld>
            <a:endParaRPr lang="en-US" altLang="zh-CN" smtClean="0">
              <a:ea typeface="宋体" charset="-122"/>
            </a:endParaRPr>
          </a:p>
        </p:txBody>
      </p:sp>
      <p:sp>
        <p:nvSpPr>
          <p:cNvPr id="84996" name="日期占位符 4"/>
          <p:cNvSpPr>
            <a:spLocks noGrp="1"/>
          </p:cNvSpPr>
          <p:nvPr>
            <p:ph type="dt" sz="quarter" idx="12"/>
          </p:nvPr>
        </p:nvSpPr>
        <p:spPr>
          <a:noFill/>
        </p:spPr>
        <p:txBody>
          <a:bodyPr/>
          <a:lstStyle/>
          <a:p>
            <a:fld id="{271E3C6E-77C4-4CB8-933C-B083AA8FA4E2}" type="datetime1">
              <a:rPr lang="zh-CN" altLang="en-US" smtClean="0">
                <a:ea typeface="宋体" charset="-122"/>
              </a:rPr>
              <a:pPr/>
              <a:t>2018/10/18</a:t>
            </a:fld>
            <a:endParaRPr lang="en-US" altLang="zh-CN" smtClean="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4994">
                                            <p:txEl>
                                              <p:pRg st="0" end="0"/>
                                            </p:txEl>
                                          </p:spTgt>
                                        </p:tgtEl>
                                        <p:attrNameLst>
                                          <p:attrName>style.visibility</p:attrName>
                                        </p:attrNameLst>
                                      </p:cBhvr>
                                      <p:to>
                                        <p:strVal val="visible"/>
                                      </p:to>
                                    </p:set>
                                    <p:animEffect transition="in" filter="blinds(horizontal)">
                                      <p:cBhvr>
                                        <p:cTn id="7" dur="500"/>
                                        <p:tgtEl>
                                          <p:spTgt spid="8499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4994">
                                            <p:txEl>
                                              <p:pRg st="1" end="1"/>
                                            </p:txEl>
                                          </p:spTgt>
                                        </p:tgtEl>
                                        <p:attrNameLst>
                                          <p:attrName>style.visibility</p:attrName>
                                        </p:attrNameLst>
                                      </p:cBhvr>
                                      <p:to>
                                        <p:strVal val="visible"/>
                                      </p:to>
                                    </p:set>
                                    <p:animEffect transition="in" filter="blinds(horizontal)">
                                      <p:cBhvr>
                                        <p:cTn id="12" dur="500"/>
                                        <p:tgtEl>
                                          <p:spTgt spid="8499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4994">
                                            <p:txEl>
                                              <p:pRg st="2" end="2"/>
                                            </p:txEl>
                                          </p:spTgt>
                                        </p:tgtEl>
                                        <p:attrNameLst>
                                          <p:attrName>style.visibility</p:attrName>
                                        </p:attrNameLst>
                                      </p:cBhvr>
                                      <p:to>
                                        <p:strVal val="visible"/>
                                      </p:to>
                                    </p:set>
                                    <p:animEffect transition="in" filter="blinds(horizontal)">
                                      <p:cBhvr>
                                        <p:cTn id="17" dur="500"/>
                                        <p:tgtEl>
                                          <p:spTgt spid="8499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4994">
                                            <p:txEl>
                                              <p:pRg st="3" end="3"/>
                                            </p:txEl>
                                          </p:spTgt>
                                        </p:tgtEl>
                                        <p:attrNameLst>
                                          <p:attrName>style.visibility</p:attrName>
                                        </p:attrNameLst>
                                      </p:cBhvr>
                                      <p:to>
                                        <p:strVal val="visible"/>
                                      </p:to>
                                    </p:set>
                                    <p:animEffect transition="in" filter="blinds(horizontal)">
                                      <p:cBhvr>
                                        <p:cTn id="22" dur="500"/>
                                        <p:tgtEl>
                                          <p:spTgt spid="8499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标题 1"/>
          <p:cNvSpPr>
            <a:spLocks noGrp="1"/>
          </p:cNvSpPr>
          <p:nvPr>
            <p:ph type="title"/>
          </p:nvPr>
        </p:nvSpPr>
        <p:spPr>
          <a:xfrm>
            <a:off x="457200" y="457200"/>
            <a:ext cx="8229600" cy="739775"/>
          </a:xfrm>
        </p:spPr>
        <p:txBody>
          <a:bodyPr/>
          <a:lstStyle/>
          <a:p>
            <a:r>
              <a:rPr lang="en-US" altLang="zh-CN" sz="4000" b="1" smtClean="0">
                <a:solidFill>
                  <a:srgbClr val="000099"/>
                </a:solidFill>
              </a:rPr>
              <a:t>2</a:t>
            </a:r>
            <a:r>
              <a:rPr lang="zh-CN" altLang="en-US" sz="4000" b="1" smtClean="0">
                <a:solidFill>
                  <a:srgbClr val="000099"/>
                </a:solidFill>
              </a:rPr>
              <a:t>）液体的蒸发，蒸气压</a:t>
            </a:r>
          </a:p>
        </p:txBody>
      </p:sp>
      <p:sp>
        <p:nvSpPr>
          <p:cNvPr id="86018" name="灯片编号占位符 3"/>
          <p:cNvSpPr>
            <a:spLocks noGrp="1"/>
          </p:cNvSpPr>
          <p:nvPr>
            <p:ph type="sldNum" sz="quarter" idx="11"/>
          </p:nvPr>
        </p:nvSpPr>
        <p:spPr>
          <a:noFill/>
        </p:spPr>
        <p:txBody>
          <a:bodyPr/>
          <a:lstStyle/>
          <a:p>
            <a:fld id="{85EF052D-0232-4580-9189-36E72C416748}" type="slidenum">
              <a:rPr lang="en-US" altLang="zh-CN" smtClean="0">
                <a:ea typeface="宋体" charset="-122"/>
              </a:rPr>
              <a:pPr/>
              <a:t>51</a:t>
            </a:fld>
            <a:endParaRPr lang="en-US" altLang="zh-CN" smtClean="0">
              <a:ea typeface="宋体" charset="-122"/>
            </a:endParaRPr>
          </a:p>
        </p:txBody>
      </p:sp>
      <p:sp>
        <p:nvSpPr>
          <p:cNvPr id="86019" name="日期占位符 4"/>
          <p:cNvSpPr>
            <a:spLocks noGrp="1"/>
          </p:cNvSpPr>
          <p:nvPr>
            <p:ph type="dt" sz="quarter" idx="12"/>
          </p:nvPr>
        </p:nvSpPr>
        <p:spPr>
          <a:noFill/>
        </p:spPr>
        <p:txBody>
          <a:bodyPr/>
          <a:lstStyle/>
          <a:p>
            <a:fld id="{8E81DEB4-7C5E-4EAC-AEA9-536FAE16E3B2}" type="datetime1">
              <a:rPr lang="zh-CN" altLang="en-US" smtClean="0">
                <a:ea typeface="宋体" charset="-122"/>
              </a:rPr>
              <a:pPr/>
              <a:t>2018/10/18</a:t>
            </a:fld>
            <a:endParaRPr lang="en-US" altLang="zh-CN" smtClean="0">
              <a:ea typeface="宋体" charset="-122"/>
            </a:endParaRPr>
          </a:p>
        </p:txBody>
      </p:sp>
      <p:pic>
        <p:nvPicPr>
          <p:cNvPr id="86020" name="Picture 2"/>
          <p:cNvPicPr>
            <a:picLocks noChangeAspect="1" noChangeArrowheads="1"/>
          </p:cNvPicPr>
          <p:nvPr/>
        </p:nvPicPr>
        <p:blipFill>
          <a:blip r:embed="rId2"/>
          <a:srcRect/>
          <a:stretch>
            <a:fillRect/>
          </a:stretch>
        </p:blipFill>
        <p:spPr bwMode="auto">
          <a:xfrm>
            <a:off x="755650" y="1268413"/>
            <a:ext cx="3819525" cy="2362200"/>
          </a:xfrm>
          <a:prstGeom prst="rect">
            <a:avLst/>
          </a:prstGeom>
          <a:noFill/>
          <a:ln w="9525">
            <a:noFill/>
            <a:miter lim="800000"/>
            <a:headEnd/>
            <a:tailEnd/>
          </a:ln>
        </p:spPr>
      </p:pic>
      <p:pic>
        <p:nvPicPr>
          <p:cNvPr id="86021" name="Picture 3"/>
          <p:cNvPicPr>
            <a:picLocks noChangeAspect="1" noChangeArrowheads="1"/>
          </p:cNvPicPr>
          <p:nvPr/>
        </p:nvPicPr>
        <p:blipFill>
          <a:blip r:embed="rId3"/>
          <a:srcRect/>
          <a:stretch>
            <a:fillRect/>
          </a:stretch>
        </p:blipFill>
        <p:spPr bwMode="auto">
          <a:xfrm>
            <a:off x="5219700" y="1341438"/>
            <a:ext cx="3021013" cy="2355850"/>
          </a:xfrm>
          <a:prstGeom prst="rect">
            <a:avLst/>
          </a:prstGeom>
          <a:noFill/>
          <a:ln w="9525">
            <a:noFill/>
            <a:miter lim="800000"/>
            <a:headEnd/>
            <a:tailEnd/>
          </a:ln>
        </p:spPr>
      </p:pic>
      <p:pic>
        <p:nvPicPr>
          <p:cNvPr id="86022" name="Picture 4"/>
          <p:cNvPicPr>
            <a:picLocks noChangeAspect="1" noChangeArrowheads="1"/>
          </p:cNvPicPr>
          <p:nvPr/>
        </p:nvPicPr>
        <p:blipFill>
          <a:blip r:embed="rId4"/>
          <a:srcRect/>
          <a:stretch>
            <a:fillRect/>
          </a:stretch>
        </p:blipFill>
        <p:spPr bwMode="auto">
          <a:xfrm>
            <a:off x="831850" y="3644900"/>
            <a:ext cx="2371725" cy="3200400"/>
          </a:xfrm>
          <a:prstGeom prst="rect">
            <a:avLst/>
          </a:prstGeom>
          <a:noFill/>
          <a:ln w="9525">
            <a:noFill/>
            <a:miter lim="800000"/>
            <a:headEnd/>
            <a:tailEnd/>
          </a:ln>
        </p:spPr>
      </p:pic>
      <p:pic>
        <p:nvPicPr>
          <p:cNvPr id="86023" name="Picture 5"/>
          <p:cNvPicPr>
            <a:picLocks noChangeAspect="1" noChangeArrowheads="1"/>
          </p:cNvPicPr>
          <p:nvPr/>
        </p:nvPicPr>
        <p:blipFill>
          <a:blip r:embed="rId5"/>
          <a:srcRect/>
          <a:stretch>
            <a:fillRect/>
          </a:stretch>
        </p:blipFill>
        <p:spPr bwMode="auto">
          <a:xfrm>
            <a:off x="6875463" y="2636838"/>
            <a:ext cx="1200150" cy="247650"/>
          </a:xfrm>
          <a:prstGeom prst="rect">
            <a:avLst/>
          </a:prstGeom>
          <a:noFill/>
          <a:ln w="9525">
            <a:noFill/>
            <a:miter lim="800000"/>
            <a:headEnd/>
            <a:tailEnd/>
          </a:ln>
        </p:spPr>
      </p:pic>
      <p:pic>
        <p:nvPicPr>
          <p:cNvPr id="86024" name="Picture 6"/>
          <p:cNvPicPr>
            <a:picLocks noChangeAspect="1" noChangeArrowheads="1"/>
          </p:cNvPicPr>
          <p:nvPr/>
        </p:nvPicPr>
        <p:blipFill>
          <a:blip r:embed="rId6"/>
          <a:srcRect/>
          <a:stretch>
            <a:fillRect/>
          </a:stretch>
        </p:blipFill>
        <p:spPr bwMode="auto">
          <a:xfrm>
            <a:off x="4500563" y="3644900"/>
            <a:ext cx="3911600" cy="2714625"/>
          </a:xfrm>
          <a:prstGeom prst="rect">
            <a:avLst/>
          </a:prstGeom>
          <a:noFill/>
          <a:ln w="9525">
            <a:noFill/>
            <a:miter lim="800000"/>
            <a:headEnd/>
            <a:tailEnd/>
          </a:ln>
        </p:spPr>
      </p:pic>
      <p:sp>
        <p:nvSpPr>
          <p:cNvPr id="86026" name="Text Box 10"/>
          <p:cNvSpPr txBox="1">
            <a:spLocks noChangeArrowheads="1"/>
          </p:cNvSpPr>
          <p:nvPr/>
        </p:nvSpPr>
        <p:spPr bwMode="auto">
          <a:xfrm>
            <a:off x="4643438" y="6289675"/>
            <a:ext cx="3740150" cy="396875"/>
          </a:xfrm>
          <a:prstGeom prst="rect">
            <a:avLst/>
          </a:prstGeom>
          <a:noFill/>
          <a:ln w="9525">
            <a:noFill/>
            <a:miter lim="800000"/>
            <a:headEnd/>
            <a:tailEnd/>
          </a:ln>
        </p:spPr>
        <p:txBody>
          <a:bodyPr wrap="none">
            <a:spAutoFit/>
          </a:bodyPr>
          <a:lstStyle/>
          <a:p>
            <a:r>
              <a:rPr lang="zh-CN" altLang="en-US" sz="2000"/>
              <a:t>气体分子能量与蒸气压的关系？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6020"/>
                                        </p:tgtEl>
                                        <p:attrNameLst>
                                          <p:attrName>style.visibility</p:attrName>
                                        </p:attrNameLst>
                                      </p:cBhvr>
                                      <p:to>
                                        <p:strVal val="visible"/>
                                      </p:to>
                                    </p:set>
                                    <p:animEffect transition="in" filter="box(in)">
                                      <p:cBhvr>
                                        <p:cTn id="7" dur="500"/>
                                        <p:tgtEl>
                                          <p:spTgt spid="8602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86021"/>
                                        </p:tgtEl>
                                        <p:attrNameLst>
                                          <p:attrName>style.visibility</p:attrName>
                                        </p:attrNameLst>
                                      </p:cBhvr>
                                      <p:to>
                                        <p:strVal val="visible"/>
                                      </p:to>
                                    </p:set>
                                    <p:animEffect transition="in" filter="box(in)">
                                      <p:cBhvr>
                                        <p:cTn id="12" dur="500"/>
                                        <p:tgtEl>
                                          <p:spTgt spid="86021"/>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86022"/>
                                        </p:tgtEl>
                                        <p:attrNameLst>
                                          <p:attrName>style.visibility</p:attrName>
                                        </p:attrNameLst>
                                      </p:cBhvr>
                                      <p:to>
                                        <p:strVal val="visible"/>
                                      </p:to>
                                    </p:set>
                                    <p:animEffect transition="in" filter="box(in)">
                                      <p:cBhvr>
                                        <p:cTn id="17" dur="500"/>
                                        <p:tgtEl>
                                          <p:spTgt spid="86022"/>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86024"/>
                                        </p:tgtEl>
                                        <p:attrNameLst>
                                          <p:attrName>style.visibility</p:attrName>
                                        </p:attrNameLst>
                                      </p:cBhvr>
                                      <p:to>
                                        <p:strVal val="visible"/>
                                      </p:to>
                                    </p:set>
                                    <p:animEffect transition="in" filter="box(in)">
                                      <p:cBhvr>
                                        <p:cTn id="22" dur="500"/>
                                        <p:tgtEl>
                                          <p:spTgt spid="8602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6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标题 1"/>
          <p:cNvSpPr>
            <a:spLocks noGrp="1"/>
          </p:cNvSpPr>
          <p:nvPr>
            <p:ph type="title"/>
          </p:nvPr>
        </p:nvSpPr>
        <p:spPr>
          <a:xfrm>
            <a:off x="457200" y="457200"/>
            <a:ext cx="8229600" cy="955675"/>
          </a:xfrm>
        </p:spPr>
        <p:txBody>
          <a:bodyPr/>
          <a:lstStyle/>
          <a:p>
            <a:r>
              <a:rPr lang="zh-CN" altLang="en-US" sz="4000" b="1" smtClean="0">
                <a:solidFill>
                  <a:srgbClr val="000099"/>
                </a:solidFill>
              </a:rPr>
              <a:t>蒸气压的温度依赖性</a:t>
            </a:r>
          </a:p>
        </p:txBody>
      </p:sp>
      <p:sp>
        <p:nvSpPr>
          <p:cNvPr id="87042" name="灯片编号占位符 3"/>
          <p:cNvSpPr>
            <a:spLocks noGrp="1"/>
          </p:cNvSpPr>
          <p:nvPr>
            <p:ph type="sldNum" sz="quarter" idx="11"/>
          </p:nvPr>
        </p:nvSpPr>
        <p:spPr>
          <a:noFill/>
        </p:spPr>
        <p:txBody>
          <a:bodyPr/>
          <a:lstStyle/>
          <a:p>
            <a:fld id="{DC5F5DF1-CA9A-43A4-88F1-AE763ECB8A7B}" type="slidenum">
              <a:rPr lang="en-US" altLang="zh-CN" smtClean="0">
                <a:ea typeface="宋体" charset="-122"/>
              </a:rPr>
              <a:pPr/>
              <a:t>52</a:t>
            </a:fld>
            <a:endParaRPr lang="en-US" altLang="zh-CN" smtClean="0">
              <a:ea typeface="宋体" charset="-122"/>
            </a:endParaRPr>
          </a:p>
        </p:txBody>
      </p:sp>
      <p:sp>
        <p:nvSpPr>
          <p:cNvPr id="87043" name="日期占位符 4"/>
          <p:cNvSpPr>
            <a:spLocks noGrp="1"/>
          </p:cNvSpPr>
          <p:nvPr>
            <p:ph type="dt" sz="quarter" idx="12"/>
          </p:nvPr>
        </p:nvSpPr>
        <p:spPr>
          <a:noFill/>
        </p:spPr>
        <p:txBody>
          <a:bodyPr/>
          <a:lstStyle/>
          <a:p>
            <a:fld id="{EBD5C25C-340F-45B3-AFCF-D15D57ACF66D}" type="datetime1">
              <a:rPr lang="zh-CN" altLang="en-US" smtClean="0">
                <a:ea typeface="宋体" charset="-122"/>
              </a:rPr>
              <a:pPr/>
              <a:t>2018/10/18</a:t>
            </a:fld>
            <a:endParaRPr lang="en-US" altLang="zh-CN" smtClean="0">
              <a:ea typeface="宋体" charset="-122"/>
            </a:endParaRPr>
          </a:p>
        </p:txBody>
      </p:sp>
      <p:pic>
        <p:nvPicPr>
          <p:cNvPr id="87044" name="Picture 2"/>
          <p:cNvPicPr>
            <a:picLocks noGrp="1" noChangeAspect="1" noChangeArrowheads="1"/>
          </p:cNvPicPr>
          <p:nvPr>
            <p:ph idx="1"/>
          </p:nvPr>
        </p:nvPicPr>
        <p:blipFill>
          <a:blip r:embed="rId2"/>
          <a:srcRect/>
          <a:stretch>
            <a:fillRect/>
          </a:stretch>
        </p:blipFill>
        <p:spPr>
          <a:xfrm>
            <a:off x="684213" y="1773238"/>
            <a:ext cx="3695700" cy="1368425"/>
          </a:xfrm>
        </p:spPr>
      </p:pic>
      <p:pic>
        <p:nvPicPr>
          <p:cNvPr id="87045" name="Picture 3"/>
          <p:cNvPicPr>
            <a:picLocks noChangeAspect="1" noChangeArrowheads="1"/>
          </p:cNvPicPr>
          <p:nvPr/>
        </p:nvPicPr>
        <p:blipFill>
          <a:blip r:embed="rId3"/>
          <a:srcRect/>
          <a:stretch>
            <a:fillRect/>
          </a:stretch>
        </p:blipFill>
        <p:spPr bwMode="auto">
          <a:xfrm>
            <a:off x="684213" y="3933825"/>
            <a:ext cx="3552825" cy="936625"/>
          </a:xfrm>
          <a:prstGeom prst="rect">
            <a:avLst/>
          </a:prstGeom>
          <a:noFill/>
          <a:ln w="9525">
            <a:noFill/>
            <a:miter lim="800000"/>
            <a:headEnd/>
            <a:tailEnd/>
          </a:ln>
        </p:spPr>
      </p:pic>
      <p:pic>
        <p:nvPicPr>
          <p:cNvPr id="87046" name="Picture 4"/>
          <p:cNvPicPr>
            <a:picLocks noChangeAspect="1" noChangeArrowheads="1"/>
          </p:cNvPicPr>
          <p:nvPr/>
        </p:nvPicPr>
        <p:blipFill>
          <a:blip r:embed="rId4"/>
          <a:srcRect/>
          <a:stretch>
            <a:fillRect/>
          </a:stretch>
        </p:blipFill>
        <p:spPr bwMode="auto">
          <a:xfrm>
            <a:off x="4932363" y="1268413"/>
            <a:ext cx="3578225" cy="3816350"/>
          </a:xfrm>
          <a:prstGeom prst="rect">
            <a:avLst/>
          </a:prstGeom>
          <a:noFill/>
          <a:ln w="9525">
            <a:noFill/>
            <a:miter lim="800000"/>
            <a:headEnd/>
            <a:tailEnd/>
          </a:ln>
        </p:spPr>
      </p:pic>
      <p:sp>
        <p:nvSpPr>
          <p:cNvPr id="87047" name="TextBox 5"/>
          <p:cNvSpPr txBox="1">
            <a:spLocks noChangeArrowheads="1"/>
          </p:cNvSpPr>
          <p:nvPr/>
        </p:nvSpPr>
        <p:spPr bwMode="auto">
          <a:xfrm>
            <a:off x="1042988" y="5589588"/>
            <a:ext cx="2305050" cy="519112"/>
          </a:xfrm>
          <a:prstGeom prst="rect">
            <a:avLst/>
          </a:prstGeom>
          <a:noFill/>
          <a:ln w="9525">
            <a:noFill/>
            <a:miter lim="800000"/>
            <a:headEnd/>
            <a:tailEnd/>
          </a:ln>
        </p:spPr>
        <p:txBody>
          <a:bodyPr>
            <a:spAutoFit/>
          </a:bodyPr>
          <a:lstStyle/>
          <a:p>
            <a:pPr>
              <a:spcBef>
                <a:spcPct val="50000"/>
              </a:spcBef>
            </a:pPr>
            <a:r>
              <a:rPr lang="zh-CN" altLang="en-US" sz="2800" b="1">
                <a:solidFill>
                  <a:srgbClr val="D60093"/>
                </a:solidFill>
                <a:latin typeface="Bookman Old Style"/>
              </a:rPr>
              <a:t>沸点？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0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0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0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70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标题 1"/>
          <p:cNvSpPr>
            <a:spLocks noGrp="1"/>
          </p:cNvSpPr>
          <p:nvPr>
            <p:ph type="title"/>
          </p:nvPr>
        </p:nvSpPr>
        <p:spPr>
          <a:xfrm>
            <a:off x="457200" y="457200"/>
            <a:ext cx="8229600" cy="739775"/>
          </a:xfrm>
        </p:spPr>
        <p:txBody>
          <a:bodyPr/>
          <a:lstStyle/>
          <a:p>
            <a:r>
              <a:rPr lang="en-US" altLang="zh-CN" sz="4000" b="1" smtClean="0">
                <a:solidFill>
                  <a:srgbClr val="000099"/>
                </a:solidFill>
              </a:rPr>
              <a:t>3</a:t>
            </a:r>
            <a:r>
              <a:rPr lang="zh-CN" altLang="en-US" sz="4000" b="1" smtClean="0">
                <a:solidFill>
                  <a:srgbClr val="000099"/>
                </a:solidFill>
              </a:rPr>
              <a:t>）液体的凝固，固体的熔化</a:t>
            </a:r>
          </a:p>
        </p:txBody>
      </p:sp>
      <p:sp>
        <p:nvSpPr>
          <p:cNvPr id="88066" name="灯片编号占位符 3"/>
          <p:cNvSpPr>
            <a:spLocks noGrp="1"/>
          </p:cNvSpPr>
          <p:nvPr>
            <p:ph type="sldNum" sz="quarter" idx="11"/>
          </p:nvPr>
        </p:nvSpPr>
        <p:spPr>
          <a:noFill/>
        </p:spPr>
        <p:txBody>
          <a:bodyPr/>
          <a:lstStyle/>
          <a:p>
            <a:fld id="{8B0B7691-9600-4AF8-A838-0A991205AB65}" type="slidenum">
              <a:rPr lang="en-US" altLang="zh-CN" smtClean="0">
                <a:ea typeface="宋体" charset="-122"/>
              </a:rPr>
              <a:pPr/>
              <a:t>53</a:t>
            </a:fld>
            <a:endParaRPr lang="en-US" altLang="zh-CN" smtClean="0">
              <a:ea typeface="宋体" charset="-122"/>
            </a:endParaRPr>
          </a:p>
        </p:txBody>
      </p:sp>
      <p:sp>
        <p:nvSpPr>
          <p:cNvPr id="88067" name="日期占位符 4"/>
          <p:cNvSpPr>
            <a:spLocks noGrp="1"/>
          </p:cNvSpPr>
          <p:nvPr>
            <p:ph type="dt" sz="quarter" idx="12"/>
          </p:nvPr>
        </p:nvSpPr>
        <p:spPr>
          <a:noFill/>
        </p:spPr>
        <p:txBody>
          <a:bodyPr/>
          <a:lstStyle/>
          <a:p>
            <a:fld id="{BC4CEE72-023F-487B-B808-198F99DC4996}" type="datetime1">
              <a:rPr lang="zh-CN" altLang="en-US" smtClean="0">
                <a:ea typeface="宋体" charset="-122"/>
              </a:rPr>
              <a:pPr/>
              <a:t>2018/10/18</a:t>
            </a:fld>
            <a:endParaRPr lang="en-US" altLang="zh-CN" smtClean="0">
              <a:ea typeface="宋体" charset="-122"/>
            </a:endParaRPr>
          </a:p>
        </p:txBody>
      </p:sp>
      <p:pic>
        <p:nvPicPr>
          <p:cNvPr id="88068" name="Picture 2"/>
          <p:cNvPicPr>
            <a:picLocks noChangeAspect="1" noChangeArrowheads="1"/>
          </p:cNvPicPr>
          <p:nvPr/>
        </p:nvPicPr>
        <p:blipFill>
          <a:blip r:embed="rId2"/>
          <a:srcRect/>
          <a:stretch>
            <a:fillRect/>
          </a:stretch>
        </p:blipFill>
        <p:spPr bwMode="auto">
          <a:xfrm>
            <a:off x="684213" y="1773238"/>
            <a:ext cx="7775575" cy="409733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0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标题 1"/>
          <p:cNvSpPr>
            <a:spLocks noGrp="1"/>
          </p:cNvSpPr>
          <p:nvPr>
            <p:ph type="title"/>
          </p:nvPr>
        </p:nvSpPr>
        <p:spPr>
          <a:xfrm>
            <a:off x="457200" y="457200"/>
            <a:ext cx="8229600" cy="884238"/>
          </a:xfrm>
        </p:spPr>
        <p:txBody>
          <a:bodyPr/>
          <a:lstStyle/>
          <a:p>
            <a:r>
              <a:rPr lang="en-US" altLang="zh-CN" b="1" smtClean="0">
                <a:solidFill>
                  <a:srgbClr val="000099"/>
                </a:solidFill>
              </a:rPr>
              <a:t>4</a:t>
            </a:r>
            <a:r>
              <a:rPr lang="zh-CN" altLang="en-US" b="1" smtClean="0">
                <a:solidFill>
                  <a:srgbClr val="000099"/>
                </a:solidFill>
              </a:rPr>
              <a:t>）</a:t>
            </a:r>
            <a:r>
              <a:rPr lang="en-US" altLang="zh-CN" b="1" smtClean="0">
                <a:solidFill>
                  <a:srgbClr val="000099"/>
                </a:solidFill>
              </a:rPr>
              <a:t>CO</a:t>
            </a:r>
            <a:r>
              <a:rPr lang="en-US" altLang="zh-CN" b="1" baseline="-25000" smtClean="0">
                <a:solidFill>
                  <a:srgbClr val="000099"/>
                </a:solidFill>
              </a:rPr>
              <a:t>2</a:t>
            </a:r>
            <a:r>
              <a:rPr lang="zh-CN" altLang="en-US" b="1" smtClean="0">
                <a:solidFill>
                  <a:srgbClr val="000099"/>
                </a:solidFill>
              </a:rPr>
              <a:t>和水的相图</a:t>
            </a:r>
          </a:p>
        </p:txBody>
      </p:sp>
      <p:sp>
        <p:nvSpPr>
          <p:cNvPr id="89090" name="灯片编号占位符 3"/>
          <p:cNvSpPr>
            <a:spLocks noGrp="1"/>
          </p:cNvSpPr>
          <p:nvPr>
            <p:ph type="sldNum" sz="quarter" idx="11"/>
          </p:nvPr>
        </p:nvSpPr>
        <p:spPr>
          <a:noFill/>
        </p:spPr>
        <p:txBody>
          <a:bodyPr/>
          <a:lstStyle/>
          <a:p>
            <a:fld id="{AA484332-AF89-4018-9B1E-F266004E086A}" type="slidenum">
              <a:rPr lang="en-US" altLang="zh-CN" smtClean="0">
                <a:ea typeface="宋体" charset="-122"/>
              </a:rPr>
              <a:pPr/>
              <a:t>54</a:t>
            </a:fld>
            <a:endParaRPr lang="en-US" altLang="zh-CN" smtClean="0">
              <a:ea typeface="宋体" charset="-122"/>
            </a:endParaRPr>
          </a:p>
        </p:txBody>
      </p:sp>
      <p:sp>
        <p:nvSpPr>
          <p:cNvPr id="89091" name="日期占位符 4"/>
          <p:cNvSpPr>
            <a:spLocks noGrp="1"/>
          </p:cNvSpPr>
          <p:nvPr>
            <p:ph type="dt" sz="quarter" idx="12"/>
          </p:nvPr>
        </p:nvSpPr>
        <p:spPr>
          <a:noFill/>
        </p:spPr>
        <p:txBody>
          <a:bodyPr/>
          <a:lstStyle/>
          <a:p>
            <a:fld id="{CCA439A0-0B12-47DE-AC44-B026417876FD}" type="datetime1">
              <a:rPr lang="zh-CN" altLang="en-US" smtClean="0">
                <a:ea typeface="宋体" charset="-122"/>
              </a:rPr>
              <a:pPr/>
              <a:t>2018/10/18</a:t>
            </a:fld>
            <a:endParaRPr lang="en-US" altLang="zh-CN" smtClean="0">
              <a:ea typeface="宋体" charset="-122"/>
            </a:endParaRPr>
          </a:p>
        </p:txBody>
      </p:sp>
      <p:pic>
        <p:nvPicPr>
          <p:cNvPr id="89092" name="Picture 2"/>
          <p:cNvPicPr>
            <a:picLocks noGrp="1" noChangeAspect="1" noChangeArrowheads="1"/>
          </p:cNvPicPr>
          <p:nvPr>
            <p:ph idx="1"/>
          </p:nvPr>
        </p:nvPicPr>
        <p:blipFill>
          <a:blip r:embed="rId2"/>
          <a:srcRect/>
          <a:stretch>
            <a:fillRect/>
          </a:stretch>
        </p:blipFill>
        <p:spPr>
          <a:xfrm>
            <a:off x="468313" y="1916113"/>
            <a:ext cx="8042275" cy="3457575"/>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9092"/>
                                        </p:tgtEl>
                                        <p:attrNameLst>
                                          <p:attrName>style.visibility</p:attrName>
                                        </p:attrNameLst>
                                      </p:cBhvr>
                                      <p:to>
                                        <p:strVal val="visible"/>
                                      </p:to>
                                    </p:set>
                                    <p:animEffect transition="in" filter="blinds(horizontal)">
                                      <p:cBhvr>
                                        <p:cTn id="7" dur="500"/>
                                        <p:tgtEl>
                                          <p:spTgt spid="890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2435" name="Rectangle 3"/>
          <p:cNvSpPr>
            <a:spLocks noGrp="1" noChangeArrowheads="1"/>
          </p:cNvSpPr>
          <p:nvPr>
            <p:ph type="subTitle" idx="4294967295"/>
          </p:nvPr>
        </p:nvSpPr>
        <p:spPr>
          <a:xfrm>
            <a:off x="539750" y="1844675"/>
            <a:ext cx="8135938" cy="4032250"/>
          </a:xfrm>
        </p:spPr>
        <p:txBody>
          <a:bodyPr/>
          <a:lstStyle/>
          <a:p>
            <a:pPr marL="0" indent="0">
              <a:lnSpc>
                <a:spcPct val="90000"/>
              </a:lnSpc>
              <a:buFont typeface="Wingdings" pitchFamily="2" charset="2"/>
              <a:buNone/>
              <a:defRPr/>
            </a:pPr>
            <a:r>
              <a:rPr lang="en-US" altLang="zh-CN" sz="2400" b="1" dirty="0" smtClean="0">
                <a:effectLst>
                  <a:outerShdw blurRad="38100" dist="38100" dir="2700000" algn="tl">
                    <a:srgbClr val="C0C0C0"/>
                  </a:outerShdw>
                </a:effectLst>
                <a:ea typeface="黑体" pitchFamily="2" charset="-122"/>
              </a:rPr>
              <a:t>       </a:t>
            </a:r>
            <a:r>
              <a:rPr lang="zh-CN" altLang="en-US" sz="2400" b="1" dirty="0" smtClean="0">
                <a:solidFill>
                  <a:srgbClr val="0000CC"/>
                </a:solidFill>
                <a:ea typeface="黑体" pitchFamily="2" charset="-122"/>
              </a:rPr>
              <a:t>溶液是溶质以分子、离子等状态均匀分散于溶剂之中的分散系统。形成溶液的过程是一个复杂的过程，不是单</a:t>
            </a:r>
          </a:p>
          <a:p>
            <a:pPr marL="0" indent="0">
              <a:lnSpc>
                <a:spcPct val="90000"/>
              </a:lnSpc>
              <a:buFont typeface="Wingdings" pitchFamily="2" charset="2"/>
              <a:buNone/>
              <a:defRPr/>
            </a:pPr>
            <a:r>
              <a:rPr lang="zh-CN" altLang="en-US" sz="2400" b="1" dirty="0" smtClean="0">
                <a:solidFill>
                  <a:srgbClr val="0000CC"/>
                </a:solidFill>
                <a:ea typeface="黑体" pitchFamily="2" charset="-122"/>
              </a:rPr>
              <a:t>的物理混合。溶解的机理尚不很清楚，只有</a:t>
            </a:r>
            <a:r>
              <a:rPr lang="zh-CN" altLang="en-US" sz="2400" b="1" dirty="0" smtClean="0">
                <a:solidFill>
                  <a:srgbClr val="D60093"/>
                </a:solidFill>
                <a:ea typeface="黑体" pitchFamily="2" charset="-122"/>
              </a:rPr>
              <a:t>相似相溶</a:t>
            </a:r>
            <a:r>
              <a:rPr lang="zh-CN" altLang="en-US" sz="2400" b="1" dirty="0" smtClean="0">
                <a:solidFill>
                  <a:srgbClr val="0000CC"/>
                </a:solidFill>
                <a:ea typeface="黑体" pitchFamily="2" charset="-122"/>
              </a:rPr>
              <a:t>的经验规律。</a:t>
            </a:r>
          </a:p>
          <a:p>
            <a:pPr marL="0" indent="0">
              <a:lnSpc>
                <a:spcPct val="90000"/>
              </a:lnSpc>
              <a:buFont typeface="Wingdings" pitchFamily="2" charset="2"/>
              <a:buNone/>
              <a:defRPr/>
            </a:pPr>
            <a:r>
              <a:rPr lang="zh-CN" altLang="en-US" sz="2400" b="1" dirty="0" smtClean="0"/>
              <a:t>     </a:t>
            </a:r>
            <a:r>
              <a:rPr lang="zh-CN" altLang="en-US" sz="2400" b="1" dirty="0" smtClean="0">
                <a:solidFill>
                  <a:srgbClr val="0000CC"/>
                </a:solidFill>
                <a:ea typeface="黑体" pitchFamily="2" charset="-122"/>
              </a:rPr>
              <a:t>和人们的生产与生活最为密切最为重要的是</a:t>
            </a:r>
            <a:r>
              <a:rPr lang="zh-CN" altLang="en-US" sz="2400" b="1" dirty="0" smtClean="0">
                <a:solidFill>
                  <a:srgbClr val="D60093"/>
                </a:solidFill>
                <a:ea typeface="黑体" pitchFamily="2" charset="-122"/>
              </a:rPr>
              <a:t>水溶液</a:t>
            </a:r>
            <a:r>
              <a:rPr lang="zh-CN" altLang="en-US" sz="2400" b="1" dirty="0" smtClean="0">
                <a:solidFill>
                  <a:srgbClr val="0000CC"/>
                </a:solidFill>
                <a:ea typeface="黑体" pitchFamily="2" charset="-122"/>
              </a:rPr>
              <a:t>。以下对水溶液（简称</a:t>
            </a:r>
            <a:r>
              <a:rPr lang="zh-CN" altLang="en-US" sz="2400" b="1" dirty="0" smtClean="0">
                <a:solidFill>
                  <a:srgbClr val="D60093"/>
                </a:solidFill>
                <a:ea typeface="黑体" pitchFamily="2" charset="-122"/>
              </a:rPr>
              <a:t>溶液</a:t>
            </a:r>
            <a:r>
              <a:rPr lang="zh-CN" altLang="en-US" sz="2400" b="1" dirty="0" smtClean="0">
                <a:solidFill>
                  <a:srgbClr val="0000CC"/>
                </a:solidFill>
                <a:ea typeface="黑体" pitchFamily="2" charset="-122"/>
              </a:rPr>
              <a:t>）作较为详细的讨论。</a:t>
            </a:r>
          </a:p>
          <a:p>
            <a:pPr marL="0" indent="0" algn="ctr">
              <a:lnSpc>
                <a:spcPct val="90000"/>
              </a:lnSpc>
              <a:defRPr/>
            </a:pPr>
            <a:endParaRPr lang="zh-CN" altLang="en-US" sz="2400" b="1" dirty="0" smtClean="0">
              <a:ea typeface="黑体" pitchFamily="2" charset="-122"/>
            </a:endParaRPr>
          </a:p>
          <a:p>
            <a:pPr marL="0" indent="0">
              <a:lnSpc>
                <a:spcPct val="90000"/>
              </a:lnSpc>
              <a:buFont typeface="Wingdings" pitchFamily="2" charset="2"/>
              <a:buNone/>
              <a:defRPr/>
            </a:pPr>
            <a:r>
              <a:rPr lang="en-US" altLang="zh-CN" b="1" dirty="0" smtClean="0">
                <a:latin typeface="黑体" pitchFamily="2" charset="-122"/>
                <a:ea typeface="黑体" pitchFamily="2" charset="-122"/>
                <a:hlinkClick r:id="rId3" action="ppaction://hlinksldjump"/>
              </a:rPr>
              <a:t>2.3.2.1  </a:t>
            </a:r>
            <a:r>
              <a:rPr lang="zh-CN" altLang="en-US" b="1" dirty="0" smtClean="0">
                <a:latin typeface="黑体" pitchFamily="2" charset="-122"/>
                <a:ea typeface="黑体" pitchFamily="2" charset="-122"/>
                <a:hlinkClick r:id="rId3" action="ppaction://hlinksldjump"/>
              </a:rPr>
              <a:t>基本概念</a:t>
            </a:r>
            <a:endParaRPr lang="zh-CN" altLang="en-US" b="1" dirty="0" smtClean="0">
              <a:latin typeface="黑体" pitchFamily="2" charset="-122"/>
              <a:ea typeface="黑体" pitchFamily="2" charset="-122"/>
            </a:endParaRPr>
          </a:p>
          <a:p>
            <a:pPr marL="0" indent="0">
              <a:lnSpc>
                <a:spcPct val="90000"/>
              </a:lnSpc>
              <a:buFont typeface="Wingdings" pitchFamily="2" charset="2"/>
              <a:buNone/>
              <a:defRPr/>
            </a:pPr>
            <a:r>
              <a:rPr lang="en-US" altLang="zh-CN" b="1" dirty="0" smtClean="0">
                <a:latin typeface="黑体" pitchFamily="2" charset="-122"/>
                <a:ea typeface="黑体" pitchFamily="2" charset="-122"/>
                <a:hlinkClick r:id="rId4" action="ppaction://hlinksldjump"/>
              </a:rPr>
              <a:t>2.3.2.2  </a:t>
            </a:r>
            <a:r>
              <a:rPr lang="zh-CN" altLang="en-US" b="1" dirty="0" smtClean="0">
                <a:latin typeface="黑体" pitchFamily="2" charset="-122"/>
                <a:ea typeface="黑体" pitchFamily="2" charset="-122"/>
                <a:hlinkClick r:id="rId4" action="ppaction://hlinksldjump"/>
              </a:rPr>
              <a:t>稀溶液的通性</a:t>
            </a:r>
            <a:endParaRPr lang="zh-CN" altLang="en-US" b="1" dirty="0" smtClean="0">
              <a:latin typeface="黑体" pitchFamily="2" charset="-122"/>
              <a:ea typeface="黑体" pitchFamily="2" charset="-122"/>
            </a:endParaRPr>
          </a:p>
        </p:txBody>
      </p:sp>
      <p:sp>
        <p:nvSpPr>
          <p:cNvPr id="15363" name="Text Box 7"/>
          <p:cNvSpPr txBox="1">
            <a:spLocks noChangeArrowheads="1"/>
          </p:cNvSpPr>
          <p:nvPr/>
        </p:nvSpPr>
        <p:spPr bwMode="auto">
          <a:xfrm>
            <a:off x="539750" y="639763"/>
            <a:ext cx="3240088" cy="701675"/>
          </a:xfrm>
          <a:prstGeom prst="rect">
            <a:avLst/>
          </a:prstGeom>
          <a:noFill/>
          <a:ln>
            <a:noFill/>
          </a:ln>
          <a:effectLst>
            <a:outerShdw sy="50000" kx="-2453608" rotWithShape="0">
              <a:schemeClr val="bg2"/>
            </a:outerShdw>
          </a:effectLs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defRPr/>
            </a:pPr>
            <a:r>
              <a:rPr kumimoji="1" lang="en-US" altLang="zh-CN" sz="4000" dirty="0" smtClean="0">
                <a:solidFill>
                  <a:srgbClr val="0000CC"/>
                </a:solidFill>
                <a:latin typeface="黑体" pitchFamily="2" charset="-122"/>
                <a:ea typeface="黑体" pitchFamily="2" charset="-122"/>
              </a:rPr>
              <a:t>3.3.2 </a:t>
            </a:r>
            <a:r>
              <a:rPr kumimoji="1" lang="zh-CN" altLang="en-US" sz="4000" dirty="0">
                <a:solidFill>
                  <a:srgbClr val="0000CC"/>
                </a:solidFill>
                <a:latin typeface="黑体" pitchFamily="2" charset="-122"/>
                <a:ea typeface="黑体" pitchFamily="2" charset="-122"/>
              </a:rPr>
              <a:t>溶液</a:t>
            </a: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02435">
                                            <p:txEl>
                                              <p:pRg st="0" end="0"/>
                                            </p:txEl>
                                          </p:spTgt>
                                        </p:tgtEl>
                                        <p:attrNameLst>
                                          <p:attrName>style.visibility</p:attrName>
                                        </p:attrNameLst>
                                      </p:cBhvr>
                                      <p:to>
                                        <p:strVal val="visible"/>
                                      </p:to>
                                    </p:set>
                                    <p:animEffect transition="in" filter="dissolve">
                                      <p:cBhvr>
                                        <p:cTn id="7" dur="500"/>
                                        <p:tgtEl>
                                          <p:spTgt spid="4024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02435">
                                            <p:txEl>
                                              <p:pRg st="1" end="1"/>
                                            </p:txEl>
                                          </p:spTgt>
                                        </p:tgtEl>
                                        <p:attrNameLst>
                                          <p:attrName>style.visibility</p:attrName>
                                        </p:attrNameLst>
                                      </p:cBhvr>
                                      <p:to>
                                        <p:strVal val="visible"/>
                                      </p:to>
                                    </p:set>
                                    <p:animEffect transition="in" filter="dissolve">
                                      <p:cBhvr>
                                        <p:cTn id="12" dur="500"/>
                                        <p:tgtEl>
                                          <p:spTgt spid="40243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02435">
                                            <p:txEl>
                                              <p:pRg st="2" end="2"/>
                                            </p:txEl>
                                          </p:spTgt>
                                        </p:tgtEl>
                                        <p:attrNameLst>
                                          <p:attrName>style.visibility</p:attrName>
                                        </p:attrNameLst>
                                      </p:cBhvr>
                                      <p:to>
                                        <p:strVal val="visible"/>
                                      </p:to>
                                    </p:set>
                                    <p:animEffect transition="in" filter="dissolve">
                                      <p:cBhvr>
                                        <p:cTn id="17" dur="500"/>
                                        <p:tgtEl>
                                          <p:spTgt spid="40243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02435">
                                            <p:txEl>
                                              <p:pRg st="4" end="4"/>
                                            </p:txEl>
                                          </p:spTgt>
                                        </p:tgtEl>
                                        <p:attrNameLst>
                                          <p:attrName>style.visibility</p:attrName>
                                        </p:attrNameLst>
                                      </p:cBhvr>
                                      <p:to>
                                        <p:strVal val="visible"/>
                                      </p:to>
                                    </p:set>
                                    <p:animEffect transition="in" filter="dissolve">
                                      <p:cBhvr>
                                        <p:cTn id="22" dur="500"/>
                                        <p:tgtEl>
                                          <p:spTgt spid="402435">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02435">
                                            <p:txEl>
                                              <p:pRg st="5" end="5"/>
                                            </p:txEl>
                                          </p:spTgt>
                                        </p:tgtEl>
                                        <p:attrNameLst>
                                          <p:attrName>style.visibility</p:attrName>
                                        </p:attrNameLst>
                                      </p:cBhvr>
                                      <p:to>
                                        <p:strVal val="visible"/>
                                      </p:to>
                                    </p:set>
                                    <p:animEffect transition="in" filter="dissolve">
                                      <p:cBhvr>
                                        <p:cTn id="27" dur="500"/>
                                        <p:tgtEl>
                                          <p:spTgt spid="40243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435" grpId="0" build="p"/>
    </p:bld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6466" name="Rectangle 2"/>
          <p:cNvSpPr>
            <a:spLocks noGrp="1" noChangeArrowheads="1"/>
          </p:cNvSpPr>
          <p:nvPr>
            <p:ph type="title" idx="4294967295"/>
          </p:nvPr>
        </p:nvSpPr>
        <p:spPr>
          <a:xfrm>
            <a:off x="468313" y="333375"/>
            <a:ext cx="6408737" cy="1143000"/>
          </a:xfrm>
        </p:spPr>
        <p:txBody>
          <a:bodyPr/>
          <a:lstStyle/>
          <a:p>
            <a:r>
              <a:rPr lang="zh-CN" altLang="en-US" sz="4000" smtClean="0">
                <a:solidFill>
                  <a:srgbClr val="0000CC"/>
                </a:solidFill>
                <a:latin typeface="黑体" pitchFamily="49" charset="-122"/>
                <a:ea typeface="黑体" pitchFamily="49" charset="-122"/>
              </a:rPr>
              <a:t>一、水的特性</a:t>
            </a:r>
          </a:p>
        </p:txBody>
      </p:sp>
      <p:sp>
        <p:nvSpPr>
          <p:cNvPr id="446467" name="Rectangle 3"/>
          <p:cNvSpPr>
            <a:spLocks noGrp="1" noChangeArrowheads="1"/>
          </p:cNvSpPr>
          <p:nvPr>
            <p:ph type="body" idx="4294967295"/>
          </p:nvPr>
        </p:nvSpPr>
        <p:spPr>
          <a:xfrm>
            <a:off x="468313" y="1752600"/>
            <a:ext cx="8243887" cy="4629150"/>
          </a:xfrm>
        </p:spPr>
        <p:txBody>
          <a:bodyPr/>
          <a:lstStyle/>
          <a:p>
            <a:pPr algn="just">
              <a:lnSpc>
                <a:spcPct val="120000"/>
              </a:lnSpc>
              <a:buFont typeface="Wingdings" pitchFamily="2" charset="2"/>
              <a:buNone/>
              <a:defRPr/>
            </a:pPr>
            <a:r>
              <a:rPr lang="en-US" altLang="zh-CN" sz="3600" smtClean="0">
                <a:effectLst>
                  <a:outerShdw blurRad="38100" dist="38100" dir="2700000" algn="tl">
                    <a:srgbClr val="C0C0C0"/>
                  </a:outerShdw>
                </a:effectLst>
                <a:latin typeface="黑体" pitchFamily="2" charset="-122"/>
                <a:ea typeface="黑体" pitchFamily="2" charset="-122"/>
              </a:rPr>
              <a:t>  </a:t>
            </a:r>
            <a:r>
              <a:rPr lang="en-US" altLang="zh-CN" smtClean="0">
                <a:solidFill>
                  <a:srgbClr val="0000CC"/>
                </a:solidFill>
                <a:effectLst>
                  <a:outerShdw blurRad="38100" dist="38100" dir="2700000" algn="tl">
                    <a:srgbClr val="C0C0C0"/>
                  </a:outerShdw>
                </a:effectLst>
                <a:latin typeface="黑体" pitchFamily="2" charset="-122"/>
                <a:ea typeface="黑体" pitchFamily="2" charset="-122"/>
              </a:rPr>
              <a:t>1.</a:t>
            </a:r>
            <a:r>
              <a:rPr lang="zh-CN" altLang="en-US" smtClean="0">
                <a:solidFill>
                  <a:srgbClr val="0000CC"/>
                </a:solidFill>
                <a:effectLst>
                  <a:outerShdw blurRad="38100" dist="38100" dir="2700000" algn="tl">
                    <a:srgbClr val="C0C0C0"/>
                  </a:outerShdw>
                </a:effectLst>
                <a:latin typeface="黑体" pitchFamily="2" charset="-122"/>
                <a:ea typeface="黑体" pitchFamily="2" charset="-122"/>
              </a:rPr>
              <a:t>和氧同族元素的相应氢化物相比</a:t>
            </a:r>
            <a:r>
              <a:rPr lang="en-US" altLang="zh-CN" smtClean="0">
                <a:solidFill>
                  <a:srgbClr val="0000CC"/>
                </a:solidFill>
                <a:effectLst>
                  <a:outerShdw blurRad="38100" dist="38100" dir="2700000" algn="tl">
                    <a:srgbClr val="C0C0C0"/>
                  </a:outerShdw>
                </a:effectLst>
                <a:latin typeface="黑体" pitchFamily="2" charset="-122"/>
                <a:ea typeface="黑体" pitchFamily="2" charset="-122"/>
              </a:rPr>
              <a:t>,</a:t>
            </a:r>
            <a:r>
              <a:rPr lang="zh-CN" altLang="en-US" smtClean="0">
                <a:solidFill>
                  <a:srgbClr val="0000CC"/>
                </a:solidFill>
                <a:effectLst>
                  <a:outerShdw blurRad="38100" dist="38100" dir="2700000" algn="tl">
                    <a:srgbClr val="C0C0C0"/>
                  </a:outerShdw>
                </a:effectLst>
                <a:latin typeface="黑体" pitchFamily="2" charset="-122"/>
                <a:ea typeface="黑体" pitchFamily="2" charset="-122"/>
              </a:rPr>
              <a:t>水的</a:t>
            </a:r>
          </a:p>
          <a:p>
            <a:pPr algn="just">
              <a:lnSpc>
                <a:spcPct val="120000"/>
              </a:lnSpc>
              <a:buFont typeface="Wingdings" pitchFamily="2" charset="2"/>
              <a:buNone/>
              <a:defRPr/>
            </a:pPr>
            <a:r>
              <a:rPr lang="zh-CN" altLang="en-US" smtClean="0">
                <a:solidFill>
                  <a:srgbClr val="0000CC"/>
                </a:solidFill>
                <a:effectLst>
                  <a:outerShdw blurRad="38100" dist="38100" dir="2700000" algn="tl">
                    <a:srgbClr val="C0C0C0"/>
                  </a:outerShdw>
                </a:effectLst>
                <a:latin typeface="黑体" pitchFamily="2" charset="-122"/>
                <a:ea typeface="黑体" pitchFamily="2" charset="-122"/>
              </a:rPr>
              <a:t>许多物理常数显著地高。</a:t>
            </a:r>
          </a:p>
          <a:p>
            <a:pPr algn="just">
              <a:lnSpc>
                <a:spcPct val="120000"/>
              </a:lnSpc>
              <a:buFont typeface="Wingdings" pitchFamily="2" charset="2"/>
              <a:buNone/>
              <a:defRPr/>
            </a:pPr>
            <a:endParaRPr lang="zh-CN" altLang="en-US" sz="2800" smtClean="0">
              <a:solidFill>
                <a:srgbClr val="99FFCC"/>
              </a:solidFill>
              <a:effectLst>
                <a:outerShdw blurRad="38100" dist="38100" dir="2700000" algn="tl">
                  <a:srgbClr val="C0C0C0"/>
                </a:outerShdw>
              </a:effectLst>
              <a:latin typeface="黑体" pitchFamily="2" charset="-122"/>
              <a:ea typeface="黑体" pitchFamily="2" charset="-122"/>
            </a:endParaRPr>
          </a:p>
          <a:p>
            <a:pPr algn="just">
              <a:lnSpc>
                <a:spcPct val="120000"/>
              </a:lnSpc>
              <a:buFont typeface="Wingdings" pitchFamily="2" charset="2"/>
              <a:buNone/>
              <a:defRPr/>
            </a:pPr>
            <a:r>
              <a:rPr lang="zh-CN" altLang="en-US" sz="2800" smtClean="0">
                <a:solidFill>
                  <a:srgbClr val="0000CC"/>
                </a:solidFill>
                <a:effectLst>
                  <a:outerShdw blurRad="38100" dist="38100" dir="2700000" algn="tl">
                    <a:srgbClr val="C0C0C0"/>
                  </a:outerShdw>
                </a:effectLst>
                <a:latin typeface="黑体" pitchFamily="2" charset="-122"/>
                <a:ea typeface="黑体" pitchFamily="2" charset="-122"/>
              </a:rPr>
              <a:t>有很大的摩尔热容</a:t>
            </a:r>
            <a:r>
              <a:rPr lang="en-US" altLang="zh-CN" sz="2800" smtClean="0">
                <a:solidFill>
                  <a:srgbClr val="0000CC"/>
                </a:solidFill>
                <a:effectLst>
                  <a:outerShdw blurRad="38100" dist="38100" dir="2700000" algn="tl">
                    <a:srgbClr val="C0C0C0"/>
                  </a:outerShdw>
                </a:effectLst>
                <a:latin typeface="黑体" pitchFamily="2" charset="-122"/>
                <a:ea typeface="黑体" pitchFamily="2" charset="-122"/>
              </a:rPr>
              <a:t>(75.4J</a:t>
            </a:r>
            <a:r>
              <a:rPr lang="en-US" altLang="zh-CN" sz="2800" smtClean="0">
                <a:solidFill>
                  <a:srgbClr val="0000CC"/>
                </a:solidFill>
                <a:effectLst>
                  <a:outerShdw blurRad="38100" dist="38100" dir="2700000" algn="tl">
                    <a:srgbClr val="C0C0C0"/>
                  </a:outerShdw>
                </a:effectLst>
                <a:ea typeface="黑体" pitchFamily="2" charset="-122"/>
              </a:rPr>
              <a:t>·</a:t>
            </a:r>
            <a:r>
              <a:rPr lang="en-US" altLang="zh-CN" sz="2800" smtClean="0">
                <a:solidFill>
                  <a:srgbClr val="0000CC"/>
                </a:solidFill>
                <a:effectLst>
                  <a:outerShdw blurRad="38100" dist="38100" dir="2700000" algn="tl">
                    <a:srgbClr val="C0C0C0"/>
                  </a:outerShdw>
                </a:effectLst>
                <a:latin typeface="黑体" pitchFamily="2" charset="-122"/>
                <a:ea typeface="黑体" pitchFamily="2" charset="-122"/>
              </a:rPr>
              <a:t>mol</a:t>
            </a:r>
            <a:r>
              <a:rPr lang="en-US" altLang="zh-CN" sz="2800" baseline="30000" smtClean="0">
                <a:solidFill>
                  <a:srgbClr val="0000CC"/>
                </a:solidFill>
                <a:effectLst>
                  <a:outerShdw blurRad="38100" dist="38100" dir="2700000" algn="tl">
                    <a:srgbClr val="C0C0C0"/>
                  </a:outerShdw>
                </a:effectLst>
                <a:latin typeface="黑体" pitchFamily="2" charset="-122"/>
                <a:ea typeface="黑体" pitchFamily="2" charset="-122"/>
              </a:rPr>
              <a:t>-1</a:t>
            </a:r>
            <a:r>
              <a:rPr lang="en-US" altLang="zh-CN" sz="2800" smtClean="0">
                <a:solidFill>
                  <a:srgbClr val="0000CC"/>
                </a:solidFill>
                <a:effectLst>
                  <a:outerShdw blurRad="38100" dist="38100" dir="2700000" algn="tl">
                    <a:srgbClr val="C0C0C0"/>
                  </a:outerShdw>
                </a:effectLst>
                <a:ea typeface="黑体" pitchFamily="2" charset="-122"/>
              </a:rPr>
              <a:t>·</a:t>
            </a:r>
            <a:r>
              <a:rPr lang="en-US" altLang="zh-CN" sz="2800" smtClean="0">
                <a:solidFill>
                  <a:srgbClr val="0000CC"/>
                </a:solidFill>
                <a:effectLst>
                  <a:outerShdw blurRad="38100" dist="38100" dir="2700000" algn="tl">
                    <a:srgbClr val="C0C0C0"/>
                  </a:outerShdw>
                </a:effectLst>
                <a:latin typeface="黑体" pitchFamily="2" charset="-122"/>
                <a:ea typeface="黑体" pitchFamily="2" charset="-122"/>
              </a:rPr>
              <a:t>K</a:t>
            </a:r>
            <a:r>
              <a:rPr lang="en-US" altLang="zh-CN" sz="2800" baseline="30000" smtClean="0">
                <a:solidFill>
                  <a:srgbClr val="0000CC"/>
                </a:solidFill>
                <a:effectLst>
                  <a:outerShdw blurRad="38100" dist="38100" dir="2700000" algn="tl">
                    <a:srgbClr val="C0C0C0"/>
                  </a:outerShdw>
                </a:effectLst>
                <a:latin typeface="黑体" pitchFamily="2" charset="-122"/>
                <a:ea typeface="黑体" pitchFamily="2" charset="-122"/>
              </a:rPr>
              <a:t>-1</a:t>
            </a:r>
            <a:r>
              <a:rPr lang="en-US" altLang="zh-CN" sz="2800" smtClean="0">
                <a:solidFill>
                  <a:srgbClr val="0000CC"/>
                </a:solidFill>
                <a:effectLst>
                  <a:outerShdw blurRad="38100" dist="38100" dir="2700000" algn="tl">
                    <a:srgbClr val="C0C0C0"/>
                  </a:outerShdw>
                </a:effectLst>
                <a:latin typeface="黑体" pitchFamily="2" charset="-122"/>
                <a:ea typeface="黑体" pitchFamily="2" charset="-122"/>
              </a:rPr>
              <a:t>)</a:t>
            </a:r>
            <a:r>
              <a:rPr lang="zh-CN" altLang="en-US" sz="2800" smtClean="0">
                <a:solidFill>
                  <a:srgbClr val="0000CC"/>
                </a:solidFill>
                <a:effectLst>
                  <a:outerShdw blurRad="38100" dist="38100" dir="2700000" algn="tl">
                    <a:srgbClr val="C0C0C0"/>
                  </a:outerShdw>
                </a:effectLst>
                <a:latin typeface="黑体" pitchFamily="2" charset="-122"/>
                <a:ea typeface="黑体" pitchFamily="2" charset="-122"/>
              </a:rPr>
              <a:t>，</a:t>
            </a:r>
          </a:p>
          <a:p>
            <a:pPr algn="just">
              <a:lnSpc>
                <a:spcPct val="120000"/>
              </a:lnSpc>
              <a:buFont typeface="Wingdings" pitchFamily="2" charset="2"/>
              <a:buNone/>
              <a:defRPr/>
            </a:pPr>
            <a:r>
              <a:rPr lang="zh-CN" altLang="en-US" sz="2800" smtClean="0">
                <a:solidFill>
                  <a:srgbClr val="0000CC"/>
                </a:solidFill>
                <a:effectLst>
                  <a:outerShdw blurRad="38100" dist="38100" dir="2700000" algn="tl">
                    <a:srgbClr val="C0C0C0"/>
                  </a:outerShdw>
                </a:effectLst>
                <a:latin typeface="黑体" pitchFamily="2" charset="-122"/>
                <a:ea typeface="黑体" pitchFamily="2" charset="-122"/>
              </a:rPr>
              <a:t>很高的熔化热和气化热。</a:t>
            </a:r>
            <a:r>
              <a:rPr lang="en-US" altLang="zh-CN" sz="2800" smtClean="0">
                <a:solidFill>
                  <a:srgbClr val="0000CC"/>
                </a:solidFill>
                <a:effectLst>
                  <a:outerShdw blurRad="38100" dist="38100" dir="2700000" algn="tl">
                    <a:srgbClr val="C0C0C0"/>
                  </a:outerShdw>
                </a:effectLst>
                <a:latin typeface="黑体" pitchFamily="2" charset="-122"/>
                <a:ea typeface="黑体" pitchFamily="2" charset="-122"/>
              </a:rPr>
              <a:t>(</a:t>
            </a:r>
            <a:r>
              <a:rPr lang="zh-CN" altLang="en-US" sz="2800" smtClean="0">
                <a:solidFill>
                  <a:srgbClr val="0000CC"/>
                </a:solidFill>
                <a:effectLst>
                  <a:outerShdw blurRad="38100" dist="38100" dir="2700000" algn="tl">
                    <a:srgbClr val="C0C0C0"/>
                  </a:outerShdw>
                </a:effectLst>
                <a:latin typeface="黑体" pitchFamily="2" charset="-122"/>
                <a:ea typeface="黑体" pitchFamily="2" charset="-122"/>
              </a:rPr>
              <a:t>常用作储热、传热介质</a:t>
            </a:r>
            <a:r>
              <a:rPr lang="en-US" altLang="zh-CN" sz="2800" smtClean="0">
                <a:solidFill>
                  <a:srgbClr val="0000CC"/>
                </a:solidFill>
                <a:effectLst>
                  <a:outerShdw blurRad="38100" dist="38100" dir="2700000" algn="tl">
                    <a:srgbClr val="C0C0C0"/>
                  </a:outerShdw>
                </a:effectLst>
                <a:latin typeface="黑体" pitchFamily="2" charset="-122"/>
                <a:ea typeface="黑体" pitchFamily="2" charset="-122"/>
              </a:rPr>
              <a:t>)</a:t>
            </a:r>
          </a:p>
          <a:p>
            <a:pPr algn="just">
              <a:lnSpc>
                <a:spcPct val="120000"/>
              </a:lnSpc>
              <a:buFont typeface="Wingdings" pitchFamily="2" charset="2"/>
              <a:buNone/>
              <a:defRPr/>
            </a:pPr>
            <a:r>
              <a:rPr lang="zh-CN" altLang="en-US" sz="2800" smtClean="0">
                <a:solidFill>
                  <a:srgbClr val="0000CC"/>
                </a:solidFill>
                <a:effectLst>
                  <a:outerShdw blurRad="38100" dist="38100" dir="2700000" algn="tl">
                    <a:srgbClr val="C0C0C0"/>
                  </a:outerShdw>
                </a:effectLst>
                <a:latin typeface="黑体" pitchFamily="2" charset="-122"/>
                <a:ea typeface="黑体" pitchFamily="2" charset="-122"/>
              </a:rPr>
              <a:t>有特殊的饱和蒸气压。（如下表）</a:t>
            </a: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446466"/>
                                        </p:tgtEl>
                                        <p:attrNameLst>
                                          <p:attrName>style.visibility</p:attrName>
                                        </p:attrNameLst>
                                      </p:cBhvr>
                                      <p:to>
                                        <p:strVal val="visible"/>
                                      </p:to>
                                    </p:set>
                                    <p:animEffect transition="in" filter="dissolve">
                                      <p:cBhvr>
                                        <p:cTn id="7" dur="500"/>
                                        <p:tgtEl>
                                          <p:spTgt spid="4464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46467">
                                            <p:txEl>
                                              <p:pRg st="0" end="0"/>
                                            </p:txEl>
                                          </p:spTgt>
                                        </p:tgtEl>
                                        <p:attrNameLst>
                                          <p:attrName>style.visibility</p:attrName>
                                        </p:attrNameLst>
                                      </p:cBhvr>
                                      <p:to>
                                        <p:strVal val="visible"/>
                                      </p:to>
                                    </p:set>
                                    <p:animEffect transition="in" filter="dissolve">
                                      <p:cBhvr>
                                        <p:cTn id="12" dur="500"/>
                                        <p:tgtEl>
                                          <p:spTgt spid="44646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46467">
                                            <p:txEl>
                                              <p:pRg st="1" end="1"/>
                                            </p:txEl>
                                          </p:spTgt>
                                        </p:tgtEl>
                                        <p:attrNameLst>
                                          <p:attrName>style.visibility</p:attrName>
                                        </p:attrNameLst>
                                      </p:cBhvr>
                                      <p:to>
                                        <p:strVal val="visible"/>
                                      </p:to>
                                    </p:set>
                                    <p:animEffect transition="in" filter="dissolve">
                                      <p:cBhvr>
                                        <p:cTn id="17" dur="500"/>
                                        <p:tgtEl>
                                          <p:spTgt spid="446467">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46467">
                                            <p:txEl>
                                              <p:pRg st="3" end="3"/>
                                            </p:txEl>
                                          </p:spTgt>
                                        </p:tgtEl>
                                        <p:attrNameLst>
                                          <p:attrName>style.visibility</p:attrName>
                                        </p:attrNameLst>
                                      </p:cBhvr>
                                      <p:to>
                                        <p:strVal val="visible"/>
                                      </p:to>
                                    </p:set>
                                    <p:animEffect transition="in" filter="dissolve">
                                      <p:cBhvr>
                                        <p:cTn id="22" dur="500"/>
                                        <p:tgtEl>
                                          <p:spTgt spid="44646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46467">
                                            <p:txEl>
                                              <p:pRg st="4" end="4"/>
                                            </p:txEl>
                                          </p:spTgt>
                                        </p:tgtEl>
                                        <p:attrNameLst>
                                          <p:attrName>style.visibility</p:attrName>
                                        </p:attrNameLst>
                                      </p:cBhvr>
                                      <p:to>
                                        <p:strVal val="visible"/>
                                      </p:to>
                                    </p:set>
                                    <p:animEffect transition="in" filter="dissolve">
                                      <p:cBhvr>
                                        <p:cTn id="27" dur="500"/>
                                        <p:tgtEl>
                                          <p:spTgt spid="44646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46467">
                                            <p:txEl>
                                              <p:pRg st="5" end="5"/>
                                            </p:txEl>
                                          </p:spTgt>
                                        </p:tgtEl>
                                        <p:attrNameLst>
                                          <p:attrName>style.visibility</p:attrName>
                                        </p:attrNameLst>
                                      </p:cBhvr>
                                      <p:to>
                                        <p:strVal val="visible"/>
                                      </p:to>
                                    </p:set>
                                    <p:animEffect transition="in" filter="dissolve">
                                      <p:cBhvr>
                                        <p:cTn id="32" dur="500"/>
                                        <p:tgtEl>
                                          <p:spTgt spid="44646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466" grpId="0"/>
      <p:bldP spid="446467" grpId="0" build="p"/>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2610" name="Rectangle 2"/>
          <p:cNvSpPr>
            <a:spLocks noGrp="1" noChangeArrowheads="1"/>
          </p:cNvSpPr>
          <p:nvPr>
            <p:ph type="title" idx="4294967295"/>
          </p:nvPr>
        </p:nvSpPr>
        <p:spPr>
          <a:xfrm>
            <a:off x="468313" y="836613"/>
            <a:ext cx="8229600" cy="1431925"/>
          </a:xfrm>
        </p:spPr>
        <p:txBody>
          <a:bodyPr/>
          <a:lstStyle/>
          <a:p>
            <a:pPr>
              <a:defRPr/>
            </a:pPr>
            <a:r>
              <a:rPr lang="zh-CN" altLang="en-US" sz="3600" smtClean="0">
                <a:solidFill>
                  <a:srgbClr val="0000CC"/>
                </a:solidFill>
                <a:effectLst>
                  <a:outerShdw blurRad="38100" dist="38100" dir="2700000" algn="tl">
                    <a:srgbClr val="C0C0C0"/>
                  </a:outerShdw>
                </a:effectLst>
                <a:ea typeface="黑体" pitchFamily="2" charset="-122"/>
              </a:rPr>
              <a:t>水的蒸气压与温度的对应关系</a:t>
            </a:r>
            <a:endParaRPr lang="zh-CN" altLang="en-US" smtClean="0">
              <a:solidFill>
                <a:srgbClr val="0000CC"/>
              </a:solidFill>
              <a:effectLst>
                <a:outerShdw blurRad="38100" dist="38100" dir="2700000" algn="tl">
                  <a:srgbClr val="C0C0C0"/>
                </a:outerShdw>
              </a:effectLst>
              <a:ea typeface="黑体" pitchFamily="2" charset="-122"/>
            </a:endParaRPr>
          </a:p>
        </p:txBody>
      </p:sp>
      <p:sp>
        <p:nvSpPr>
          <p:cNvPr id="452613" name="Rectangle 5"/>
          <p:cNvSpPr>
            <a:spLocks noGrp="1" noChangeArrowheads="1"/>
          </p:cNvSpPr>
          <p:nvPr>
            <p:ph type="body" idx="4294967295"/>
          </p:nvPr>
        </p:nvSpPr>
        <p:spPr>
          <a:xfrm>
            <a:off x="468313" y="2349500"/>
            <a:ext cx="8208962" cy="2647950"/>
          </a:xfrm>
        </p:spPr>
        <p:txBody>
          <a:bodyPr>
            <a:spAutoFit/>
          </a:bodyPr>
          <a:lstStyle/>
          <a:p>
            <a:pPr>
              <a:buFont typeface="Wingdings" pitchFamily="2" charset="2"/>
              <a:buNone/>
              <a:defRPr/>
            </a:pPr>
            <a:r>
              <a:rPr lang="zh-CN" altLang="en-US" sz="2400" b="1" smtClean="0">
                <a:solidFill>
                  <a:srgbClr val="D60093"/>
                </a:solidFill>
              </a:rPr>
              <a:t>温度</a:t>
            </a:r>
            <a:r>
              <a:rPr lang="en-US" altLang="zh-CN" sz="2400" b="1" smtClean="0">
                <a:solidFill>
                  <a:srgbClr val="D60093"/>
                </a:solidFill>
              </a:rPr>
              <a:t>/℃     	</a:t>
            </a:r>
            <a:r>
              <a:rPr lang="en-US" altLang="zh-CN" sz="2400" smtClean="0">
                <a:solidFill>
                  <a:srgbClr val="D60093"/>
                </a:solidFill>
              </a:rPr>
              <a:t>0	10	20	 30	  40	     50</a:t>
            </a:r>
          </a:p>
          <a:p>
            <a:pPr>
              <a:buFont typeface="Wingdings" pitchFamily="2" charset="2"/>
              <a:buNone/>
              <a:defRPr/>
            </a:pPr>
            <a:r>
              <a:rPr lang="zh-CN" altLang="en-US" sz="2400" b="1" smtClean="0">
                <a:solidFill>
                  <a:srgbClr val="0000CC"/>
                </a:solidFill>
                <a:effectLst>
                  <a:outerShdw blurRad="38100" dist="38100" dir="2700000" algn="tl">
                    <a:srgbClr val="C0C0C0"/>
                  </a:outerShdw>
                </a:effectLst>
              </a:rPr>
              <a:t>蒸气压      </a:t>
            </a:r>
            <a:r>
              <a:rPr lang="en-US" altLang="zh-CN" sz="2400" smtClean="0">
                <a:solidFill>
                  <a:srgbClr val="0000CC"/>
                </a:solidFill>
                <a:effectLst>
                  <a:outerShdw blurRad="38100" dist="38100" dir="2700000" algn="tl">
                    <a:srgbClr val="C0C0C0"/>
                  </a:outerShdw>
                </a:effectLst>
              </a:rPr>
              <a:t>0.16     1.23    2.34     4.24	  7.3       12.35</a:t>
            </a:r>
            <a:r>
              <a:rPr lang="en-US" altLang="zh-CN" sz="2400" smtClean="0">
                <a:effectLst>
                  <a:outerShdw blurRad="38100" dist="38100" dir="2700000" algn="tl">
                    <a:srgbClr val="C0C0C0"/>
                  </a:outerShdw>
                </a:effectLst>
              </a:rPr>
              <a:t> </a:t>
            </a:r>
          </a:p>
          <a:p>
            <a:pPr>
              <a:buFont typeface="Wingdings" pitchFamily="2" charset="2"/>
              <a:buNone/>
              <a:defRPr/>
            </a:pPr>
            <a:r>
              <a:rPr lang="zh-CN" altLang="en-US" sz="2400" b="1" smtClean="0">
                <a:solidFill>
                  <a:srgbClr val="0000CC"/>
                </a:solidFill>
                <a:effectLst>
                  <a:outerShdw blurRad="38100" dist="38100" dir="2700000" algn="tl">
                    <a:srgbClr val="C0C0C0"/>
                  </a:outerShdw>
                </a:effectLst>
              </a:rPr>
              <a:t>（</a:t>
            </a:r>
            <a:r>
              <a:rPr lang="en-US" altLang="zh-CN" sz="2400" b="1" smtClean="0">
                <a:solidFill>
                  <a:srgbClr val="0000CC"/>
                </a:solidFill>
                <a:effectLst>
                  <a:outerShdw blurRad="38100" dist="38100" dir="2700000" algn="tl">
                    <a:srgbClr val="C0C0C0"/>
                  </a:outerShdw>
                </a:effectLst>
              </a:rPr>
              <a:t>kPa</a:t>
            </a:r>
            <a:r>
              <a:rPr lang="zh-CN" altLang="en-US" sz="2400" b="1" smtClean="0">
                <a:solidFill>
                  <a:srgbClr val="0000CC"/>
                </a:solidFill>
                <a:effectLst>
                  <a:outerShdw blurRad="38100" dist="38100" dir="2700000" algn="tl">
                    <a:srgbClr val="C0C0C0"/>
                  </a:outerShdw>
                </a:effectLst>
              </a:rPr>
              <a:t>）</a:t>
            </a:r>
            <a:r>
              <a:rPr lang="zh-CN" altLang="en-US" sz="2400" b="1" smtClean="0">
                <a:effectLst>
                  <a:outerShdw blurRad="38100" dist="38100" dir="2700000" algn="tl">
                    <a:srgbClr val="C0C0C0"/>
                  </a:outerShdw>
                </a:effectLst>
              </a:rPr>
              <a:t> </a:t>
            </a:r>
            <a:r>
              <a:rPr lang="zh-CN" altLang="en-US" sz="2400" smtClean="0">
                <a:effectLst>
                  <a:outerShdw blurRad="38100" dist="38100" dir="2700000" algn="tl">
                    <a:srgbClr val="C0C0C0"/>
                  </a:outerShdw>
                </a:effectLst>
              </a:rPr>
              <a:t>		</a:t>
            </a:r>
          </a:p>
          <a:p>
            <a:pPr>
              <a:buFont typeface="Wingdings" pitchFamily="2" charset="2"/>
              <a:buNone/>
              <a:defRPr/>
            </a:pPr>
            <a:r>
              <a:rPr lang="zh-CN" altLang="en-US" sz="2400" b="1" smtClean="0">
                <a:solidFill>
                  <a:srgbClr val="D60093"/>
                </a:solidFill>
                <a:effectLst>
                  <a:outerShdw blurRad="38100" dist="38100" dir="2700000" algn="tl">
                    <a:srgbClr val="C0C0C0"/>
                  </a:outerShdw>
                </a:effectLst>
              </a:rPr>
              <a:t>温度</a:t>
            </a:r>
            <a:r>
              <a:rPr lang="en-US" altLang="zh-CN" sz="2400" b="1" smtClean="0">
                <a:solidFill>
                  <a:srgbClr val="D60093"/>
                </a:solidFill>
                <a:effectLst>
                  <a:outerShdw blurRad="38100" dist="38100" dir="2700000" algn="tl">
                    <a:srgbClr val="C0C0C0"/>
                  </a:outerShdw>
                </a:effectLst>
              </a:rPr>
              <a:t>/℃      </a:t>
            </a:r>
            <a:r>
              <a:rPr lang="en-US" altLang="zh-CN" sz="2400" smtClean="0">
                <a:solidFill>
                  <a:srgbClr val="D60093"/>
                </a:solidFill>
                <a:effectLst>
                  <a:outerShdw blurRad="38100" dist="38100" dir="2700000" algn="tl">
                    <a:srgbClr val="C0C0C0"/>
                  </a:outerShdw>
                </a:effectLst>
              </a:rPr>
              <a:t>60	  70	     80         90	 100	</a:t>
            </a:r>
          </a:p>
          <a:p>
            <a:pPr>
              <a:buFont typeface="Wingdings" pitchFamily="2" charset="2"/>
              <a:buNone/>
              <a:defRPr/>
            </a:pPr>
            <a:r>
              <a:rPr lang="zh-CN" altLang="en-US" sz="2400" b="1" smtClean="0">
                <a:solidFill>
                  <a:srgbClr val="0000CC"/>
                </a:solidFill>
                <a:effectLst>
                  <a:outerShdw blurRad="38100" dist="38100" dir="2700000" algn="tl">
                    <a:srgbClr val="C0C0C0"/>
                  </a:outerShdw>
                </a:effectLst>
              </a:rPr>
              <a:t>蒸气压     </a:t>
            </a:r>
            <a:r>
              <a:rPr lang="en-US" altLang="zh-CN" sz="2400" smtClean="0">
                <a:solidFill>
                  <a:srgbClr val="0000CC"/>
                </a:solidFill>
                <a:effectLst>
                  <a:outerShdw blurRad="38100" dist="38100" dir="2700000" algn="tl">
                    <a:srgbClr val="C0C0C0"/>
                  </a:outerShdw>
                </a:effectLst>
              </a:rPr>
              <a:t>19.92	  31.15   47.33       70.08     101.31</a:t>
            </a:r>
          </a:p>
          <a:p>
            <a:pPr>
              <a:buFont typeface="Wingdings" pitchFamily="2" charset="2"/>
              <a:buNone/>
              <a:defRPr/>
            </a:pPr>
            <a:r>
              <a:rPr lang="en-US" altLang="zh-CN" sz="2400" smtClean="0">
                <a:solidFill>
                  <a:srgbClr val="0000CC"/>
                </a:solidFill>
                <a:effectLst>
                  <a:outerShdw blurRad="38100" dist="38100" dir="2700000" algn="tl">
                    <a:srgbClr val="C0C0C0"/>
                  </a:outerShdw>
                </a:effectLst>
              </a:rPr>
              <a:t> </a:t>
            </a:r>
            <a:r>
              <a:rPr lang="zh-CN" altLang="en-US" sz="2400" b="1" smtClean="0">
                <a:solidFill>
                  <a:srgbClr val="0000CC"/>
                </a:solidFill>
                <a:effectLst>
                  <a:outerShdw blurRad="38100" dist="38100" dir="2700000" algn="tl">
                    <a:srgbClr val="C0C0C0"/>
                  </a:outerShdw>
                </a:effectLst>
              </a:rPr>
              <a:t>（</a:t>
            </a:r>
            <a:r>
              <a:rPr lang="en-US" altLang="zh-CN" sz="2400" b="1" smtClean="0">
                <a:solidFill>
                  <a:srgbClr val="0000CC"/>
                </a:solidFill>
                <a:effectLst>
                  <a:outerShdw blurRad="38100" dist="38100" dir="2700000" algn="tl">
                    <a:srgbClr val="C0C0C0"/>
                  </a:outerShdw>
                </a:effectLst>
              </a:rPr>
              <a:t>kPa</a:t>
            </a:r>
            <a:r>
              <a:rPr lang="zh-CN" altLang="en-US" sz="2400" b="1" smtClean="0">
                <a:solidFill>
                  <a:srgbClr val="0000CC"/>
                </a:solidFill>
                <a:effectLst>
                  <a:outerShdw blurRad="38100" dist="38100" dir="2700000" algn="tl">
                    <a:srgbClr val="C0C0C0"/>
                  </a:outerShdw>
                </a:effectLst>
              </a:rPr>
              <a:t>）</a:t>
            </a:r>
            <a:r>
              <a:rPr lang="zh-CN" altLang="en-US" sz="2400" smtClean="0">
                <a:solidFill>
                  <a:srgbClr val="0000CC"/>
                </a:solidFill>
                <a:effectLst>
                  <a:outerShdw blurRad="38100" dist="38100" dir="2700000" algn="tl">
                    <a:srgbClr val="C0C0C0"/>
                  </a:outerShdw>
                </a:effectLst>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452610"/>
                                        </p:tgtEl>
                                        <p:attrNameLst>
                                          <p:attrName>style.visibility</p:attrName>
                                        </p:attrNameLst>
                                      </p:cBhvr>
                                      <p:to>
                                        <p:strVal val="visible"/>
                                      </p:to>
                                    </p:set>
                                    <p:animEffect transition="in" filter="dissolve">
                                      <p:cBhvr>
                                        <p:cTn id="7" dur="500"/>
                                        <p:tgtEl>
                                          <p:spTgt spid="4526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52613">
                                            <p:txEl>
                                              <p:pRg st="0" end="0"/>
                                            </p:txEl>
                                          </p:spTgt>
                                        </p:tgtEl>
                                        <p:attrNameLst>
                                          <p:attrName>style.visibility</p:attrName>
                                        </p:attrNameLst>
                                      </p:cBhvr>
                                      <p:to>
                                        <p:strVal val="visible"/>
                                      </p:to>
                                    </p:set>
                                    <p:animEffect transition="in" filter="dissolve">
                                      <p:cBhvr>
                                        <p:cTn id="12" dur="500"/>
                                        <p:tgtEl>
                                          <p:spTgt spid="45261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52613">
                                            <p:txEl>
                                              <p:pRg st="1" end="1"/>
                                            </p:txEl>
                                          </p:spTgt>
                                        </p:tgtEl>
                                        <p:attrNameLst>
                                          <p:attrName>style.visibility</p:attrName>
                                        </p:attrNameLst>
                                      </p:cBhvr>
                                      <p:to>
                                        <p:strVal val="visible"/>
                                      </p:to>
                                    </p:set>
                                    <p:animEffect transition="in" filter="dissolve">
                                      <p:cBhvr>
                                        <p:cTn id="17" dur="500"/>
                                        <p:tgtEl>
                                          <p:spTgt spid="452613">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52613">
                                            <p:txEl>
                                              <p:pRg st="2" end="2"/>
                                            </p:txEl>
                                          </p:spTgt>
                                        </p:tgtEl>
                                        <p:attrNameLst>
                                          <p:attrName>style.visibility</p:attrName>
                                        </p:attrNameLst>
                                      </p:cBhvr>
                                      <p:to>
                                        <p:strVal val="visible"/>
                                      </p:to>
                                    </p:set>
                                    <p:animEffect transition="in" filter="dissolve">
                                      <p:cBhvr>
                                        <p:cTn id="22" dur="500"/>
                                        <p:tgtEl>
                                          <p:spTgt spid="452613">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52613">
                                            <p:txEl>
                                              <p:pRg st="3" end="3"/>
                                            </p:txEl>
                                          </p:spTgt>
                                        </p:tgtEl>
                                        <p:attrNameLst>
                                          <p:attrName>style.visibility</p:attrName>
                                        </p:attrNameLst>
                                      </p:cBhvr>
                                      <p:to>
                                        <p:strVal val="visible"/>
                                      </p:to>
                                    </p:set>
                                    <p:animEffect transition="in" filter="dissolve">
                                      <p:cBhvr>
                                        <p:cTn id="27" dur="500"/>
                                        <p:tgtEl>
                                          <p:spTgt spid="452613">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52613">
                                            <p:txEl>
                                              <p:pRg st="4" end="4"/>
                                            </p:txEl>
                                          </p:spTgt>
                                        </p:tgtEl>
                                        <p:attrNameLst>
                                          <p:attrName>style.visibility</p:attrName>
                                        </p:attrNameLst>
                                      </p:cBhvr>
                                      <p:to>
                                        <p:strVal val="visible"/>
                                      </p:to>
                                    </p:set>
                                    <p:animEffect transition="in" filter="dissolve">
                                      <p:cBhvr>
                                        <p:cTn id="32" dur="500"/>
                                        <p:tgtEl>
                                          <p:spTgt spid="452613">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52613">
                                            <p:txEl>
                                              <p:pRg st="5" end="5"/>
                                            </p:txEl>
                                          </p:spTgt>
                                        </p:tgtEl>
                                        <p:attrNameLst>
                                          <p:attrName>style.visibility</p:attrName>
                                        </p:attrNameLst>
                                      </p:cBhvr>
                                      <p:to>
                                        <p:strVal val="visible"/>
                                      </p:to>
                                    </p:set>
                                    <p:animEffect transition="in" filter="dissolve">
                                      <p:cBhvr>
                                        <p:cTn id="37" dur="500"/>
                                        <p:tgtEl>
                                          <p:spTgt spid="4526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2610" grpId="0"/>
      <p:bldP spid="452613" grpId="0" build="p"/>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7490" name="Rectangle 2"/>
          <p:cNvSpPr>
            <a:spLocks noGrp="1" noChangeArrowheads="1"/>
          </p:cNvSpPr>
          <p:nvPr>
            <p:ph type="title" idx="4294967295"/>
          </p:nvPr>
        </p:nvSpPr>
        <p:spPr/>
        <p:txBody>
          <a:bodyPr/>
          <a:lstStyle/>
          <a:p>
            <a:pPr>
              <a:defRPr/>
            </a:pPr>
            <a:r>
              <a:rPr lang="en-US" altLang="zh-CN" sz="3600" smtClean="0">
                <a:solidFill>
                  <a:srgbClr val="0000CC"/>
                </a:solidFill>
                <a:effectLst>
                  <a:outerShdw blurRad="38100" dist="38100" dir="2700000" algn="tl">
                    <a:srgbClr val="C0C0C0"/>
                  </a:outerShdw>
                </a:effectLst>
                <a:latin typeface="黑体" pitchFamily="2" charset="-122"/>
                <a:ea typeface="黑体" pitchFamily="2" charset="-122"/>
              </a:rPr>
              <a:t> </a:t>
            </a:r>
            <a:r>
              <a:rPr lang="en-US" altLang="zh-CN" sz="3200" smtClean="0">
                <a:solidFill>
                  <a:srgbClr val="0000CC"/>
                </a:solidFill>
                <a:effectLst>
                  <a:outerShdw blurRad="38100" dist="38100" dir="2700000" algn="tl">
                    <a:srgbClr val="C0C0C0"/>
                  </a:outerShdw>
                </a:effectLst>
                <a:latin typeface="黑体" pitchFamily="2" charset="-122"/>
                <a:ea typeface="黑体" pitchFamily="2" charset="-122"/>
              </a:rPr>
              <a:t>2.</a:t>
            </a:r>
            <a:r>
              <a:rPr lang="zh-CN" altLang="en-US" sz="3200" smtClean="0">
                <a:solidFill>
                  <a:srgbClr val="0000CC"/>
                </a:solidFill>
                <a:effectLst>
                  <a:outerShdw blurRad="38100" dist="38100" dir="2700000" algn="tl">
                    <a:srgbClr val="C0C0C0"/>
                  </a:outerShdw>
                </a:effectLst>
                <a:latin typeface="黑体" pitchFamily="2" charset="-122"/>
                <a:ea typeface="黑体" pitchFamily="2" charset="-122"/>
              </a:rPr>
              <a:t>水的密度随温度的变化是</a:t>
            </a:r>
            <a:r>
              <a:rPr lang="zh-CN" altLang="en-US" sz="3200" smtClean="0">
                <a:solidFill>
                  <a:srgbClr val="0000CC"/>
                </a:solidFill>
                <a:effectLst>
                  <a:outerShdw blurRad="38100" dist="38100" dir="2700000" algn="tl">
                    <a:srgbClr val="C0C0C0"/>
                  </a:outerShdw>
                </a:effectLst>
                <a:ea typeface="黑体" pitchFamily="2" charset="-122"/>
              </a:rPr>
              <a:t>“</a:t>
            </a:r>
            <a:r>
              <a:rPr lang="zh-CN" altLang="en-US" sz="3200" smtClean="0">
                <a:solidFill>
                  <a:srgbClr val="0000CC"/>
                </a:solidFill>
                <a:effectLst>
                  <a:outerShdw blurRad="38100" dist="38100" dir="2700000" algn="tl">
                    <a:srgbClr val="C0C0C0"/>
                  </a:outerShdw>
                </a:effectLst>
                <a:latin typeface="黑体" pitchFamily="2" charset="-122"/>
                <a:ea typeface="黑体" pitchFamily="2" charset="-122"/>
              </a:rPr>
              <a:t>反常</a:t>
            </a:r>
            <a:r>
              <a:rPr lang="zh-CN" altLang="en-US" sz="3200" smtClean="0">
                <a:solidFill>
                  <a:srgbClr val="0000CC"/>
                </a:solidFill>
                <a:effectLst>
                  <a:outerShdw blurRad="38100" dist="38100" dir="2700000" algn="tl">
                    <a:srgbClr val="C0C0C0"/>
                  </a:outerShdw>
                </a:effectLst>
                <a:ea typeface="黑体" pitchFamily="2" charset="-122"/>
              </a:rPr>
              <a:t>”</a:t>
            </a:r>
            <a:r>
              <a:rPr lang="zh-CN" altLang="en-US" sz="3200" smtClean="0">
                <a:solidFill>
                  <a:srgbClr val="0000CC"/>
                </a:solidFill>
                <a:effectLst>
                  <a:outerShdw blurRad="38100" dist="38100" dir="2700000" algn="tl">
                    <a:srgbClr val="C0C0C0"/>
                  </a:outerShdw>
                </a:effectLst>
                <a:latin typeface="黑体" pitchFamily="2" charset="-122"/>
                <a:ea typeface="黑体" pitchFamily="2" charset="-122"/>
              </a:rPr>
              <a:t>的</a:t>
            </a:r>
            <a:r>
              <a:rPr lang="zh-CN" altLang="en-US" sz="3600" smtClean="0">
                <a:solidFill>
                  <a:srgbClr val="0000CC"/>
                </a:solidFill>
                <a:effectLst>
                  <a:outerShdw blurRad="38100" dist="38100" dir="2700000" algn="tl">
                    <a:srgbClr val="C0C0C0"/>
                  </a:outerShdw>
                </a:effectLst>
                <a:latin typeface="黑体" pitchFamily="2" charset="-122"/>
                <a:ea typeface="黑体" pitchFamily="2" charset="-122"/>
              </a:rPr>
              <a:t>。</a:t>
            </a:r>
          </a:p>
        </p:txBody>
      </p:sp>
      <p:graphicFrame>
        <p:nvGraphicFramePr>
          <p:cNvPr id="447498" name="Object 10"/>
          <p:cNvGraphicFramePr>
            <a:graphicFrameLocks noChangeAspect="1"/>
          </p:cNvGraphicFramePr>
          <p:nvPr/>
        </p:nvGraphicFramePr>
        <p:xfrm>
          <a:off x="1619250" y="1412875"/>
          <a:ext cx="5832475" cy="4051300"/>
        </p:xfrm>
        <a:graphic>
          <a:graphicData uri="http://schemas.openxmlformats.org/presentationml/2006/ole">
            <mc:AlternateContent xmlns:mc="http://schemas.openxmlformats.org/markup-compatibility/2006">
              <mc:Choice xmlns:v="urn:schemas-microsoft-com:vml" Requires="v">
                <p:oleObj spid="_x0000_s5143" name="Flash Movie" r:id="rId4" imgW="3705840" imgH="2876400" progId="">
                  <p:embed/>
                </p:oleObj>
              </mc:Choice>
              <mc:Fallback>
                <p:oleObj name="Flash Movie" r:id="rId4" imgW="3705840" imgH="2876400" progId="">
                  <p:embed/>
                  <p:pic>
                    <p:nvPicPr>
                      <p:cNvPr id="0"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250" y="1412875"/>
                        <a:ext cx="5832475" cy="4051300"/>
                      </a:xfrm>
                      <a:prstGeom prst="rect">
                        <a:avLst/>
                      </a:prstGeom>
                      <a:solidFill>
                        <a:srgbClr val="CDFF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7500" name="Text Box 12"/>
          <p:cNvSpPr txBox="1">
            <a:spLocks noChangeArrowheads="1"/>
          </p:cNvSpPr>
          <p:nvPr/>
        </p:nvSpPr>
        <p:spPr bwMode="auto">
          <a:xfrm>
            <a:off x="755650" y="5589588"/>
            <a:ext cx="7993063" cy="822325"/>
          </a:xfrm>
          <a:prstGeom prst="rect">
            <a:avLst/>
          </a:prstGeom>
          <a:noFill/>
          <a:ln>
            <a:noFill/>
          </a:ln>
          <a:effectLst>
            <a:outerShdw sy="50000" kx="-2453608" rotWithShape="0">
              <a:schemeClr val="bg2"/>
            </a:outerShdw>
          </a:effectLst>
          <a:extLst/>
        </p:spPr>
        <p:txBody>
          <a:bodyPr>
            <a:spAutoFit/>
          </a:bodyPr>
          <a:lstStyle>
            <a:lvl1pPr marL="457200" indent="-457200"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defRPr/>
            </a:pPr>
            <a:r>
              <a:rPr kumimoji="1" lang="en-US" altLang="zh-CN" sz="2000" b="1">
                <a:latin typeface="Bookman Old Style" pitchFamily="18" charset="0"/>
              </a:rPr>
              <a:t>           </a:t>
            </a:r>
            <a:r>
              <a:rPr kumimoji="1" lang="zh-CN" altLang="en-US" sz="2400" b="1">
                <a:solidFill>
                  <a:srgbClr val="0000CC"/>
                </a:solidFill>
                <a:latin typeface="Bookman Old Style" pitchFamily="18" charset="0"/>
                <a:ea typeface="黑体" pitchFamily="2" charset="-122"/>
              </a:rPr>
              <a:t>在</a:t>
            </a:r>
            <a:r>
              <a:rPr kumimoji="1" lang="en-US" altLang="zh-CN" sz="2400" b="1">
                <a:solidFill>
                  <a:srgbClr val="0000CC"/>
                </a:solidFill>
                <a:latin typeface="Bookman Old Style" pitchFamily="18" charset="0"/>
                <a:ea typeface="黑体" pitchFamily="2" charset="-122"/>
              </a:rPr>
              <a:t>4℃</a:t>
            </a:r>
            <a:r>
              <a:rPr kumimoji="1" lang="zh-CN" altLang="en-US" sz="2400" b="1">
                <a:solidFill>
                  <a:srgbClr val="0000CC"/>
                </a:solidFill>
                <a:latin typeface="Bookman Old Style" pitchFamily="18" charset="0"/>
                <a:ea typeface="黑体" pitchFamily="2" charset="-122"/>
              </a:rPr>
              <a:t>时密度最大，为</a:t>
            </a:r>
            <a:r>
              <a:rPr kumimoji="1" lang="en-US" altLang="zh-CN" sz="2400" b="1">
                <a:solidFill>
                  <a:srgbClr val="0000CC"/>
                </a:solidFill>
                <a:latin typeface="Bookman Old Style" pitchFamily="18" charset="0"/>
                <a:ea typeface="黑体" pitchFamily="2" charset="-122"/>
              </a:rPr>
              <a:t>1000kgm</a:t>
            </a:r>
            <a:r>
              <a:rPr kumimoji="1" lang="en-US" altLang="zh-CN" sz="2400" b="1" baseline="30000">
                <a:solidFill>
                  <a:srgbClr val="0000CC"/>
                </a:solidFill>
                <a:latin typeface="Bookman Old Style" pitchFamily="18" charset="0"/>
                <a:ea typeface="黑体" pitchFamily="2" charset="-122"/>
              </a:rPr>
              <a:t>-3</a:t>
            </a:r>
            <a:r>
              <a:rPr kumimoji="1" lang="zh-CN" altLang="en-US" sz="2400" b="1">
                <a:solidFill>
                  <a:srgbClr val="0000CC"/>
                </a:solidFill>
                <a:latin typeface="Bookman Old Style" pitchFamily="18" charset="0"/>
                <a:ea typeface="黑体" pitchFamily="2" charset="-122"/>
              </a:rPr>
              <a:t>。高于或低于此温度密度都较小</a:t>
            </a:r>
            <a:r>
              <a:rPr kumimoji="1" lang="en-US" altLang="zh-CN" sz="2400" b="1">
                <a:solidFill>
                  <a:srgbClr val="0000CC"/>
                </a:solidFill>
                <a:latin typeface="Bookman Old Style" pitchFamily="18" charset="0"/>
                <a:ea typeface="黑体" pitchFamily="2" charset="-122"/>
              </a:rPr>
              <a:t>,</a:t>
            </a:r>
            <a:r>
              <a:rPr kumimoji="1" lang="zh-CN" altLang="en-US" sz="2400" b="1">
                <a:solidFill>
                  <a:srgbClr val="0000CC"/>
                </a:solidFill>
                <a:latin typeface="Bookman Old Style" pitchFamily="18" charset="0"/>
                <a:ea typeface="黑体" pitchFamily="2" charset="-122"/>
              </a:rPr>
              <a:t>体积将膨胀。</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447490"/>
                                        </p:tgtEl>
                                        <p:attrNameLst>
                                          <p:attrName>style.visibility</p:attrName>
                                        </p:attrNameLst>
                                      </p:cBhvr>
                                      <p:to>
                                        <p:strVal val="visible"/>
                                      </p:to>
                                    </p:set>
                                    <p:animEffect transition="in" filter="dissolve">
                                      <p:cBhvr>
                                        <p:cTn id="7" dur="500"/>
                                        <p:tgtEl>
                                          <p:spTgt spid="4474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447498"/>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475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7490" grpId="0"/>
      <p:bldP spid="447500" grpId="0"/>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2706" name="Rectangle 2"/>
          <p:cNvSpPr>
            <a:spLocks noGrp="1" noChangeArrowheads="1"/>
          </p:cNvSpPr>
          <p:nvPr>
            <p:ph type="title" idx="4294967295"/>
          </p:nvPr>
        </p:nvSpPr>
        <p:spPr/>
        <p:txBody>
          <a:bodyPr/>
          <a:lstStyle/>
          <a:p>
            <a:pPr>
              <a:defRPr/>
            </a:pPr>
            <a:r>
              <a:rPr lang="zh-CN" altLang="en-US" sz="3600" smtClean="0">
                <a:solidFill>
                  <a:srgbClr val="0000CC"/>
                </a:solidFill>
                <a:effectLst>
                  <a:outerShdw blurRad="38100" dist="38100" dir="2700000" algn="tl">
                    <a:srgbClr val="C0C0C0"/>
                  </a:outerShdw>
                </a:effectLst>
                <a:ea typeface="黑体" pitchFamily="2" charset="-122"/>
              </a:rPr>
              <a:t>冰的结构</a:t>
            </a:r>
          </a:p>
        </p:txBody>
      </p:sp>
      <p:pic>
        <p:nvPicPr>
          <p:cNvPr id="282631" name="Picture 7"/>
          <p:cNvPicPr>
            <a:picLocks noChangeAspect="1" noChangeArrowheads="1"/>
          </p:cNvPicPr>
          <p:nvPr/>
        </p:nvPicPr>
        <p:blipFill>
          <a:blip r:embed="rId2"/>
          <a:srcRect/>
          <a:stretch>
            <a:fillRect/>
          </a:stretch>
        </p:blipFill>
        <p:spPr bwMode="auto">
          <a:xfrm>
            <a:off x="539750" y="1916113"/>
            <a:ext cx="3959225" cy="3489325"/>
          </a:xfrm>
          <a:prstGeom prst="rect">
            <a:avLst/>
          </a:prstGeom>
          <a:noFill/>
          <a:ln w="9525">
            <a:noFill/>
            <a:miter lim="800000"/>
            <a:headEnd/>
            <a:tailEnd/>
          </a:ln>
        </p:spPr>
      </p:pic>
      <p:pic>
        <p:nvPicPr>
          <p:cNvPr id="282632" name="Picture 8"/>
          <p:cNvPicPr>
            <a:picLocks noChangeAspect="1" noChangeArrowheads="1"/>
          </p:cNvPicPr>
          <p:nvPr/>
        </p:nvPicPr>
        <p:blipFill>
          <a:blip r:embed="rId3"/>
          <a:srcRect/>
          <a:stretch>
            <a:fillRect/>
          </a:stretch>
        </p:blipFill>
        <p:spPr bwMode="auto">
          <a:xfrm>
            <a:off x="4716463" y="2133600"/>
            <a:ext cx="3887787" cy="3125788"/>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712706"/>
                                        </p:tgtEl>
                                        <p:attrNameLst>
                                          <p:attrName>style.visibility</p:attrName>
                                        </p:attrNameLst>
                                      </p:cBhvr>
                                      <p:to>
                                        <p:strVal val="visible"/>
                                      </p:to>
                                    </p:set>
                                    <p:animEffect transition="in" filter="dissolve">
                                      <p:cBhvr>
                                        <p:cTn id="7" dur="500"/>
                                        <p:tgtEl>
                                          <p:spTgt spid="7127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82631"/>
                                        </p:tgtEl>
                                        <p:attrNameLst>
                                          <p:attrName>style.visibility</p:attrName>
                                        </p:attrNameLst>
                                      </p:cBhvr>
                                      <p:to>
                                        <p:strVal val="visible"/>
                                      </p:to>
                                    </p:set>
                                    <p:animEffect transition="in" filter="box(in)">
                                      <p:cBhvr>
                                        <p:cTn id="12" dur="500"/>
                                        <p:tgtEl>
                                          <p:spTgt spid="28263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282632"/>
                                        </p:tgtEl>
                                        <p:attrNameLst>
                                          <p:attrName>style.visibility</p:attrName>
                                        </p:attrNameLst>
                                      </p:cBhvr>
                                      <p:to>
                                        <p:strVal val="visible"/>
                                      </p:to>
                                    </p:set>
                                    <p:animEffect transition="in" filter="box(in)">
                                      <p:cBhvr>
                                        <p:cTn id="17" dur="500"/>
                                        <p:tgtEl>
                                          <p:spTgt spid="2826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706" grpId="0"/>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3" name="Rectangle 16"/>
          <p:cNvSpPr>
            <a:spLocks noGrp="1" noChangeArrowheads="1"/>
          </p:cNvSpPr>
          <p:nvPr>
            <p:ph type="dt" sz="quarter" idx="12"/>
          </p:nvPr>
        </p:nvSpPr>
        <p:spPr>
          <a:noFill/>
        </p:spPr>
        <p:txBody>
          <a:bodyPr/>
          <a:lstStyle/>
          <a:p>
            <a:fld id="{02FCDE3F-A3E3-4B2B-A037-BEA332F540D0}" type="datetime1">
              <a:rPr lang="zh-CN" altLang="en-US" smtClean="0">
                <a:ea typeface="宋体" charset="-122"/>
              </a:rPr>
              <a:pPr/>
              <a:t>2018/10/18</a:t>
            </a:fld>
            <a:endParaRPr lang="en-US" altLang="zh-CN" smtClean="0">
              <a:ea typeface="宋体" charset="-122"/>
            </a:endParaRPr>
          </a:p>
        </p:txBody>
      </p:sp>
      <p:sp>
        <p:nvSpPr>
          <p:cNvPr id="174082" name="Rectangle 2"/>
          <p:cNvSpPr>
            <a:spLocks noGrp="1" noChangeArrowheads="1"/>
          </p:cNvSpPr>
          <p:nvPr>
            <p:ph type="title"/>
          </p:nvPr>
        </p:nvSpPr>
        <p:spPr>
          <a:xfrm>
            <a:off x="323850" y="549275"/>
            <a:ext cx="8229600" cy="719138"/>
          </a:xfrm>
        </p:spPr>
        <p:txBody>
          <a:bodyPr/>
          <a:lstStyle/>
          <a:p>
            <a:r>
              <a:rPr lang="zh-CN" altLang="en-US" sz="4000" smtClean="0">
                <a:solidFill>
                  <a:srgbClr val="0000CC"/>
                </a:solidFill>
                <a:ea typeface="黑体" pitchFamily="49" charset="-122"/>
              </a:rPr>
              <a:t>电偶极矩</a:t>
            </a:r>
          </a:p>
        </p:txBody>
      </p:sp>
      <p:sp>
        <p:nvSpPr>
          <p:cNvPr id="174083" name="Rectangle 3"/>
          <p:cNvSpPr>
            <a:spLocks noGrp="1" noChangeArrowheads="1"/>
          </p:cNvSpPr>
          <p:nvPr>
            <p:ph type="body" idx="1"/>
          </p:nvPr>
        </p:nvSpPr>
        <p:spPr>
          <a:xfrm>
            <a:off x="468313" y="2017713"/>
            <a:ext cx="8486775" cy="4114800"/>
          </a:xfrm>
          <a:solidFill>
            <a:schemeClr val="bg1"/>
          </a:solidFill>
        </p:spPr>
        <p:txBody>
          <a:bodyPr/>
          <a:lstStyle/>
          <a:p>
            <a:pPr algn="just">
              <a:lnSpc>
                <a:spcPct val="90000"/>
              </a:lnSpc>
              <a:buFont typeface="Wingdings" pitchFamily="2" charset="2"/>
              <a:buNone/>
            </a:pPr>
            <a:r>
              <a:rPr lang="zh-CN" altLang="en-US" smtClean="0">
                <a:solidFill>
                  <a:srgbClr val="0000CC"/>
                </a:solidFill>
                <a:latin typeface="宋体" charset="-122"/>
              </a:rPr>
              <a:t>       </a:t>
            </a:r>
            <a:r>
              <a:rPr lang="en-US" altLang="zh-CN" i="1" smtClean="0">
                <a:solidFill>
                  <a:srgbClr val="0000CC"/>
                </a:solidFill>
                <a:latin typeface="宋体" charset="-122"/>
              </a:rPr>
              <a:t>P</a:t>
            </a:r>
            <a:r>
              <a:rPr lang="en-US" altLang="zh-CN" i="1" baseline="-25000" smtClean="0">
                <a:solidFill>
                  <a:srgbClr val="0000CC"/>
                </a:solidFill>
                <a:latin typeface="宋体" charset="-122"/>
              </a:rPr>
              <a:t>e</a:t>
            </a:r>
            <a:r>
              <a:rPr lang="en-US" altLang="zh-CN" i="1" smtClean="0">
                <a:solidFill>
                  <a:srgbClr val="0000CC"/>
                </a:solidFill>
                <a:latin typeface="宋体" charset="-122"/>
              </a:rPr>
              <a:t>=</a:t>
            </a:r>
            <a:r>
              <a:rPr lang="en-US" altLang="zh-CN" i="1" smtClean="0">
                <a:solidFill>
                  <a:srgbClr val="0000CC"/>
                </a:solidFill>
              </a:rPr>
              <a:t>l</a:t>
            </a:r>
            <a:r>
              <a:rPr lang="en-US" altLang="zh-CN" i="1" smtClean="0">
                <a:solidFill>
                  <a:srgbClr val="0000CC"/>
                </a:solidFill>
                <a:latin typeface="宋体" charset="-122"/>
                <a:sym typeface="Marlett" pitchFamily="2" charset="2"/>
              </a:rPr>
              <a:t> </a:t>
            </a:r>
            <a:r>
              <a:rPr lang="en-US" altLang="zh-CN" i="1" smtClean="0">
                <a:solidFill>
                  <a:srgbClr val="0000CC"/>
                </a:solidFill>
                <a:latin typeface="Times New Roman" pitchFamily="18" charset="0"/>
              </a:rPr>
              <a:t>q</a:t>
            </a:r>
            <a:r>
              <a:rPr lang="en-US" altLang="zh-CN" smtClean="0">
                <a:solidFill>
                  <a:srgbClr val="0000CC"/>
                </a:solidFill>
              </a:rPr>
              <a:t>	 </a:t>
            </a:r>
            <a:r>
              <a:rPr lang="zh-CN" altLang="en-US" smtClean="0">
                <a:solidFill>
                  <a:srgbClr val="0000CC"/>
                </a:solidFill>
              </a:rPr>
              <a:t>（</a:t>
            </a:r>
            <a:r>
              <a:rPr lang="en-US" altLang="zh-CN" smtClean="0">
                <a:solidFill>
                  <a:srgbClr val="0000CC"/>
                </a:solidFill>
              </a:rPr>
              <a:t>+ </a:t>
            </a:r>
            <a:r>
              <a:rPr lang="en-US" altLang="zh-CN" smtClean="0">
                <a:solidFill>
                  <a:srgbClr val="0000CC"/>
                </a:solidFill>
                <a:sym typeface="Symbol" pitchFamily="18" charset="2"/>
              </a:rPr>
              <a:t> -</a:t>
            </a:r>
            <a:r>
              <a:rPr lang="zh-CN" altLang="en-US" smtClean="0">
                <a:solidFill>
                  <a:srgbClr val="0000CC"/>
                </a:solidFill>
              </a:rPr>
              <a:t>）</a:t>
            </a:r>
          </a:p>
          <a:p>
            <a:pPr algn="just">
              <a:lnSpc>
                <a:spcPct val="90000"/>
              </a:lnSpc>
              <a:buFont typeface="Wingdings" pitchFamily="2" charset="2"/>
              <a:buNone/>
            </a:pPr>
            <a:endParaRPr lang="zh-CN" altLang="en-US" smtClean="0">
              <a:solidFill>
                <a:srgbClr val="0000CC"/>
              </a:solidFill>
              <a:ea typeface="黑体" pitchFamily="49" charset="-122"/>
            </a:endParaRPr>
          </a:p>
          <a:p>
            <a:pPr algn="just">
              <a:lnSpc>
                <a:spcPct val="90000"/>
              </a:lnSpc>
              <a:buFont typeface="Wingdings" pitchFamily="2" charset="2"/>
              <a:buNone/>
            </a:pPr>
            <a:r>
              <a:rPr lang="zh-CN" altLang="en-US" smtClean="0">
                <a:solidFill>
                  <a:srgbClr val="0000CC"/>
                </a:solidFill>
                <a:ea typeface="黑体" pitchFamily="49" charset="-122"/>
              </a:rPr>
              <a:t>分子的极性强弱是以分子的电偶极矩来度量的</a:t>
            </a:r>
          </a:p>
          <a:p>
            <a:pPr algn="just">
              <a:lnSpc>
                <a:spcPct val="90000"/>
              </a:lnSpc>
              <a:buFont typeface="Wingdings" pitchFamily="2" charset="2"/>
              <a:buNone/>
            </a:pPr>
            <a:endParaRPr lang="zh-CN" altLang="en-US" smtClean="0">
              <a:solidFill>
                <a:srgbClr val="0000CC"/>
              </a:solidFill>
            </a:endParaRPr>
          </a:p>
          <a:p>
            <a:pPr algn="just">
              <a:buFont typeface="Wingdings" pitchFamily="2" charset="2"/>
              <a:buNone/>
            </a:pPr>
            <a:r>
              <a:rPr lang="zh-CN" altLang="en-US" smtClean="0">
                <a:solidFill>
                  <a:srgbClr val="0000CC"/>
                </a:solidFill>
              </a:rPr>
              <a:t>例：    </a:t>
            </a:r>
            <a:r>
              <a:rPr lang="en-US" altLang="zh-CN" smtClean="0">
                <a:solidFill>
                  <a:srgbClr val="0000CC"/>
                </a:solidFill>
              </a:rPr>
              <a:t>NO   </a:t>
            </a:r>
            <a:r>
              <a:rPr lang="en-US" altLang="zh-CN" i="1" smtClean="0">
                <a:solidFill>
                  <a:srgbClr val="0000CC"/>
                </a:solidFill>
                <a:latin typeface="宋体" charset="-122"/>
              </a:rPr>
              <a:t>P</a:t>
            </a:r>
            <a:r>
              <a:rPr lang="en-US" altLang="zh-CN" i="1" baseline="-25000" smtClean="0">
                <a:solidFill>
                  <a:srgbClr val="0000CC"/>
                </a:solidFill>
                <a:latin typeface="宋体" charset="-122"/>
              </a:rPr>
              <a:t>e</a:t>
            </a:r>
            <a:r>
              <a:rPr lang="en-US" altLang="zh-CN" i="1" smtClean="0">
                <a:solidFill>
                  <a:srgbClr val="0000CC"/>
                </a:solidFill>
                <a:latin typeface="宋体" charset="-122"/>
              </a:rPr>
              <a:t>=0.51</a:t>
            </a:r>
            <a:r>
              <a:rPr lang="en-US" altLang="zh-CN" smtClean="0">
                <a:solidFill>
                  <a:srgbClr val="0000CC"/>
                </a:solidFill>
              </a:rPr>
              <a:t> </a:t>
            </a:r>
          </a:p>
          <a:p>
            <a:pPr algn="just">
              <a:buFont typeface="Wingdings" pitchFamily="2" charset="2"/>
              <a:buNone/>
            </a:pPr>
            <a:r>
              <a:rPr lang="en-US" altLang="zh-CN" smtClean="0">
                <a:solidFill>
                  <a:srgbClr val="0000CC"/>
                </a:solidFill>
              </a:rPr>
              <a:t>           SO</a:t>
            </a:r>
            <a:r>
              <a:rPr lang="en-US" altLang="zh-CN" baseline="-25000" smtClean="0">
                <a:solidFill>
                  <a:srgbClr val="0000CC"/>
                </a:solidFill>
              </a:rPr>
              <a:t>2</a:t>
            </a:r>
            <a:r>
              <a:rPr lang="en-US" altLang="zh-CN" smtClean="0">
                <a:solidFill>
                  <a:srgbClr val="0000CC"/>
                </a:solidFill>
              </a:rPr>
              <a:t>  </a:t>
            </a:r>
            <a:r>
              <a:rPr lang="en-US" altLang="zh-CN" i="1" smtClean="0">
                <a:solidFill>
                  <a:srgbClr val="0000CC"/>
                </a:solidFill>
                <a:latin typeface="宋体" charset="-122"/>
              </a:rPr>
              <a:t>P</a:t>
            </a:r>
            <a:r>
              <a:rPr lang="en-US" altLang="zh-CN" i="1" baseline="-25000" smtClean="0">
                <a:solidFill>
                  <a:srgbClr val="0000CC"/>
                </a:solidFill>
                <a:latin typeface="宋体" charset="-122"/>
              </a:rPr>
              <a:t>e</a:t>
            </a:r>
            <a:r>
              <a:rPr lang="en-US" altLang="zh-CN" i="1" smtClean="0">
                <a:solidFill>
                  <a:srgbClr val="0000CC"/>
                </a:solidFill>
                <a:latin typeface="宋体" charset="-122"/>
              </a:rPr>
              <a:t>=5.34</a:t>
            </a:r>
            <a:endParaRPr lang="en-US" altLang="zh-CN" smtClean="0">
              <a:solidFill>
                <a:srgbClr val="0000CC"/>
              </a:solidFill>
            </a:endParaRPr>
          </a:p>
          <a:p>
            <a:pPr algn="just">
              <a:buFont typeface="Wingdings" pitchFamily="2" charset="2"/>
              <a:buNone/>
            </a:pPr>
            <a:r>
              <a:rPr lang="en-US" altLang="zh-CN" smtClean="0">
                <a:solidFill>
                  <a:srgbClr val="0000CC"/>
                </a:solidFill>
              </a:rPr>
              <a:t>            HF   </a:t>
            </a:r>
            <a:r>
              <a:rPr lang="en-US" altLang="zh-CN" i="1" smtClean="0">
                <a:solidFill>
                  <a:srgbClr val="0000CC"/>
                </a:solidFill>
                <a:latin typeface="宋体" charset="-122"/>
              </a:rPr>
              <a:t>P</a:t>
            </a:r>
            <a:r>
              <a:rPr lang="en-US" altLang="zh-CN" i="1" baseline="-25000" smtClean="0">
                <a:solidFill>
                  <a:srgbClr val="0000CC"/>
                </a:solidFill>
                <a:latin typeface="宋体" charset="-122"/>
              </a:rPr>
              <a:t>e</a:t>
            </a:r>
            <a:r>
              <a:rPr lang="en-US" altLang="zh-CN" i="1" smtClean="0">
                <a:solidFill>
                  <a:srgbClr val="0000CC"/>
                </a:solidFill>
                <a:latin typeface="宋体" charset="-122"/>
              </a:rPr>
              <a:t>=6.08</a:t>
            </a:r>
            <a:r>
              <a:rPr lang="en-US" altLang="zh-CN" smtClean="0">
                <a:solidFill>
                  <a:srgbClr val="0000CC"/>
                </a:solidFill>
              </a:rPr>
              <a:t>       </a:t>
            </a: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sz="1800"/>
          </a:p>
        </p:txBody>
      </p:sp>
      <p:sp>
        <p:nvSpPr>
          <p:cNvPr id="540678" name="Text Box 6"/>
          <p:cNvSpPr txBox="1">
            <a:spLocks noChangeArrowheads="1"/>
          </p:cNvSpPr>
          <p:nvPr/>
        </p:nvSpPr>
        <p:spPr bwMode="auto">
          <a:xfrm>
            <a:off x="468313" y="5949950"/>
            <a:ext cx="8280400" cy="762000"/>
          </a:xfrm>
          <a:prstGeom prst="rect">
            <a:avLst/>
          </a:prstGeom>
          <a:solidFill>
            <a:schemeClr val="bg1"/>
          </a:solidFill>
          <a:ln w="9525">
            <a:noFill/>
            <a:miter lim="800000"/>
            <a:headEnd/>
            <a:tailEnd/>
          </a:ln>
        </p:spPr>
        <p:txBody>
          <a:bodyPr>
            <a:spAutoFit/>
          </a:bodyPr>
          <a:lstStyle/>
          <a:p>
            <a:pPr>
              <a:spcBef>
                <a:spcPct val="50000"/>
              </a:spcBef>
            </a:pPr>
            <a:r>
              <a:rPr lang="zh-CN" altLang="en-US" sz="2200" b="1">
                <a:solidFill>
                  <a:srgbClr val="D60093"/>
                </a:solidFill>
                <a:latin typeface="Verdana" pitchFamily="34" charset="0"/>
              </a:rPr>
              <a:t>       德拜</a:t>
            </a:r>
            <a:r>
              <a:rPr lang="en-US" altLang="zh-CN" sz="2200" b="1">
                <a:solidFill>
                  <a:srgbClr val="D60093"/>
                </a:solidFill>
                <a:latin typeface="Verdana" pitchFamily="34" charset="0"/>
              </a:rPr>
              <a:t>(P</a:t>
            </a:r>
            <a:r>
              <a:rPr lang="zh-CN" altLang="en-US" sz="2200" b="1">
                <a:solidFill>
                  <a:srgbClr val="D60093"/>
                </a:solidFill>
                <a:latin typeface="Verdana" pitchFamily="34" charset="0"/>
              </a:rPr>
              <a:t>．</a:t>
            </a:r>
            <a:r>
              <a:rPr lang="en-US" altLang="zh-CN" sz="2200" b="1">
                <a:solidFill>
                  <a:srgbClr val="D60093"/>
                </a:solidFill>
                <a:latin typeface="Verdana" pitchFamily="34" charset="0"/>
              </a:rPr>
              <a:t>J</a:t>
            </a:r>
            <a:r>
              <a:rPr lang="zh-CN" altLang="en-US" sz="2200" b="1">
                <a:solidFill>
                  <a:srgbClr val="D60093"/>
                </a:solidFill>
                <a:latin typeface="Verdana" pitchFamily="34" charset="0"/>
              </a:rPr>
              <a:t>．</a:t>
            </a:r>
            <a:r>
              <a:rPr lang="en-US" altLang="zh-CN" sz="2200" b="1">
                <a:solidFill>
                  <a:srgbClr val="D60093"/>
                </a:solidFill>
                <a:latin typeface="Verdana" pitchFamily="34" charset="0"/>
              </a:rPr>
              <a:t>W Debye</a:t>
            </a:r>
            <a:r>
              <a:rPr lang="zh-CN" altLang="en-US" sz="2200" b="1">
                <a:solidFill>
                  <a:srgbClr val="D60093"/>
                </a:solidFill>
                <a:latin typeface="Verdana" pitchFamily="34" charset="0"/>
              </a:rPr>
              <a:t>，荷</a:t>
            </a:r>
            <a:r>
              <a:rPr lang="en-US" altLang="zh-CN" sz="2200" b="1">
                <a:solidFill>
                  <a:srgbClr val="D60093"/>
                </a:solidFill>
                <a:latin typeface="Verdana" pitchFamily="34" charset="0"/>
              </a:rPr>
              <a:t>)</a:t>
            </a:r>
            <a:r>
              <a:rPr lang="zh-CN" altLang="en-US" sz="2200" b="1">
                <a:solidFill>
                  <a:srgbClr val="D60093"/>
                </a:solidFill>
                <a:latin typeface="Verdana" pitchFamily="34" charset="0"/>
              </a:rPr>
              <a:t>因创立此方法而荣获</a:t>
            </a:r>
            <a:r>
              <a:rPr lang="en-US" altLang="zh-CN" sz="2200" b="1">
                <a:solidFill>
                  <a:srgbClr val="D60093"/>
                </a:solidFill>
                <a:latin typeface="Verdana" pitchFamily="34" charset="0"/>
              </a:rPr>
              <a:t>1936</a:t>
            </a:r>
            <a:r>
              <a:rPr lang="zh-CN" altLang="en-US" sz="2200" b="1">
                <a:solidFill>
                  <a:srgbClr val="D60093"/>
                </a:solidFill>
                <a:latin typeface="Verdana" pitchFamily="34" charset="0"/>
              </a:rPr>
              <a:t>年诺贝尔化学奖。</a:t>
            </a:r>
            <a:r>
              <a:rPr lang="zh-CN" altLang="en-US" sz="1800" b="1">
                <a:solidFill>
                  <a:srgbClr val="D60093"/>
                </a:solidFill>
                <a:latin typeface="Verdana" pitchFamily="34" charset="0"/>
              </a:rPr>
              <a:t> </a:t>
            </a:r>
          </a:p>
        </p:txBody>
      </p:sp>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74082"/>
                                        </p:tgtEl>
                                        <p:attrNameLst>
                                          <p:attrName>style.visibility</p:attrName>
                                        </p:attrNameLst>
                                      </p:cBhvr>
                                      <p:to>
                                        <p:strVal val="visible"/>
                                      </p:to>
                                    </p:set>
                                    <p:animEffect transition="in" filter="dissolve">
                                      <p:cBhvr>
                                        <p:cTn id="7" dur="500"/>
                                        <p:tgtEl>
                                          <p:spTgt spid="17408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4083">
                                            <p:txEl>
                                              <p:pRg st="0" end="0"/>
                                            </p:txEl>
                                          </p:spTgt>
                                        </p:tgtEl>
                                        <p:attrNameLst>
                                          <p:attrName>style.visibility</p:attrName>
                                        </p:attrNameLst>
                                      </p:cBhvr>
                                      <p:to>
                                        <p:strVal val="visible"/>
                                      </p:to>
                                    </p:set>
                                    <p:animEffect transition="in" filter="dissolve">
                                      <p:cBhvr>
                                        <p:cTn id="12" dur="500"/>
                                        <p:tgtEl>
                                          <p:spTgt spid="17408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74083">
                                            <p:txEl>
                                              <p:pRg st="2" end="2"/>
                                            </p:txEl>
                                          </p:spTgt>
                                        </p:tgtEl>
                                        <p:attrNameLst>
                                          <p:attrName>style.visibility</p:attrName>
                                        </p:attrNameLst>
                                      </p:cBhvr>
                                      <p:to>
                                        <p:strVal val="visible"/>
                                      </p:to>
                                    </p:set>
                                    <p:animEffect transition="in" filter="dissolve">
                                      <p:cBhvr>
                                        <p:cTn id="17" dur="500"/>
                                        <p:tgtEl>
                                          <p:spTgt spid="17408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74083">
                                            <p:txEl>
                                              <p:pRg st="4" end="4"/>
                                            </p:txEl>
                                          </p:spTgt>
                                        </p:tgtEl>
                                        <p:attrNameLst>
                                          <p:attrName>style.visibility</p:attrName>
                                        </p:attrNameLst>
                                      </p:cBhvr>
                                      <p:to>
                                        <p:strVal val="visible"/>
                                      </p:to>
                                    </p:set>
                                    <p:animEffect transition="in" filter="dissolve">
                                      <p:cBhvr>
                                        <p:cTn id="22" dur="500"/>
                                        <p:tgtEl>
                                          <p:spTgt spid="17408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74083">
                                            <p:txEl>
                                              <p:pRg st="5" end="5"/>
                                            </p:txEl>
                                          </p:spTgt>
                                        </p:tgtEl>
                                        <p:attrNameLst>
                                          <p:attrName>style.visibility</p:attrName>
                                        </p:attrNameLst>
                                      </p:cBhvr>
                                      <p:to>
                                        <p:strVal val="visible"/>
                                      </p:to>
                                    </p:set>
                                    <p:animEffect transition="in" filter="dissolve">
                                      <p:cBhvr>
                                        <p:cTn id="27" dur="500"/>
                                        <p:tgtEl>
                                          <p:spTgt spid="17408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74083">
                                            <p:txEl>
                                              <p:pRg st="6" end="6"/>
                                            </p:txEl>
                                          </p:spTgt>
                                        </p:tgtEl>
                                        <p:attrNameLst>
                                          <p:attrName>style.visibility</p:attrName>
                                        </p:attrNameLst>
                                      </p:cBhvr>
                                      <p:to>
                                        <p:strVal val="visible"/>
                                      </p:to>
                                    </p:set>
                                    <p:animEffect transition="in" filter="dissolve">
                                      <p:cBhvr>
                                        <p:cTn id="32" dur="500"/>
                                        <p:tgtEl>
                                          <p:spTgt spid="17408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540678"/>
                                        </p:tgtEl>
                                        <p:attrNameLst>
                                          <p:attrName>style.visibility</p:attrName>
                                        </p:attrNameLst>
                                      </p:cBhvr>
                                      <p:to>
                                        <p:strVal val="visible"/>
                                      </p:to>
                                    </p:set>
                                    <p:animEffect transition="in" filter="checkerboard(across)">
                                      <p:cBhvr>
                                        <p:cTn id="37" dur="500"/>
                                        <p:tgtEl>
                                          <p:spTgt spid="540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2" grpId="0"/>
      <p:bldP spid="174083" grpId="0" build="p"/>
      <p:bldP spid="540678"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8514" name="Rectangle 2"/>
          <p:cNvSpPr>
            <a:spLocks noGrp="1" noChangeArrowheads="1"/>
          </p:cNvSpPr>
          <p:nvPr>
            <p:ph type="title" idx="4294967295"/>
          </p:nvPr>
        </p:nvSpPr>
        <p:spPr/>
        <p:txBody>
          <a:bodyPr/>
          <a:lstStyle/>
          <a:p>
            <a:pPr>
              <a:defRPr/>
            </a:pPr>
            <a:r>
              <a:rPr lang="en-US" altLang="zh-CN" smtClean="0">
                <a:effectLst>
                  <a:outerShdw blurRad="38100" dist="38100" dir="2700000" algn="tl">
                    <a:srgbClr val="C0C0C0"/>
                  </a:outerShdw>
                </a:effectLst>
              </a:rPr>
              <a:t/>
            </a:r>
            <a:br>
              <a:rPr lang="en-US" altLang="zh-CN" smtClean="0">
                <a:effectLst>
                  <a:outerShdw blurRad="38100" dist="38100" dir="2700000" algn="tl">
                    <a:srgbClr val="C0C0C0"/>
                  </a:outerShdw>
                </a:effectLst>
              </a:rPr>
            </a:br>
            <a:endParaRPr lang="en-US" altLang="zh-CN" smtClean="0">
              <a:effectLst>
                <a:outerShdw blurRad="38100" dist="38100" dir="2700000" algn="tl">
                  <a:srgbClr val="C0C0C0"/>
                </a:outerShdw>
              </a:effectLst>
            </a:endParaRPr>
          </a:p>
        </p:txBody>
      </p:sp>
      <p:sp>
        <p:nvSpPr>
          <p:cNvPr id="448515" name="Rectangle 3"/>
          <p:cNvSpPr>
            <a:spLocks noGrp="1" noChangeArrowheads="1"/>
          </p:cNvSpPr>
          <p:nvPr>
            <p:ph type="body" idx="4294967295"/>
          </p:nvPr>
        </p:nvSpPr>
        <p:spPr>
          <a:xfrm>
            <a:off x="539750" y="1341438"/>
            <a:ext cx="8137525" cy="3024187"/>
          </a:xfrm>
        </p:spPr>
        <p:txBody>
          <a:bodyPr/>
          <a:lstStyle/>
          <a:p>
            <a:pPr>
              <a:lnSpc>
                <a:spcPct val="120000"/>
              </a:lnSpc>
              <a:buFont typeface="Wingdings" pitchFamily="2" charset="2"/>
              <a:buNone/>
              <a:defRPr/>
            </a:pPr>
            <a:r>
              <a:rPr lang="en-US" altLang="zh-CN" sz="2800" smtClean="0">
                <a:effectLst>
                  <a:outerShdw blurRad="38100" dist="38100" dir="2700000" algn="tl">
                    <a:srgbClr val="C0C0C0"/>
                  </a:outerShdw>
                </a:effectLst>
                <a:latin typeface="Bookman Old Style" pitchFamily="18" charset="0"/>
                <a:ea typeface="黑体" pitchFamily="2" charset="-122"/>
              </a:rPr>
              <a:t>  </a:t>
            </a:r>
            <a:r>
              <a:rPr lang="en-US" altLang="zh-CN" sz="2800" smtClean="0">
                <a:solidFill>
                  <a:srgbClr val="D60093"/>
                </a:solidFill>
                <a:effectLst>
                  <a:outerShdw blurRad="38100" dist="38100" dir="2700000" algn="tl">
                    <a:srgbClr val="C0C0C0"/>
                  </a:outerShdw>
                </a:effectLst>
                <a:latin typeface="Bookman Old Style" pitchFamily="18" charset="0"/>
                <a:ea typeface="黑体" pitchFamily="2" charset="-122"/>
              </a:rPr>
              <a:t>H</a:t>
            </a:r>
            <a:r>
              <a:rPr lang="en-US" altLang="zh-CN" sz="2800" baseline="-25000" smtClean="0">
                <a:solidFill>
                  <a:srgbClr val="D60093"/>
                </a:solidFill>
                <a:effectLst>
                  <a:outerShdw blurRad="38100" dist="38100" dir="2700000" algn="tl">
                    <a:srgbClr val="C0C0C0"/>
                  </a:outerShdw>
                </a:effectLst>
                <a:latin typeface="Bookman Old Style" pitchFamily="18" charset="0"/>
                <a:ea typeface="黑体" pitchFamily="2" charset="-122"/>
              </a:rPr>
              <a:t>2</a:t>
            </a:r>
            <a:r>
              <a:rPr lang="en-US" altLang="zh-CN" sz="2800" smtClean="0">
                <a:solidFill>
                  <a:srgbClr val="D60093"/>
                </a:solidFill>
                <a:effectLst>
                  <a:outerShdw blurRad="38100" dist="38100" dir="2700000" algn="tl">
                    <a:srgbClr val="C0C0C0"/>
                  </a:outerShdw>
                </a:effectLst>
                <a:latin typeface="Bookman Old Style" pitchFamily="18" charset="0"/>
                <a:ea typeface="黑体" pitchFamily="2" charset="-122"/>
              </a:rPr>
              <a:t>O</a:t>
            </a:r>
            <a:r>
              <a:rPr lang="zh-CN" altLang="en-US" sz="2800" smtClean="0">
                <a:solidFill>
                  <a:srgbClr val="0000CC"/>
                </a:solidFill>
                <a:effectLst>
                  <a:outerShdw blurRad="38100" dist="38100" dir="2700000" algn="tl">
                    <a:srgbClr val="C0C0C0"/>
                  </a:outerShdw>
                </a:effectLst>
                <a:latin typeface="Bookman Old Style" pitchFamily="18" charset="0"/>
                <a:ea typeface="黑体" pitchFamily="2" charset="-122"/>
              </a:rPr>
              <a:t>的标准生成焓为  </a:t>
            </a:r>
            <a:r>
              <a:rPr lang="en-US" altLang="zh-CN" sz="2800" smtClean="0">
                <a:solidFill>
                  <a:srgbClr val="0000CC"/>
                </a:solidFill>
                <a:effectLst>
                  <a:outerShdw blurRad="38100" dist="38100" dir="2700000" algn="tl">
                    <a:srgbClr val="C0C0C0"/>
                  </a:outerShdw>
                </a:effectLst>
                <a:latin typeface="Bookman Old Style" pitchFamily="18" charset="0"/>
                <a:ea typeface="黑体" pitchFamily="2" charset="-122"/>
              </a:rPr>
              <a:t>-285.8kJ·mol</a:t>
            </a:r>
            <a:r>
              <a:rPr lang="en-US" altLang="zh-CN" sz="2800" baseline="30000" smtClean="0">
                <a:solidFill>
                  <a:srgbClr val="0000CC"/>
                </a:solidFill>
                <a:effectLst>
                  <a:outerShdw blurRad="38100" dist="38100" dir="2700000" algn="tl">
                    <a:srgbClr val="C0C0C0"/>
                  </a:outerShdw>
                </a:effectLst>
                <a:latin typeface="Bookman Old Style" pitchFamily="18" charset="0"/>
                <a:ea typeface="黑体" pitchFamily="2" charset="-122"/>
              </a:rPr>
              <a:t>-1</a:t>
            </a:r>
            <a:endParaRPr lang="en-US" altLang="zh-CN" sz="2800" smtClean="0">
              <a:solidFill>
                <a:srgbClr val="0000CC"/>
              </a:solidFill>
              <a:effectLst>
                <a:outerShdw blurRad="38100" dist="38100" dir="2700000" algn="tl">
                  <a:srgbClr val="C0C0C0"/>
                </a:outerShdw>
              </a:effectLst>
              <a:latin typeface="Bookman Old Style" pitchFamily="18" charset="0"/>
            </a:endParaRPr>
          </a:p>
          <a:p>
            <a:pPr>
              <a:lnSpc>
                <a:spcPct val="120000"/>
              </a:lnSpc>
              <a:buFont typeface="Wingdings" pitchFamily="2" charset="2"/>
              <a:buNone/>
              <a:defRPr/>
            </a:pPr>
            <a:r>
              <a:rPr lang="en-US" altLang="zh-CN" sz="2800" smtClean="0">
                <a:solidFill>
                  <a:srgbClr val="0000CC"/>
                </a:solidFill>
                <a:effectLst>
                  <a:outerShdw blurRad="38100" dist="38100" dir="2700000" algn="tl">
                    <a:srgbClr val="C0C0C0"/>
                  </a:outerShdw>
                </a:effectLst>
                <a:latin typeface="Bookman Old Style" pitchFamily="18" charset="0"/>
              </a:rPr>
              <a:t>  </a:t>
            </a:r>
            <a:r>
              <a:rPr lang="zh-CN" altLang="en-US" sz="2800" smtClean="0">
                <a:solidFill>
                  <a:srgbClr val="0000CC"/>
                </a:solidFill>
                <a:effectLst>
                  <a:outerShdw blurRad="38100" dist="38100" dir="2700000" algn="tl">
                    <a:srgbClr val="C0C0C0"/>
                  </a:outerShdw>
                </a:effectLst>
                <a:latin typeface="Bookman Old Style" pitchFamily="18" charset="0"/>
              </a:rPr>
              <a:t>而</a:t>
            </a:r>
            <a:r>
              <a:rPr lang="en-US" altLang="zh-CN" sz="2800" smtClean="0">
                <a:solidFill>
                  <a:srgbClr val="D60093"/>
                </a:solidFill>
                <a:effectLst>
                  <a:outerShdw blurRad="38100" dist="38100" dir="2700000" algn="tl">
                    <a:srgbClr val="C0C0C0"/>
                  </a:outerShdw>
                </a:effectLst>
                <a:latin typeface="Bookman Old Style" pitchFamily="18" charset="0"/>
                <a:ea typeface="黑体" pitchFamily="2" charset="-122"/>
              </a:rPr>
              <a:t>H</a:t>
            </a:r>
            <a:r>
              <a:rPr lang="en-US" altLang="zh-CN" sz="2800" baseline="-25000" smtClean="0">
                <a:solidFill>
                  <a:srgbClr val="D60093"/>
                </a:solidFill>
                <a:effectLst>
                  <a:outerShdw blurRad="38100" dist="38100" dir="2700000" algn="tl">
                    <a:srgbClr val="C0C0C0"/>
                  </a:outerShdw>
                </a:effectLst>
                <a:latin typeface="Bookman Old Style" pitchFamily="18" charset="0"/>
                <a:ea typeface="黑体" pitchFamily="2" charset="-122"/>
              </a:rPr>
              <a:t>2</a:t>
            </a:r>
            <a:r>
              <a:rPr lang="en-US" altLang="zh-CN" sz="2800" smtClean="0">
                <a:solidFill>
                  <a:srgbClr val="D60093"/>
                </a:solidFill>
                <a:effectLst>
                  <a:outerShdw blurRad="38100" dist="38100" dir="2700000" algn="tl">
                    <a:srgbClr val="C0C0C0"/>
                  </a:outerShdw>
                </a:effectLst>
                <a:latin typeface="Bookman Old Style" pitchFamily="18" charset="0"/>
                <a:ea typeface="黑体" pitchFamily="2" charset="-122"/>
              </a:rPr>
              <a:t>S</a:t>
            </a:r>
            <a:r>
              <a:rPr lang="zh-CN" altLang="en-US" sz="2800" smtClean="0">
                <a:solidFill>
                  <a:srgbClr val="0000CC"/>
                </a:solidFill>
                <a:effectLst>
                  <a:outerShdw blurRad="38100" dist="38100" dir="2700000" algn="tl">
                    <a:srgbClr val="C0C0C0"/>
                  </a:outerShdw>
                </a:effectLst>
                <a:latin typeface="Bookman Old Style" pitchFamily="18" charset="0"/>
                <a:ea typeface="黑体" pitchFamily="2" charset="-122"/>
              </a:rPr>
              <a:t>的标准生成焓</a:t>
            </a:r>
            <a:r>
              <a:rPr lang="zh-CN" altLang="en-US" sz="2800" smtClean="0">
                <a:solidFill>
                  <a:srgbClr val="0000CC"/>
                </a:solidFill>
                <a:effectLst>
                  <a:outerShdw blurRad="38100" dist="38100" dir="2700000" algn="tl">
                    <a:srgbClr val="C0C0C0"/>
                  </a:outerShdw>
                </a:effectLst>
                <a:latin typeface="Bookman Old Style" pitchFamily="18" charset="0"/>
              </a:rPr>
              <a:t>为   </a:t>
            </a:r>
            <a:r>
              <a:rPr lang="en-US" altLang="zh-CN" sz="2800" smtClean="0">
                <a:solidFill>
                  <a:srgbClr val="0000CC"/>
                </a:solidFill>
                <a:effectLst>
                  <a:outerShdw blurRad="38100" dist="38100" dir="2700000" algn="tl">
                    <a:srgbClr val="C0C0C0"/>
                  </a:outerShdw>
                </a:effectLst>
                <a:latin typeface="Bookman Old Style" pitchFamily="18" charset="0"/>
              </a:rPr>
              <a:t>-20.6kJmol</a:t>
            </a:r>
            <a:r>
              <a:rPr lang="en-US" altLang="zh-CN" sz="2800" baseline="30000" smtClean="0">
                <a:solidFill>
                  <a:srgbClr val="0000CC"/>
                </a:solidFill>
                <a:effectLst>
                  <a:outerShdw blurRad="38100" dist="38100" dir="2700000" algn="tl">
                    <a:srgbClr val="C0C0C0"/>
                  </a:outerShdw>
                </a:effectLst>
                <a:latin typeface="Bookman Old Style" pitchFamily="18" charset="0"/>
              </a:rPr>
              <a:t>-1</a:t>
            </a:r>
            <a:endParaRPr lang="en-US" altLang="zh-CN" sz="2800" smtClean="0">
              <a:solidFill>
                <a:srgbClr val="0000CC"/>
              </a:solidFill>
              <a:effectLst>
                <a:outerShdw blurRad="38100" dist="38100" dir="2700000" algn="tl">
                  <a:srgbClr val="C0C0C0"/>
                </a:outerShdw>
              </a:effectLst>
              <a:latin typeface="Bookman Old Style" pitchFamily="18" charset="0"/>
            </a:endParaRPr>
          </a:p>
          <a:p>
            <a:pPr>
              <a:lnSpc>
                <a:spcPct val="120000"/>
              </a:lnSpc>
              <a:buFont typeface="Wingdings" pitchFamily="2" charset="2"/>
              <a:buNone/>
              <a:defRPr/>
            </a:pPr>
            <a:r>
              <a:rPr lang="en-US" altLang="zh-CN" sz="2800" smtClean="0">
                <a:solidFill>
                  <a:srgbClr val="0000CC"/>
                </a:solidFill>
                <a:effectLst>
                  <a:outerShdw blurRad="38100" dist="38100" dir="2700000" algn="tl">
                    <a:srgbClr val="C0C0C0"/>
                  </a:outerShdw>
                </a:effectLst>
                <a:latin typeface="Bookman Old Style" pitchFamily="18" charset="0"/>
              </a:rPr>
              <a:t>         </a:t>
            </a:r>
            <a:r>
              <a:rPr lang="zh-CN" altLang="en-US" sz="2800" smtClean="0">
                <a:solidFill>
                  <a:srgbClr val="0000CC"/>
                </a:solidFill>
                <a:effectLst>
                  <a:outerShdw blurRad="38100" dist="38100" dir="2700000" algn="tl">
                    <a:srgbClr val="C0C0C0"/>
                  </a:outerShdw>
                </a:effectLst>
                <a:latin typeface="Bookman Old Style" pitchFamily="18" charset="0"/>
                <a:ea typeface="黑体" pitchFamily="2" charset="-122"/>
              </a:rPr>
              <a:t>所以水的稳定性很大，即使在</a:t>
            </a:r>
            <a:r>
              <a:rPr lang="en-US" altLang="zh-CN" sz="2800" smtClean="0">
                <a:solidFill>
                  <a:srgbClr val="0000CC"/>
                </a:solidFill>
                <a:effectLst>
                  <a:outerShdw blurRad="38100" dist="38100" dir="2700000" algn="tl">
                    <a:srgbClr val="C0C0C0"/>
                  </a:outerShdw>
                </a:effectLst>
                <a:latin typeface="Bookman Old Style" pitchFamily="18" charset="0"/>
                <a:ea typeface="黑体" pitchFamily="2" charset="-122"/>
              </a:rPr>
              <a:t>2000K</a:t>
            </a:r>
            <a:r>
              <a:rPr lang="zh-CN" altLang="en-US" sz="2800" smtClean="0">
                <a:solidFill>
                  <a:srgbClr val="0000CC"/>
                </a:solidFill>
                <a:effectLst>
                  <a:outerShdw blurRad="38100" dist="38100" dir="2700000" algn="tl">
                    <a:srgbClr val="C0C0C0"/>
                  </a:outerShdw>
                </a:effectLst>
                <a:latin typeface="Bookman Old Style" pitchFamily="18" charset="0"/>
                <a:ea typeface="黑体" pitchFamily="2" charset="-122"/>
              </a:rPr>
              <a:t>的高温下，也只有</a:t>
            </a:r>
            <a:r>
              <a:rPr lang="en-US" altLang="zh-CN" sz="2800" smtClean="0">
                <a:solidFill>
                  <a:srgbClr val="0000CC"/>
                </a:solidFill>
                <a:effectLst>
                  <a:outerShdw blurRad="38100" dist="38100" dir="2700000" algn="tl">
                    <a:srgbClr val="C0C0C0"/>
                  </a:outerShdw>
                </a:effectLst>
                <a:latin typeface="Bookman Old Style" pitchFamily="18" charset="0"/>
                <a:ea typeface="黑体" pitchFamily="2" charset="-122"/>
              </a:rPr>
              <a:t>0.588%</a:t>
            </a:r>
            <a:r>
              <a:rPr lang="zh-CN" altLang="en-US" sz="2800" smtClean="0">
                <a:solidFill>
                  <a:srgbClr val="0000CC"/>
                </a:solidFill>
                <a:effectLst>
                  <a:outerShdw blurRad="38100" dist="38100" dir="2700000" algn="tl">
                    <a:srgbClr val="C0C0C0"/>
                  </a:outerShdw>
                </a:effectLst>
                <a:latin typeface="Bookman Old Style" pitchFamily="18" charset="0"/>
                <a:ea typeface="黑体" pitchFamily="2" charset="-122"/>
              </a:rPr>
              <a:t>的水分子解离，使水在很宽的温度范围内广泛应用。</a:t>
            </a:r>
          </a:p>
        </p:txBody>
      </p:sp>
      <p:sp>
        <p:nvSpPr>
          <p:cNvPr id="20484" name="Text Box 4"/>
          <p:cNvSpPr txBox="1">
            <a:spLocks noChangeArrowheads="1"/>
          </p:cNvSpPr>
          <p:nvPr/>
        </p:nvSpPr>
        <p:spPr bwMode="auto">
          <a:xfrm>
            <a:off x="684213" y="404813"/>
            <a:ext cx="8280400" cy="823912"/>
          </a:xfrm>
          <a:prstGeom prst="rect">
            <a:avLst/>
          </a:prstGeom>
          <a:noFill/>
          <a:ln>
            <a:noFill/>
          </a:ln>
          <a:effectLst>
            <a:outerShdw sy="50000" kx="-2453608" rotWithShape="0">
              <a:schemeClr val="bg2"/>
            </a:outerShdw>
          </a:effectLs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lnSpc>
                <a:spcPct val="150000"/>
              </a:lnSpc>
              <a:buClr>
                <a:schemeClr val="accent2"/>
              </a:buClr>
              <a:buFont typeface="Monotype Sorts"/>
              <a:buNone/>
              <a:defRPr/>
            </a:pPr>
            <a:r>
              <a:rPr lang="en-US" altLang="zh-CN">
                <a:solidFill>
                  <a:srgbClr val="0000CC"/>
                </a:solidFill>
                <a:latin typeface="黑体" pitchFamily="2" charset="-122"/>
                <a:ea typeface="黑体" pitchFamily="2" charset="-122"/>
              </a:rPr>
              <a:t>3</a:t>
            </a:r>
            <a:r>
              <a:rPr lang="zh-CN" altLang="en-US">
                <a:solidFill>
                  <a:srgbClr val="0000CC"/>
                </a:solidFill>
                <a:latin typeface="黑体" pitchFamily="2" charset="-122"/>
                <a:ea typeface="黑体" pitchFamily="2" charset="-122"/>
              </a:rPr>
              <a:t>．水有很高的标准生成焓</a:t>
            </a:r>
            <a:endParaRPr kumimoji="1" lang="zh-CN" altLang="en-US" b="1">
              <a:solidFill>
                <a:srgbClr val="0000CC"/>
              </a:solidFill>
              <a:latin typeface="黑体" pitchFamily="2" charset="-122"/>
              <a:ea typeface="黑体" pitchFamily="2" charset="-122"/>
            </a:endParaRPr>
          </a:p>
        </p:txBody>
      </p:sp>
      <p:sp>
        <p:nvSpPr>
          <p:cNvPr id="713730" name="Rectangle 2"/>
          <p:cNvSpPr>
            <a:spLocks noChangeArrowheads="1"/>
          </p:cNvSpPr>
          <p:nvPr/>
        </p:nvSpPr>
        <p:spPr bwMode="auto">
          <a:xfrm>
            <a:off x="468313" y="4221163"/>
            <a:ext cx="8229600" cy="1512887"/>
          </a:xfrm>
          <a:prstGeom prst="rect">
            <a:avLst/>
          </a:prstGeom>
          <a:noFill/>
          <a:ln>
            <a:noFill/>
          </a:ln>
          <a:extLst/>
        </p:spPr>
        <p:txBody>
          <a:bodyPr anchor="ctr"/>
          <a:lstStyle>
            <a:lvl1pPr eaLnBrk="0" hangingPunct="0">
              <a:defRPr sz="4400">
                <a:solidFill>
                  <a:schemeClr val="tx1"/>
                </a:solidFill>
                <a:latin typeface="Arial" pitchFamily="34" charset="0"/>
                <a:ea typeface="宋体" pitchFamily="2" charset="-122"/>
              </a:defRPr>
            </a:lvl1pPr>
            <a:lvl2pPr eaLnBrk="0" hangingPunct="0">
              <a:defRPr sz="4400">
                <a:solidFill>
                  <a:schemeClr val="tx1"/>
                </a:solidFill>
                <a:latin typeface="Arial" pitchFamily="34" charset="0"/>
                <a:ea typeface="宋体" pitchFamily="2" charset="-122"/>
              </a:defRPr>
            </a:lvl2pPr>
            <a:lvl3pPr eaLnBrk="0" hangingPunct="0">
              <a:defRPr sz="4400">
                <a:solidFill>
                  <a:schemeClr val="tx1"/>
                </a:solidFill>
                <a:latin typeface="Arial" pitchFamily="34" charset="0"/>
                <a:ea typeface="宋体" pitchFamily="2" charset="-122"/>
              </a:defRPr>
            </a:lvl3pPr>
            <a:lvl4pPr eaLnBrk="0" hangingPunct="0">
              <a:defRPr sz="4400">
                <a:solidFill>
                  <a:schemeClr val="tx1"/>
                </a:solidFill>
                <a:latin typeface="Arial" pitchFamily="34" charset="0"/>
                <a:ea typeface="宋体" pitchFamily="2" charset="-122"/>
              </a:defRPr>
            </a:lvl4pPr>
            <a:lvl5pPr eaLnBrk="0" hangingPunct="0">
              <a:defRPr sz="4400">
                <a:solidFill>
                  <a:schemeClr val="tx1"/>
                </a:solidFill>
                <a:latin typeface="Arial" pitchFamily="34" charset="0"/>
                <a:ea typeface="宋体" pitchFamily="2" charset="-122"/>
              </a:defRPr>
            </a:lvl5pPr>
            <a:lvl6pPr marL="457200" eaLnBrk="0" fontAlgn="base" hangingPunct="0">
              <a:spcBef>
                <a:spcPct val="0"/>
              </a:spcBef>
              <a:spcAft>
                <a:spcPct val="0"/>
              </a:spcAft>
              <a:defRPr sz="4400">
                <a:solidFill>
                  <a:schemeClr val="tx1"/>
                </a:solidFill>
                <a:latin typeface="Arial" pitchFamily="34" charset="0"/>
                <a:ea typeface="宋体" pitchFamily="2" charset="-122"/>
              </a:defRPr>
            </a:lvl6pPr>
            <a:lvl7pPr marL="914400" eaLnBrk="0" fontAlgn="base" hangingPunct="0">
              <a:spcBef>
                <a:spcPct val="0"/>
              </a:spcBef>
              <a:spcAft>
                <a:spcPct val="0"/>
              </a:spcAft>
              <a:defRPr sz="4400">
                <a:solidFill>
                  <a:schemeClr val="tx1"/>
                </a:solidFill>
                <a:latin typeface="Arial" pitchFamily="34" charset="0"/>
                <a:ea typeface="宋体" pitchFamily="2" charset="-122"/>
              </a:defRPr>
            </a:lvl7pPr>
            <a:lvl8pPr marL="1371600" eaLnBrk="0" fontAlgn="base" hangingPunct="0">
              <a:spcBef>
                <a:spcPct val="0"/>
              </a:spcBef>
              <a:spcAft>
                <a:spcPct val="0"/>
              </a:spcAft>
              <a:defRPr sz="4400">
                <a:solidFill>
                  <a:schemeClr val="tx1"/>
                </a:solidFill>
                <a:latin typeface="Arial" pitchFamily="34" charset="0"/>
                <a:ea typeface="宋体" pitchFamily="2" charset="-122"/>
              </a:defRPr>
            </a:lvl8pPr>
            <a:lvl9pPr marL="1828800" eaLnBrk="0" fontAlgn="base" hangingPunct="0">
              <a:spcBef>
                <a:spcPct val="0"/>
              </a:spcBef>
              <a:spcAft>
                <a:spcPct val="0"/>
              </a:spcAft>
              <a:defRPr sz="4400">
                <a:solidFill>
                  <a:schemeClr val="tx1"/>
                </a:solidFill>
                <a:latin typeface="Arial" pitchFamily="34" charset="0"/>
                <a:ea typeface="宋体" pitchFamily="2" charset="-122"/>
              </a:defRPr>
            </a:lvl9pPr>
          </a:lstStyle>
          <a:p>
            <a:pPr>
              <a:lnSpc>
                <a:spcPct val="120000"/>
              </a:lnSpc>
              <a:defRPr/>
            </a:pPr>
            <a:r>
              <a:rPr lang="en-US" altLang="zh-CN" sz="2800" smtClean="0">
                <a:effectLst>
                  <a:outerShdw blurRad="38100" dist="38100" dir="2700000" algn="tl">
                    <a:srgbClr val="C0C0C0"/>
                  </a:outerShdw>
                </a:effectLst>
                <a:ea typeface="华文新魏" pitchFamily="2" charset="-122"/>
              </a:rPr>
              <a:t>     </a:t>
            </a:r>
            <a:r>
              <a:rPr lang="zh-CN" altLang="en-US" sz="2800" smtClean="0">
                <a:solidFill>
                  <a:srgbClr val="0000CC"/>
                </a:solidFill>
                <a:ea typeface="黑体" pitchFamily="2" charset="-122"/>
              </a:rPr>
              <a:t>水的这种“反常状态”主要来自它的</a:t>
            </a:r>
            <a:r>
              <a:rPr lang="zh-CN" altLang="en-US" sz="2800" smtClean="0">
                <a:solidFill>
                  <a:srgbClr val="FF6600"/>
                </a:solidFill>
                <a:ea typeface="黑体" pitchFamily="2" charset="-122"/>
              </a:rPr>
              <a:t>强极性</a:t>
            </a:r>
            <a:r>
              <a:rPr lang="zh-CN" altLang="en-US" sz="2800" smtClean="0">
                <a:solidFill>
                  <a:srgbClr val="0000CC"/>
                </a:solidFill>
                <a:ea typeface="黑体" pitchFamily="2" charset="-122"/>
              </a:rPr>
              <a:t>和</a:t>
            </a:r>
            <a:r>
              <a:rPr lang="zh-CN" altLang="en-US" sz="2800" smtClean="0">
                <a:solidFill>
                  <a:srgbClr val="FF6600"/>
                </a:solidFill>
                <a:ea typeface="黑体" pitchFamily="2" charset="-122"/>
              </a:rPr>
              <a:t>强氢键</a:t>
            </a:r>
            <a:r>
              <a:rPr lang="zh-CN" altLang="en-US" sz="2800" smtClean="0">
                <a:solidFill>
                  <a:srgbClr val="0000CC"/>
                </a:solidFill>
                <a:ea typeface="黑体" pitchFamily="2" charset="-122"/>
              </a:rPr>
              <a:t>作用。</a:t>
            </a:r>
          </a:p>
        </p:txBody>
      </p:sp>
      <p:graphicFrame>
        <p:nvGraphicFramePr>
          <p:cNvPr id="713732" name="Object 18"/>
          <p:cNvGraphicFramePr>
            <a:graphicFrameLocks noChangeAspect="1"/>
          </p:cNvGraphicFramePr>
          <p:nvPr/>
        </p:nvGraphicFramePr>
        <p:xfrm>
          <a:off x="5219700" y="4292600"/>
          <a:ext cx="2981325" cy="2222500"/>
        </p:xfrm>
        <a:graphic>
          <a:graphicData uri="http://schemas.openxmlformats.org/presentationml/2006/ole">
            <mc:AlternateContent xmlns:mc="http://schemas.openxmlformats.org/markup-compatibility/2006">
              <mc:Choice xmlns:v="urn:schemas-microsoft-com:vml" Requires="v">
                <p:oleObj spid="_x0000_s6188" name="PhotoImpact" r:id="rId4" imgW="2980952" imgH="1895238" progId="">
                  <p:embed/>
                </p:oleObj>
              </mc:Choice>
              <mc:Fallback>
                <p:oleObj name="PhotoImpact" r:id="rId4" imgW="2980952" imgH="1895238" progId="">
                  <p:embed/>
                  <p:pic>
                    <p:nvPicPr>
                      <p:cNvPr id="0" name="Picture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9700" y="4292600"/>
                        <a:ext cx="2981325" cy="222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sy="50000" kx="-2453608" rotWithShape="0">
                                <a:schemeClr val="bg2"/>
                              </a:outerShdw>
                            </a:effectLst>
                          </a14:hiddenEffects>
                        </a:ext>
                      </a:extLst>
                    </p:spPr>
                  </p:pic>
                </p:oleObj>
              </mc:Fallback>
            </mc:AlternateContent>
          </a:graphicData>
        </a:graphic>
      </p:graphicFrame>
      <p:graphicFrame>
        <p:nvGraphicFramePr>
          <p:cNvPr id="713733" name="Object 19"/>
          <p:cNvGraphicFramePr>
            <a:graphicFrameLocks noChangeAspect="1"/>
          </p:cNvGraphicFramePr>
          <p:nvPr/>
        </p:nvGraphicFramePr>
        <p:xfrm>
          <a:off x="1476375" y="4292600"/>
          <a:ext cx="2387600" cy="2243138"/>
        </p:xfrm>
        <a:graphic>
          <a:graphicData uri="http://schemas.openxmlformats.org/presentationml/2006/ole">
            <mc:AlternateContent xmlns:mc="http://schemas.openxmlformats.org/markup-compatibility/2006">
              <mc:Choice xmlns:v="urn:schemas-microsoft-com:vml" Requires="v">
                <p:oleObj spid="_x0000_s6189" name="PhotoImpact" r:id="rId6" imgW="2038095" imgH="1914286" progId="">
                  <p:embed/>
                </p:oleObj>
              </mc:Choice>
              <mc:Fallback>
                <p:oleObj name="PhotoImpact" r:id="rId6" imgW="2038095" imgH="1914286" progId="">
                  <p:embed/>
                  <p:pic>
                    <p:nvPicPr>
                      <p:cNvPr id="0" name="Picture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76375" y="4292600"/>
                        <a:ext cx="2387600" cy="2243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sy="50000" kx="-2453608"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448514"/>
                                        </p:tgtEl>
                                        <p:attrNameLst>
                                          <p:attrName>style.visibility</p:attrName>
                                        </p:attrNameLst>
                                      </p:cBhvr>
                                      <p:to>
                                        <p:strVal val="visible"/>
                                      </p:to>
                                    </p:set>
                                    <p:animEffect transition="in" filter="dissolve">
                                      <p:cBhvr>
                                        <p:cTn id="7" dur="500"/>
                                        <p:tgtEl>
                                          <p:spTgt spid="4485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48515">
                                            <p:txEl>
                                              <p:pRg st="0" end="0"/>
                                            </p:txEl>
                                          </p:spTgt>
                                        </p:tgtEl>
                                        <p:attrNameLst>
                                          <p:attrName>style.visibility</p:attrName>
                                        </p:attrNameLst>
                                      </p:cBhvr>
                                      <p:to>
                                        <p:strVal val="visible"/>
                                      </p:to>
                                    </p:set>
                                    <p:animEffect transition="in" filter="dissolve">
                                      <p:cBhvr>
                                        <p:cTn id="12" dur="500"/>
                                        <p:tgtEl>
                                          <p:spTgt spid="44851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48515">
                                            <p:txEl>
                                              <p:pRg st="1" end="1"/>
                                            </p:txEl>
                                          </p:spTgt>
                                        </p:tgtEl>
                                        <p:attrNameLst>
                                          <p:attrName>style.visibility</p:attrName>
                                        </p:attrNameLst>
                                      </p:cBhvr>
                                      <p:to>
                                        <p:strVal val="visible"/>
                                      </p:to>
                                    </p:set>
                                    <p:animEffect transition="in" filter="dissolve">
                                      <p:cBhvr>
                                        <p:cTn id="17" dur="500"/>
                                        <p:tgtEl>
                                          <p:spTgt spid="448515">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48515">
                                            <p:txEl>
                                              <p:pRg st="2" end="2"/>
                                            </p:txEl>
                                          </p:spTgt>
                                        </p:tgtEl>
                                        <p:attrNameLst>
                                          <p:attrName>style.visibility</p:attrName>
                                        </p:attrNameLst>
                                      </p:cBhvr>
                                      <p:to>
                                        <p:strVal val="visible"/>
                                      </p:to>
                                    </p:set>
                                    <p:animEffect transition="in" filter="dissolve">
                                      <p:cBhvr>
                                        <p:cTn id="22" dur="500"/>
                                        <p:tgtEl>
                                          <p:spTgt spid="448515">
                                            <p:txEl>
                                              <p:pRg st="2" end="2"/>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713730"/>
                                        </p:tgtEl>
                                        <p:attrNameLst>
                                          <p:attrName>style.visibility</p:attrName>
                                        </p:attrNameLst>
                                      </p:cBhvr>
                                      <p:to>
                                        <p:strVal val="visible"/>
                                      </p:to>
                                    </p:set>
                                    <p:animEffect transition="in" filter="dissolve">
                                      <p:cBhvr>
                                        <p:cTn id="25" dur="500"/>
                                        <p:tgtEl>
                                          <p:spTgt spid="71373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0"/>
                                          </p:stCondLst>
                                        </p:cTn>
                                        <p:tgtEl>
                                          <p:spTgt spid="713733"/>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0"/>
                                          </p:stCondLst>
                                        </p:cTn>
                                        <p:tgtEl>
                                          <p:spTgt spid="7137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8514" grpId="0"/>
      <p:bldP spid="448515" grpId="0" build="p"/>
      <p:bldP spid="713730" grpId="0"/>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1266" name="Rectangle 2"/>
          <p:cNvSpPr>
            <a:spLocks noGrp="1" noChangeArrowheads="1"/>
          </p:cNvSpPr>
          <p:nvPr>
            <p:ph type="title" idx="4294967295"/>
          </p:nvPr>
        </p:nvSpPr>
        <p:spPr>
          <a:xfrm>
            <a:off x="457200" y="457200"/>
            <a:ext cx="8651875" cy="1371600"/>
          </a:xfrm>
        </p:spPr>
        <p:txBody>
          <a:bodyPr/>
          <a:lstStyle/>
          <a:p>
            <a:r>
              <a:rPr lang="en-US" altLang="zh-CN" sz="3200" smtClean="0">
                <a:solidFill>
                  <a:srgbClr val="0000CC"/>
                </a:solidFill>
                <a:latin typeface="黑体" pitchFamily="49" charset="-122"/>
                <a:ea typeface="黑体" pitchFamily="49" charset="-122"/>
              </a:rPr>
              <a:t>4</a:t>
            </a:r>
            <a:r>
              <a:rPr lang="zh-CN" altLang="en-US" sz="3200" smtClean="0">
                <a:solidFill>
                  <a:srgbClr val="0000CC"/>
                </a:solidFill>
                <a:latin typeface="黑体" pitchFamily="49" charset="-122"/>
                <a:ea typeface="黑体" pitchFamily="49" charset="-122"/>
              </a:rPr>
              <a:t>．水有很强的溶解能力，是性能优良的溶剂。</a:t>
            </a:r>
          </a:p>
        </p:txBody>
      </p:sp>
      <p:sp>
        <p:nvSpPr>
          <p:cNvPr id="651267" name="Rectangle 3"/>
          <p:cNvSpPr>
            <a:spLocks noGrp="1" noChangeArrowheads="1"/>
          </p:cNvSpPr>
          <p:nvPr>
            <p:ph type="body" idx="4294967295"/>
          </p:nvPr>
        </p:nvSpPr>
        <p:spPr>
          <a:xfrm>
            <a:off x="539750" y="1752600"/>
            <a:ext cx="8135938" cy="4484688"/>
          </a:xfrm>
        </p:spPr>
        <p:txBody>
          <a:bodyPr/>
          <a:lstStyle/>
          <a:p>
            <a:pPr>
              <a:buFont typeface="Wingdings" pitchFamily="2" charset="2"/>
              <a:buNone/>
              <a:defRPr/>
            </a:pPr>
            <a:r>
              <a:rPr lang="zh-CN" altLang="en-US" sz="2400" smtClean="0">
                <a:solidFill>
                  <a:srgbClr val="0000CC"/>
                </a:solidFill>
                <a:effectLst>
                  <a:outerShdw blurRad="38100" dist="38100" dir="2700000" algn="tl">
                    <a:srgbClr val="C0C0C0"/>
                  </a:outerShdw>
                </a:effectLst>
                <a:latin typeface="黑体" pitchFamily="2" charset="-122"/>
                <a:ea typeface="黑体" pitchFamily="2" charset="-122"/>
              </a:rPr>
              <a:t>几乎所有的物质都或多或少地溶解在水中。 </a:t>
            </a:r>
          </a:p>
          <a:p>
            <a:pPr>
              <a:defRPr/>
            </a:pPr>
            <a:endParaRPr lang="zh-CN" altLang="en-US" sz="2400" smtClean="0">
              <a:solidFill>
                <a:srgbClr val="0000CC"/>
              </a:solidFill>
              <a:effectLst>
                <a:outerShdw blurRad="38100" dist="38100" dir="2700000" algn="tl">
                  <a:srgbClr val="C0C0C0"/>
                </a:outerShdw>
              </a:effectLst>
              <a:latin typeface="黑体" pitchFamily="2" charset="-122"/>
              <a:ea typeface="黑体" pitchFamily="2" charset="-122"/>
            </a:endParaRPr>
          </a:p>
          <a:p>
            <a:pPr>
              <a:defRPr/>
            </a:pPr>
            <a:endParaRPr lang="zh-CN" altLang="en-US" sz="2400" smtClean="0">
              <a:solidFill>
                <a:srgbClr val="0000CC"/>
              </a:solidFill>
              <a:effectLst>
                <a:outerShdw blurRad="38100" dist="38100" dir="2700000" algn="tl">
                  <a:srgbClr val="C0C0C0"/>
                </a:outerShdw>
              </a:effectLst>
            </a:endParaRPr>
          </a:p>
          <a:p>
            <a:pPr>
              <a:defRPr/>
            </a:pPr>
            <a:endParaRPr lang="zh-CN" altLang="en-US" sz="2400" smtClean="0">
              <a:solidFill>
                <a:srgbClr val="0000CC"/>
              </a:solidFill>
              <a:effectLst>
                <a:outerShdw blurRad="38100" dist="38100" dir="2700000" algn="tl">
                  <a:srgbClr val="C0C0C0"/>
                </a:outerShdw>
              </a:effectLst>
            </a:endParaRPr>
          </a:p>
          <a:p>
            <a:pPr>
              <a:defRPr/>
            </a:pPr>
            <a:endParaRPr lang="zh-CN" altLang="en-US" sz="2400" smtClean="0">
              <a:solidFill>
                <a:srgbClr val="0000CC"/>
              </a:solidFill>
              <a:effectLst>
                <a:outerShdw blurRad="38100" dist="38100" dir="2700000" algn="tl">
                  <a:srgbClr val="C0C0C0"/>
                </a:outerShdw>
              </a:effectLst>
            </a:endParaRPr>
          </a:p>
          <a:p>
            <a:pPr>
              <a:defRPr/>
            </a:pPr>
            <a:endParaRPr lang="zh-CN" altLang="en-US" sz="2400" smtClean="0">
              <a:solidFill>
                <a:srgbClr val="0000CC"/>
              </a:solidFill>
              <a:effectLst>
                <a:outerShdw blurRad="38100" dist="38100" dir="2700000" algn="tl">
                  <a:srgbClr val="C0C0C0"/>
                </a:outerShdw>
              </a:effectLst>
            </a:endParaRPr>
          </a:p>
          <a:p>
            <a:pPr>
              <a:buFont typeface="Wingdings" pitchFamily="2" charset="2"/>
              <a:buNone/>
              <a:defRPr/>
            </a:pPr>
            <a:r>
              <a:rPr lang="zh-CN" altLang="en-US" sz="2400" smtClean="0">
                <a:solidFill>
                  <a:srgbClr val="0000CC"/>
                </a:solidFill>
                <a:effectLst>
                  <a:outerShdw blurRad="38100" dist="38100" dir="2700000" algn="tl">
                    <a:srgbClr val="C0C0C0"/>
                  </a:outerShdw>
                </a:effectLst>
              </a:rPr>
              <a:t>    </a:t>
            </a:r>
          </a:p>
          <a:p>
            <a:pPr>
              <a:buFont typeface="Wingdings" pitchFamily="2" charset="2"/>
              <a:buNone/>
              <a:defRPr/>
            </a:pPr>
            <a:r>
              <a:rPr lang="zh-CN" altLang="en-US" sz="2400" smtClean="0">
                <a:solidFill>
                  <a:srgbClr val="0000CC"/>
                </a:solidFill>
                <a:effectLst>
                  <a:outerShdw blurRad="38100" dist="38100" dir="2700000" algn="tl">
                    <a:srgbClr val="C0C0C0"/>
                  </a:outerShdw>
                </a:effectLst>
              </a:rPr>
              <a:t>           </a:t>
            </a:r>
            <a:r>
              <a:rPr lang="en-US" altLang="zh-CN" sz="2400" smtClean="0">
                <a:solidFill>
                  <a:srgbClr val="0000CC"/>
                </a:solidFill>
                <a:effectLst>
                  <a:outerShdw blurRad="38100" dist="38100" dir="2700000" algn="tl">
                    <a:srgbClr val="C0C0C0"/>
                  </a:outerShdw>
                </a:effectLst>
              </a:rPr>
              <a:t>Ti</a:t>
            </a:r>
            <a:r>
              <a:rPr lang="en-US" altLang="zh-CN" sz="2400" baseline="30000" smtClean="0">
                <a:solidFill>
                  <a:srgbClr val="0000CC"/>
                </a:solidFill>
                <a:effectLst>
                  <a:outerShdw blurRad="38100" dist="38100" dir="2700000" algn="tl">
                    <a:srgbClr val="C0C0C0"/>
                  </a:outerShdw>
                </a:effectLst>
              </a:rPr>
              <a:t>+3 </a:t>
            </a:r>
            <a:r>
              <a:rPr lang="en-US" altLang="zh-CN" sz="2400" smtClean="0">
                <a:solidFill>
                  <a:srgbClr val="0000CC"/>
                </a:solidFill>
                <a:effectLst>
                  <a:outerShdw blurRad="38100" dist="38100" dir="2700000" algn="tl">
                    <a:srgbClr val="C0C0C0"/>
                  </a:outerShdw>
                </a:effectLst>
              </a:rPr>
              <a:t>    Cr</a:t>
            </a:r>
            <a:r>
              <a:rPr lang="en-US" altLang="zh-CN" sz="2400" baseline="30000" smtClean="0">
                <a:solidFill>
                  <a:srgbClr val="0000CC"/>
                </a:solidFill>
                <a:effectLst>
                  <a:outerShdw blurRad="38100" dist="38100" dir="2700000" algn="tl">
                    <a:srgbClr val="C0C0C0"/>
                  </a:outerShdw>
                </a:effectLst>
              </a:rPr>
              <a:t>3+</a:t>
            </a:r>
            <a:r>
              <a:rPr lang="en-US" altLang="zh-CN" sz="2400" smtClean="0">
                <a:solidFill>
                  <a:srgbClr val="0000CC"/>
                </a:solidFill>
                <a:effectLst>
                  <a:outerShdw blurRad="38100" dist="38100" dir="2700000" algn="tl">
                    <a:srgbClr val="C0C0C0"/>
                  </a:outerShdw>
                </a:effectLst>
              </a:rPr>
              <a:t>   Mn</a:t>
            </a:r>
            <a:r>
              <a:rPr lang="en-US" altLang="zh-CN" sz="2400" baseline="30000" smtClean="0">
                <a:solidFill>
                  <a:srgbClr val="0000CC"/>
                </a:solidFill>
                <a:effectLst>
                  <a:outerShdw blurRad="38100" dist="38100" dir="2700000" algn="tl">
                    <a:srgbClr val="C0C0C0"/>
                  </a:outerShdw>
                </a:effectLst>
              </a:rPr>
              <a:t>2+</a:t>
            </a:r>
            <a:r>
              <a:rPr lang="en-US" altLang="zh-CN" sz="2400" smtClean="0">
                <a:solidFill>
                  <a:srgbClr val="0000CC"/>
                </a:solidFill>
                <a:effectLst>
                  <a:outerShdw blurRad="38100" dist="38100" dir="2700000" algn="tl">
                    <a:srgbClr val="C0C0C0"/>
                  </a:outerShdw>
                </a:effectLst>
              </a:rPr>
              <a:t>    Fe</a:t>
            </a:r>
            <a:r>
              <a:rPr lang="en-US" altLang="zh-CN" sz="2400" baseline="30000" smtClean="0">
                <a:solidFill>
                  <a:srgbClr val="0000CC"/>
                </a:solidFill>
                <a:effectLst>
                  <a:outerShdw blurRad="38100" dist="38100" dir="2700000" algn="tl">
                    <a:srgbClr val="C0C0C0"/>
                  </a:outerShdw>
                </a:effectLst>
              </a:rPr>
              <a:t>3+</a:t>
            </a:r>
            <a:r>
              <a:rPr lang="en-US" altLang="zh-CN" sz="2400" smtClean="0">
                <a:solidFill>
                  <a:srgbClr val="0000CC"/>
                </a:solidFill>
                <a:effectLst>
                  <a:outerShdw blurRad="38100" dist="38100" dir="2700000" algn="tl">
                    <a:srgbClr val="C0C0C0"/>
                  </a:outerShdw>
                </a:effectLst>
              </a:rPr>
              <a:t>    Co</a:t>
            </a:r>
            <a:r>
              <a:rPr lang="en-US" altLang="zh-CN" sz="2400" baseline="30000" smtClean="0">
                <a:solidFill>
                  <a:srgbClr val="0000CC"/>
                </a:solidFill>
                <a:effectLst>
                  <a:outerShdw blurRad="38100" dist="38100" dir="2700000" algn="tl">
                    <a:srgbClr val="C0C0C0"/>
                  </a:outerShdw>
                </a:effectLst>
              </a:rPr>
              <a:t>2+</a:t>
            </a:r>
            <a:r>
              <a:rPr lang="en-US" altLang="zh-CN" sz="2400" smtClean="0">
                <a:solidFill>
                  <a:srgbClr val="0000CC"/>
                </a:solidFill>
                <a:effectLst>
                  <a:outerShdw blurRad="38100" dist="38100" dir="2700000" algn="tl">
                    <a:srgbClr val="C0C0C0"/>
                  </a:outerShdw>
                </a:effectLst>
              </a:rPr>
              <a:t>    Ni</a:t>
            </a:r>
            <a:r>
              <a:rPr lang="en-US" altLang="zh-CN" sz="2400" baseline="30000" smtClean="0">
                <a:solidFill>
                  <a:srgbClr val="0000CC"/>
                </a:solidFill>
                <a:effectLst>
                  <a:outerShdw blurRad="38100" dist="38100" dir="2700000" algn="tl">
                    <a:srgbClr val="C0C0C0"/>
                  </a:outerShdw>
                </a:effectLst>
              </a:rPr>
              <a:t>2+</a:t>
            </a:r>
            <a:r>
              <a:rPr lang="en-US" altLang="zh-CN" sz="2400" smtClean="0">
                <a:solidFill>
                  <a:srgbClr val="0000CC"/>
                </a:solidFill>
                <a:effectLst>
                  <a:outerShdw blurRad="38100" dist="38100" dir="2700000" algn="tl">
                    <a:srgbClr val="C0C0C0"/>
                  </a:outerShdw>
                </a:effectLst>
              </a:rPr>
              <a:t>    Cu</a:t>
            </a:r>
            <a:r>
              <a:rPr lang="en-US" altLang="zh-CN" sz="2400" baseline="30000" smtClean="0">
                <a:solidFill>
                  <a:srgbClr val="0000CC"/>
                </a:solidFill>
                <a:effectLst>
                  <a:outerShdw blurRad="38100" dist="38100" dir="2700000" algn="tl">
                    <a:srgbClr val="C0C0C0"/>
                  </a:outerShdw>
                </a:effectLst>
              </a:rPr>
              <a:t>2+</a:t>
            </a:r>
          </a:p>
        </p:txBody>
      </p:sp>
      <p:pic>
        <p:nvPicPr>
          <p:cNvPr id="651268" name="Picture 4" descr="ho-1"/>
          <p:cNvPicPr>
            <a:picLocks noChangeAspect="1" noChangeArrowheads="1"/>
          </p:cNvPicPr>
          <p:nvPr/>
        </p:nvPicPr>
        <p:blipFill>
          <a:blip r:embed="rId3"/>
          <a:srcRect/>
          <a:stretch>
            <a:fillRect/>
          </a:stretch>
        </p:blipFill>
        <p:spPr bwMode="auto">
          <a:xfrm>
            <a:off x="971550" y="2420938"/>
            <a:ext cx="7129463" cy="2270125"/>
          </a:xfrm>
          <a:prstGeom prst="rect">
            <a:avLst/>
          </a:prstGeom>
          <a:noFill/>
          <a:ln w="9525">
            <a:noFill/>
            <a:miter lim="800000"/>
            <a:headEnd/>
            <a:tailEnd/>
          </a:ln>
        </p:spPr>
      </p:pic>
      <p:sp>
        <p:nvSpPr>
          <p:cNvPr id="780293" name="Text Box 5"/>
          <p:cNvSpPr txBox="1">
            <a:spLocks noChangeArrowheads="1"/>
          </p:cNvSpPr>
          <p:nvPr/>
        </p:nvSpPr>
        <p:spPr bwMode="auto">
          <a:xfrm>
            <a:off x="539750" y="5589588"/>
            <a:ext cx="7704138" cy="946150"/>
          </a:xfrm>
          <a:prstGeom prst="rect">
            <a:avLst/>
          </a:prstGeom>
          <a:noFill/>
          <a:ln>
            <a:noFill/>
          </a:ln>
          <a:effectLst>
            <a:outerShdw sy="50000" kx="-2453608" rotWithShape="0">
              <a:schemeClr val="bg2"/>
            </a:outerShdw>
          </a:effectLs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defRPr/>
            </a:pPr>
            <a:r>
              <a:rPr lang="en-US" altLang="zh-CN" sz="2800">
                <a:solidFill>
                  <a:srgbClr val="0000CC"/>
                </a:solidFill>
                <a:ea typeface="黑体" pitchFamily="2" charset="-122"/>
              </a:rPr>
              <a:t>      </a:t>
            </a:r>
            <a:r>
              <a:rPr lang="zh-CN" altLang="en-US" sz="2800">
                <a:solidFill>
                  <a:srgbClr val="0000CC"/>
                </a:solidFill>
                <a:ea typeface="黑体" pitchFamily="2" charset="-122"/>
              </a:rPr>
              <a:t>水的强溶解性来自于其强的配位性，使电解质形成</a:t>
            </a:r>
            <a:r>
              <a:rPr lang="zh-CN" altLang="en-US" sz="2800">
                <a:solidFill>
                  <a:srgbClr val="D60093"/>
                </a:solidFill>
                <a:ea typeface="黑体" pitchFamily="2" charset="-122"/>
              </a:rPr>
              <a:t>水合离子</a:t>
            </a:r>
            <a:r>
              <a:rPr lang="zh-CN" altLang="en-US" sz="2800">
                <a:solidFill>
                  <a:srgbClr val="0000CC"/>
                </a:solidFill>
                <a:ea typeface="黑体" pitchFamily="2"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651266"/>
                                        </p:tgtEl>
                                        <p:attrNameLst>
                                          <p:attrName>style.visibility</p:attrName>
                                        </p:attrNameLst>
                                      </p:cBhvr>
                                      <p:to>
                                        <p:strVal val="visible"/>
                                      </p:to>
                                    </p:set>
                                    <p:animEffect transition="in" filter="dissolve">
                                      <p:cBhvr>
                                        <p:cTn id="7" dur="500"/>
                                        <p:tgtEl>
                                          <p:spTgt spid="6512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51267">
                                            <p:txEl>
                                              <p:pRg st="0" end="0"/>
                                            </p:txEl>
                                          </p:spTgt>
                                        </p:tgtEl>
                                        <p:attrNameLst>
                                          <p:attrName>style.visibility</p:attrName>
                                        </p:attrNameLst>
                                      </p:cBhvr>
                                      <p:to>
                                        <p:strVal val="visible"/>
                                      </p:to>
                                    </p:set>
                                    <p:animEffect transition="in" filter="dissolve">
                                      <p:cBhvr>
                                        <p:cTn id="12" dur="500"/>
                                        <p:tgtEl>
                                          <p:spTgt spid="65126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65126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651267">
                                            <p:txEl>
                                              <p:pRg st="6" end="6"/>
                                            </p:txEl>
                                          </p:spTgt>
                                        </p:tgtEl>
                                        <p:attrNameLst>
                                          <p:attrName>style.visibility</p:attrName>
                                        </p:attrNameLst>
                                      </p:cBhvr>
                                      <p:to>
                                        <p:strVal val="visible"/>
                                      </p:to>
                                    </p:set>
                                    <p:animEffect transition="in" filter="dissolve">
                                      <p:cBhvr>
                                        <p:cTn id="21" dur="500"/>
                                        <p:tgtEl>
                                          <p:spTgt spid="651267">
                                            <p:txEl>
                                              <p:pRg st="6" end="6"/>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651267">
                                            <p:txEl>
                                              <p:pRg st="7" end="7"/>
                                            </p:txEl>
                                          </p:spTgt>
                                        </p:tgtEl>
                                        <p:attrNameLst>
                                          <p:attrName>style.visibility</p:attrName>
                                        </p:attrNameLst>
                                      </p:cBhvr>
                                      <p:to>
                                        <p:strVal val="visible"/>
                                      </p:to>
                                    </p:set>
                                    <p:animEffect transition="in" filter="dissolve">
                                      <p:cBhvr>
                                        <p:cTn id="26" dur="500"/>
                                        <p:tgtEl>
                                          <p:spTgt spid="651267">
                                            <p:txEl>
                                              <p:pRg st="7" end="7"/>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802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1266" grpId="0"/>
      <p:bldP spid="651267" grpId="0" build="p"/>
      <p:bldP spid="780293" grpId="0"/>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562" name="Rectangle 2"/>
          <p:cNvSpPr>
            <a:spLocks noGrp="1" noChangeArrowheads="1"/>
          </p:cNvSpPr>
          <p:nvPr>
            <p:ph type="title" idx="4294967295"/>
          </p:nvPr>
        </p:nvSpPr>
        <p:spPr>
          <a:xfrm>
            <a:off x="142875" y="549275"/>
            <a:ext cx="7524750" cy="898525"/>
          </a:xfrm>
        </p:spPr>
        <p:txBody>
          <a:bodyPr/>
          <a:lstStyle/>
          <a:p>
            <a:pPr>
              <a:defRPr/>
            </a:pPr>
            <a:r>
              <a:rPr lang="en-US" altLang="zh-CN" sz="4000" smtClean="0">
                <a:solidFill>
                  <a:srgbClr val="0000CC"/>
                </a:solidFill>
                <a:effectLst>
                  <a:outerShdw blurRad="38100" dist="38100" dir="2700000" algn="tl">
                    <a:srgbClr val="C0C0C0"/>
                  </a:outerShdw>
                </a:effectLst>
                <a:latin typeface="黑体" pitchFamily="2" charset="-122"/>
                <a:ea typeface="黑体" pitchFamily="2" charset="-122"/>
              </a:rPr>
              <a:t> </a:t>
            </a:r>
            <a:r>
              <a:rPr lang="en-US" altLang="zh-CN" sz="3200" smtClean="0">
                <a:solidFill>
                  <a:srgbClr val="0000CC"/>
                </a:solidFill>
                <a:latin typeface="黑体" pitchFamily="2" charset="-122"/>
                <a:ea typeface="黑体" pitchFamily="2" charset="-122"/>
              </a:rPr>
              <a:t>5.</a:t>
            </a:r>
            <a:r>
              <a:rPr lang="zh-CN" altLang="en-US" sz="3200" smtClean="0">
                <a:solidFill>
                  <a:srgbClr val="0000CC"/>
                </a:solidFill>
                <a:latin typeface="黑体" pitchFamily="2" charset="-122"/>
                <a:ea typeface="黑体" pitchFamily="2" charset="-122"/>
              </a:rPr>
              <a:t>水是中性物质，或者说是两性物质。</a:t>
            </a:r>
          </a:p>
        </p:txBody>
      </p:sp>
      <p:sp>
        <p:nvSpPr>
          <p:cNvPr id="450563" name="Rectangle 3"/>
          <p:cNvSpPr>
            <a:spLocks noGrp="1" noChangeArrowheads="1"/>
          </p:cNvSpPr>
          <p:nvPr>
            <p:ph type="body" idx="4294967295"/>
          </p:nvPr>
        </p:nvSpPr>
        <p:spPr>
          <a:xfrm>
            <a:off x="685800" y="2205038"/>
            <a:ext cx="8207375" cy="3044825"/>
          </a:xfrm>
        </p:spPr>
        <p:txBody>
          <a:bodyPr/>
          <a:lstStyle/>
          <a:p>
            <a:pPr>
              <a:lnSpc>
                <a:spcPct val="150000"/>
              </a:lnSpc>
              <a:buFont typeface="Wingdings" pitchFamily="2" charset="2"/>
              <a:buNone/>
            </a:pPr>
            <a:r>
              <a:rPr lang="zh-CN" altLang="en-US" smtClean="0">
                <a:solidFill>
                  <a:srgbClr val="0000CC"/>
                </a:solidFill>
                <a:ea typeface="黑体" pitchFamily="49" charset="-122"/>
              </a:rPr>
              <a:t>在纯水中</a:t>
            </a:r>
          </a:p>
          <a:p>
            <a:pPr>
              <a:lnSpc>
                <a:spcPct val="150000"/>
              </a:lnSpc>
              <a:buFont typeface="Wingdings" pitchFamily="2" charset="2"/>
              <a:buNone/>
            </a:pPr>
            <a:r>
              <a:rPr lang="zh-CN" altLang="en-US" sz="3600" smtClean="0"/>
              <a:t>          </a:t>
            </a:r>
            <a:r>
              <a:rPr lang="en-US" altLang="zh-CN" sz="3600" smtClean="0">
                <a:solidFill>
                  <a:srgbClr val="D60093"/>
                </a:solidFill>
                <a:latin typeface="Tahoma" pitchFamily="34" charset="0"/>
              </a:rPr>
              <a:t>c(H</a:t>
            </a:r>
            <a:r>
              <a:rPr lang="en-US" altLang="zh-CN" sz="3600" baseline="30000" smtClean="0">
                <a:solidFill>
                  <a:srgbClr val="D60093"/>
                </a:solidFill>
                <a:latin typeface="Tahoma" pitchFamily="34" charset="0"/>
              </a:rPr>
              <a:t>+</a:t>
            </a:r>
            <a:r>
              <a:rPr lang="en-US" altLang="zh-CN" sz="3600" smtClean="0">
                <a:solidFill>
                  <a:srgbClr val="D60093"/>
                </a:solidFill>
                <a:latin typeface="Tahoma" pitchFamily="34" charset="0"/>
              </a:rPr>
              <a:t>)   =   c(OH</a:t>
            </a:r>
            <a:r>
              <a:rPr lang="en-US" altLang="zh-CN" sz="3600" baseline="30000" smtClean="0">
                <a:solidFill>
                  <a:srgbClr val="D60093"/>
                </a:solidFill>
                <a:latin typeface="Tahoma" pitchFamily="34" charset="0"/>
              </a:rPr>
              <a:t>-</a:t>
            </a:r>
            <a:r>
              <a:rPr lang="en-US" altLang="zh-CN" sz="3600" smtClean="0">
                <a:solidFill>
                  <a:srgbClr val="D60093"/>
                </a:solidFill>
                <a:latin typeface="Tahoma" pitchFamily="34" charset="0"/>
              </a:rPr>
              <a:t>)</a:t>
            </a:r>
          </a:p>
          <a:p>
            <a:pPr>
              <a:lnSpc>
                <a:spcPct val="150000"/>
              </a:lnSpc>
              <a:buFont typeface="Wingdings" pitchFamily="2" charset="2"/>
              <a:buNone/>
            </a:pPr>
            <a:r>
              <a:rPr lang="zh-CN" altLang="en-US" smtClean="0">
                <a:solidFill>
                  <a:srgbClr val="0000CC"/>
                </a:solidFill>
                <a:ea typeface="黑体" pitchFamily="49" charset="-122"/>
              </a:rPr>
              <a:t>因此，水是一切化学反应十分理想的介质。</a:t>
            </a:r>
          </a:p>
        </p:txBody>
      </p:sp>
      <p:sp>
        <p:nvSpPr>
          <p:cNvPr id="22532" name="AutoShape 4">
            <a:hlinkClick r:id="rId3" action="ppaction://hlinksldjump" highlightClick="1"/>
          </p:cNvPr>
          <p:cNvSpPr>
            <a:spLocks noChangeArrowheads="1"/>
          </p:cNvSpPr>
          <p:nvPr/>
        </p:nvSpPr>
        <p:spPr bwMode="auto">
          <a:xfrm>
            <a:off x="8027988" y="5949950"/>
            <a:ext cx="661987" cy="396875"/>
          </a:xfrm>
          <a:prstGeom prst="actionButtonReturn">
            <a:avLst/>
          </a:prstGeom>
          <a:solidFill>
            <a:schemeClr val="accent1"/>
          </a:solidFill>
          <a:ln w="9525">
            <a:solidFill>
              <a:schemeClr val="tx1"/>
            </a:solidFill>
            <a:miter lim="800000"/>
            <a:headEnd/>
            <a:tailEnd/>
          </a:ln>
          <a:effectLst>
            <a:outerShdw sy="50000" kx="-2453608" rotWithShape="0">
              <a:schemeClr val="bg2"/>
            </a:outerShdw>
          </a:effec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defRPr/>
            </a:pPr>
            <a:endParaRPr lang="zh-CN" altLang="en-US" sz="18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450562"/>
                                        </p:tgtEl>
                                        <p:attrNameLst>
                                          <p:attrName>style.visibility</p:attrName>
                                        </p:attrNameLst>
                                      </p:cBhvr>
                                      <p:to>
                                        <p:strVal val="visible"/>
                                      </p:to>
                                    </p:set>
                                    <p:animEffect transition="in" filter="dissolve">
                                      <p:cBhvr>
                                        <p:cTn id="7" dur="500"/>
                                        <p:tgtEl>
                                          <p:spTgt spid="4505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50563">
                                            <p:txEl>
                                              <p:pRg st="0" end="0"/>
                                            </p:txEl>
                                          </p:spTgt>
                                        </p:tgtEl>
                                        <p:attrNameLst>
                                          <p:attrName>style.visibility</p:attrName>
                                        </p:attrNameLst>
                                      </p:cBhvr>
                                      <p:to>
                                        <p:strVal val="visible"/>
                                      </p:to>
                                    </p:set>
                                    <p:animEffect transition="in" filter="dissolve">
                                      <p:cBhvr>
                                        <p:cTn id="12" dur="500"/>
                                        <p:tgtEl>
                                          <p:spTgt spid="45056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50563">
                                            <p:txEl>
                                              <p:pRg st="1" end="1"/>
                                            </p:txEl>
                                          </p:spTgt>
                                        </p:tgtEl>
                                        <p:attrNameLst>
                                          <p:attrName>style.visibility</p:attrName>
                                        </p:attrNameLst>
                                      </p:cBhvr>
                                      <p:to>
                                        <p:strVal val="visible"/>
                                      </p:to>
                                    </p:set>
                                    <p:animEffect transition="in" filter="dissolve">
                                      <p:cBhvr>
                                        <p:cTn id="17" dur="500"/>
                                        <p:tgtEl>
                                          <p:spTgt spid="450563">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50563">
                                            <p:txEl>
                                              <p:pRg st="2" end="2"/>
                                            </p:txEl>
                                          </p:spTgt>
                                        </p:tgtEl>
                                        <p:attrNameLst>
                                          <p:attrName>style.visibility</p:attrName>
                                        </p:attrNameLst>
                                      </p:cBhvr>
                                      <p:to>
                                        <p:strVal val="visible"/>
                                      </p:to>
                                    </p:set>
                                    <p:animEffect transition="in" filter="dissolve">
                                      <p:cBhvr>
                                        <p:cTn id="22" dur="500"/>
                                        <p:tgtEl>
                                          <p:spTgt spid="45056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62" grpId="0"/>
      <p:bldP spid="45056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5078" name="Picture 6"/>
          <p:cNvPicPr>
            <a:picLocks noChangeAspect="1" noChangeArrowheads="1"/>
          </p:cNvPicPr>
          <p:nvPr/>
        </p:nvPicPr>
        <p:blipFill>
          <a:blip r:embed="rId3"/>
          <a:srcRect/>
          <a:stretch>
            <a:fillRect/>
          </a:stretch>
        </p:blipFill>
        <p:spPr bwMode="auto">
          <a:xfrm>
            <a:off x="684213" y="1268413"/>
            <a:ext cx="3386137" cy="4965700"/>
          </a:xfrm>
          <a:prstGeom prst="rect">
            <a:avLst/>
          </a:prstGeom>
          <a:noFill/>
          <a:ln w="9525">
            <a:noFill/>
            <a:miter lim="800000"/>
            <a:headEnd/>
            <a:tailEnd/>
          </a:ln>
        </p:spPr>
      </p:pic>
      <p:pic>
        <p:nvPicPr>
          <p:cNvPr id="515079" name="Picture 7"/>
          <p:cNvPicPr>
            <a:picLocks noChangeAspect="1" noChangeArrowheads="1"/>
          </p:cNvPicPr>
          <p:nvPr/>
        </p:nvPicPr>
        <p:blipFill>
          <a:blip r:embed="rId4"/>
          <a:srcRect/>
          <a:stretch>
            <a:fillRect/>
          </a:stretch>
        </p:blipFill>
        <p:spPr bwMode="auto">
          <a:xfrm>
            <a:off x="4932363" y="1268413"/>
            <a:ext cx="3282950" cy="5122862"/>
          </a:xfrm>
          <a:prstGeom prst="rect">
            <a:avLst/>
          </a:prstGeom>
          <a:noFill/>
          <a:ln w="9525">
            <a:noFill/>
            <a:miter lim="800000"/>
            <a:headEnd/>
            <a:tailEnd/>
          </a:ln>
        </p:spPr>
      </p:pic>
      <p:sp>
        <p:nvSpPr>
          <p:cNvPr id="450562" name="Rectangle 2"/>
          <p:cNvSpPr>
            <a:spLocks noChangeArrowheads="1"/>
          </p:cNvSpPr>
          <p:nvPr/>
        </p:nvSpPr>
        <p:spPr bwMode="auto">
          <a:xfrm>
            <a:off x="250825" y="188913"/>
            <a:ext cx="8229600" cy="1081087"/>
          </a:xfrm>
          <a:prstGeom prst="rect">
            <a:avLst/>
          </a:prstGeom>
          <a:noFill/>
          <a:ln>
            <a:noFill/>
          </a:ln>
          <a:extLst/>
        </p:spPr>
        <p:txBody>
          <a:bodyPr anchor="ctr"/>
          <a:lstStyle>
            <a:lvl1pPr eaLnBrk="0" hangingPunct="0">
              <a:defRPr sz="4400">
                <a:solidFill>
                  <a:schemeClr val="tx1"/>
                </a:solidFill>
                <a:latin typeface="Arial" pitchFamily="34" charset="0"/>
                <a:ea typeface="宋体" pitchFamily="2" charset="-122"/>
              </a:defRPr>
            </a:lvl1pPr>
            <a:lvl2pPr eaLnBrk="0" hangingPunct="0">
              <a:defRPr sz="4400">
                <a:solidFill>
                  <a:schemeClr val="tx1"/>
                </a:solidFill>
                <a:latin typeface="Arial" pitchFamily="34" charset="0"/>
                <a:ea typeface="宋体" pitchFamily="2" charset="-122"/>
              </a:defRPr>
            </a:lvl2pPr>
            <a:lvl3pPr eaLnBrk="0" hangingPunct="0">
              <a:defRPr sz="4400">
                <a:solidFill>
                  <a:schemeClr val="tx1"/>
                </a:solidFill>
                <a:latin typeface="Arial" pitchFamily="34" charset="0"/>
                <a:ea typeface="宋体" pitchFamily="2" charset="-122"/>
              </a:defRPr>
            </a:lvl3pPr>
            <a:lvl4pPr eaLnBrk="0" hangingPunct="0">
              <a:defRPr sz="4400">
                <a:solidFill>
                  <a:schemeClr val="tx1"/>
                </a:solidFill>
                <a:latin typeface="Arial" pitchFamily="34" charset="0"/>
                <a:ea typeface="宋体" pitchFamily="2" charset="-122"/>
              </a:defRPr>
            </a:lvl4pPr>
            <a:lvl5pPr eaLnBrk="0" hangingPunct="0">
              <a:defRPr sz="4400">
                <a:solidFill>
                  <a:schemeClr val="tx1"/>
                </a:solidFill>
                <a:latin typeface="Arial" pitchFamily="34" charset="0"/>
                <a:ea typeface="宋体" pitchFamily="2" charset="-122"/>
              </a:defRPr>
            </a:lvl5pPr>
            <a:lvl6pPr marL="457200" eaLnBrk="0" fontAlgn="base" hangingPunct="0">
              <a:spcBef>
                <a:spcPct val="0"/>
              </a:spcBef>
              <a:spcAft>
                <a:spcPct val="0"/>
              </a:spcAft>
              <a:defRPr sz="4400">
                <a:solidFill>
                  <a:schemeClr val="tx1"/>
                </a:solidFill>
                <a:latin typeface="Arial" pitchFamily="34" charset="0"/>
                <a:ea typeface="宋体" pitchFamily="2" charset="-122"/>
              </a:defRPr>
            </a:lvl6pPr>
            <a:lvl7pPr marL="914400" eaLnBrk="0" fontAlgn="base" hangingPunct="0">
              <a:spcBef>
                <a:spcPct val="0"/>
              </a:spcBef>
              <a:spcAft>
                <a:spcPct val="0"/>
              </a:spcAft>
              <a:defRPr sz="4400">
                <a:solidFill>
                  <a:schemeClr val="tx1"/>
                </a:solidFill>
                <a:latin typeface="Arial" pitchFamily="34" charset="0"/>
                <a:ea typeface="宋体" pitchFamily="2" charset="-122"/>
              </a:defRPr>
            </a:lvl7pPr>
            <a:lvl8pPr marL="1371600" eaLnBrk="0" fontAlgn="base" hangingPunct="0">
              <a:spcBef>
                <a:spcPct val="0"/>
              </a:spcBef>
              <a:spcAft>
                <a:spcPct val="0"/>
              </a:spcAft>
              <a:defRPr sz="4400">
                <a:solidFill>
                  <a:schemeClr val="tx1"/>
                </a:solidFill>
                <a:latin typeface="Arial" pitchFamily="34" charset="0"/>
                <a:ea typeface="宋体" pitchFamily="2" charset="-122"/>
              </a:defRPr>
            </a:lvl8pPr>
            <a:lvl9pPr marL="1828800" eaLnBrk="0" fontAlgn="base" hangingPunct="0">
              <a:spcBef>
                <a:spcPct val="0"/>
              </a:spcBef>
              <a:spcAft>
                <a:spcPct val="0"/>
              </a:spcAft>
              <a:defRPr sz="4400">
                <a:solidFill>
                  <a:schemeClr val="tx1"/>
                </a:solidFill>
                <a:latin typeface="Arial" pitchFamily="34" charset="0"/>
                <a:ea typeface="宋体" pitchFamily="2" charset="-122"/>
              </a:defRPr>
            </a:lvl9pPr>
          </a:lstStyle>
          <a:p>
            <a:pPr>
              <a:defRPr/>
            </a:pPr>
            <a:r>
              <a:rPr lang="en-US" altLang="zh-CN" sz="3600" smtClean="0">
                <a:solidFill>
                  <a:srgbClr val="0000CC"/>
                </a:solidFill>
                <a:effectLst>
                  <a:outerShdw blurRad="38100" dist="38100" dir="2700000" algn="tl">
                    <a:srgbClr val="C0C0C0"/>
                  </a:outerShdw>
                </a:effectLst>
                <a:latin typeface="黑体" pitchFamily="2" charset="-122"/>
                <a:ea typeface="黑体" pitchFamily="2" charset="-122"/>
              </a:rPr>
              <a:t> </a:t>
            </a:r>
            <a:r>
              <a:rPr lang="zh-CN" altLang="en-US" sz="3600" smtClean="0">
                <a:solidFill>
                  <a:srgbClr val="0000CC"/>
                </a:solidFill>
                <a:latin typeface="黑体" pitchFamily="2" charset="-122"/>
                <a:ea typeface="黑体" pitchFamily="2" charset="-122"/>
              </a:rPr>
              <a:t>二、</a:t>
            </a:r>
            <a:r>
              <a:rPr kumimoji="1" lang="zh-CN" altLang="en-US" sz="3600" b="1" smtClean="0">
                <a:solidFill>
                  <a:srgbClr val="0000CC"/>
                </a:solidFill>
                <a:latin typeface="黑体" pitchFamily="2" charset="-122"/>
                <a:ea typeface="黑体" pitchFamily="2" charset="-122"/>
              </a:rPr>
              <a:t>溶液中的分子间作用力</a:t>
            </a:r>
          </a:p>
        </p:txBody>
      </p:sp>
      <p:sp>
        <p:nvSpPr>
          <p:cNvPr id="44036" name="Line 4"/>
          <p:cNvSpPr>
            <a:spLocks noChangeShapeType="1"/>
          </p:cNvSpPr>
          <p:nvPr/>
        </p:nvSpPr>
        <p:spPr bwMode="auto">
          <a:xfrm>
            <a:off x="539750" y="11255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450562"/>
                                        </p:tgtEl>
                                        <p:attrNameLst>
                                          <p:attrName>style.visibility</p:attrName>
                                        </p:attrNameLst>
                                      </p:cBhvr>
                                      <p:to>
                                        <p:strVal val="visible"/>
                                      </p:to>
                                    </p:set>
                                    <p:animEffect transition="in" filter="dissolve">
                                      <p:cBhvr>
                                        <p:cTn id="7" dur="500"/>
                                        <p:tgtEl>
                                          <p:spTgt spid="4505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515078"/>
                                        </p:tgtEl>
                                        <p:attrNameLst>
                                          <p:attrName>style.visibility</p:attrName>
                                        </p:attrNameLst>
                                      </p:cBhvr>
                                      <p:to>
                                        <p:strVal val="visible"/>
                                      </p:to>
                                    </p:set>
                                    <p:animEffect transition="in" filter="diamond(in)">
                                      <p:cBhvr>
                                        <p:cTn id="12" dur="2000"/>
                                        <p:tgtEl>
                                          <p:spTgt spid="51507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nodeType="clickEffect">
                                  <p:stCondLst>
                                    <p:cond delay="0"/>
                                  </p:stCondLst>
                                  <p:childTnLst>
                                    <p:set>
                                      <p:cBhvr>
                                        <p:cTn id="16" dur="1" fill="hold">
                                          <p:stCondLst>
                                            <p:cond delay="0"/>
                                          </p:stCondLst>
                                        </p:cTn>
                                        <p:tgtEl>
                                          <p:spTgt spid="515079"/>
                                        </p:tgtEl>
                                        <p:attrNameLst>
                                          <p:attrName>style.visibility</p:attrName>
                                        </p:attrNameLst>
                                      </p:cBhvr>
                                      <p:to>
                                        <p:strVal val="visible"/>
                                      </p:to>
                                    </p:set>
                                    <p:animEffect transition="in" filter="randombar(horizontal)">
                                      <p:cBhvr>
                                        <p:cTn id="17" dur="500"/>
                                        <p:tgtEl>
                                          <p:spTgt spid="5150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6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Text Box 2"/>
          <p:cNvSpPr txBox="1">
            <a:spLocks noChangeArrowheads="1"/>
          </p:cNvSpPr>
          <p:nvPr/>
        </p:nvSpPr>
        <p:spPr bwMode="auto">
          <a:xfrm>
            <a:off x="395288" y="333375"/>
            <a:ext cx="6769100" cy="823913"/>
          </a:xfrm>
          <a:prstGeom prst="rect">
            <a:avLst/>
          </a:prstGeom>
          <a:noFill/>
          <a:ln w="9525">
            <a:noFill/>
            <a:miter lim="800000"/>
            <a:headEnd/>
            <a:tailEnd/>
          </a:ln>
        </p:spPr>
        <p:txBody>
          <a:bodyPr anchor="ctr">
            <a:spAutoFit/>
          </a:bodyPr>
          <a:lstStyle/>
          <a:p>
            <a:pPr marL="457200" indent="-457200" eaLnBrk="0" hangingPunct="0">
              <a:lnSpc>
                <a:spcPct val="150000"/>
              </a:lnSpc>
            </a:pPr>
            <a:r>
              <a:rPr kumimoji="1" lang="zh-CN" altLang="en-US" sz="3200" b="1">
                <a:solidFill>
                  <a:srgbClr val="191966"/>
                </a:solidFill>
                <a:latin typeface="Times New Roman" pitchFamily="18" charset="0"/>
              </a:rPr>
              <a:t>例如：液态溶液中的分子间作用力</a:t>
            </a:r>
          </a:p>
        </p:txBody>
      </p:sp>
      <p:pic>
        <p:nvPicPr>
          <p:cNvPr id="517125" name="Picture 5"/>
          <p:cNvPicPr>
            <a:picLocks noChangeAspect="1" noChangeArrowheads="1"/>
          </p:cNvPicPr>
          <p:nvPr/>
        </p:nvPicPr>
        <p:blipFill>
          <a:blip r:embed="rId3"/>
          <a:srcRect/>
          <a:stretch>
            <a:fillRect/>
          </a:stretch>
        </p:blipFill>
        <p:spPr bwMode="auto">
          <a:xfrm>
            <a:off x="1476375" y="1268413"/>
            <a:ext cx="5903913" cy="5394325"/>
          </a:xfrm>
          <a:prstGeom prst="rect">
            <a:avLst/>
          </a:prstGeom>
          <a:noFill/>
          <a:ln w="9525">
            <a:noFill/>
            <a:miter lim="800000"/>
            <a:headEnd/>
            <a:tailEnd/>
          </a:ln>
        </p:spPr>
      </p:pic>
      <p:pic>
        <p:nvPicPr>
          <p:cNvPr id="517126" name="Picture 6"/>
          <p:cNvPicPr>
            <a:picLocks noChangeAspect="1" noChangeArrowheads="1"/>
          </p:cNvPicPr>
          <p:nvPr/>
        </p:nvPicPr>
        <p:blipFill>
          <a:blip r:embed="rId4"/>
          <a:srcRect/>
          <a:stretch>
            <a:fillRect/>
          </a:stretch>
        </p:blipFill>
        <p:spPr bwMode="auto">
          <a:xfrm>
            <a:off x="755650" y="1989138"/>
            <a:ext cx="7405688" cy="34321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517125"/>
                                        </p:tgtEl>
                                        <p:attrNameLst>
                                          <p:attrName>style.visibility</p:attrName>
                                        </p:attrNameLst>
                                      </p:cBhvr>
                                      <p:to>
                                        <p:strVal val="visible"/>
                                      </p:to>
                                    </p:set>
                                    <p:animEffect transition="in" filter="box(in)">
                                      <p:cBhvr>
                                        <p:cTn id="7" dur="500"/>
                                        <p:tgtEl>
                                          <p:spTgt spid="5171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xit" presetSubtype="0" fill="hold" nodeType="clickEffect">
                                  <p:stCondLst>
                                    <p:cond delay="0"/>
                                  </p:stCondLst>
                                  <p:childTnLst>
                                    <p:set>
                                      <p:cBhvr>
                                        <p:cTn id="11" dur="1" fill="hold">
                                          <p:stCondLst>
                                            <p:cond delay="0"/>
                                          </p:stCondLst>
                                        </p:cTn>
                                        <p:tgtEl>
                                          <p:spTgt spid="517125"/>
                                        </p:tgtEl>
                                        <p:attrNameLst>
                                          <p:attrName>style.visibility</p:attrName>
                                        </p:attrNameLst>
                                      </p:cBhvr>
                                      <p:to>
                                        <p:strVal val="hidden"/>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2" presetClass="entr" presetSubtype="4" fill="hold" nodeType="clickEffect">
                                  <p:stCondLst>
                                    <p:cond delay="0"/>
                                  </p:stCondLst>
                                  <p:childTnLst>
                                    <p:set>
                                      <p:cBhvr>
                                        <p:cTn id="15" dur="1" fill="hold">
                                          <p:stCondLst>
                                            <p:cond delay="0"/>
                                          </p:stCondLst>
                                        </p:cTn>
                                        <p:tgtEl>
                                          <p:spTgt spid="517126"/>
                                        </p:tgtEl>
                                        <p:attrNameLst>
                                          <p:attrName>style.visibility</p:attrName>
                                        </p:attrNameLst>
                                      </p:cBhvr>
                                      <p:to>
                                        <p:strVal val="visible"/>
                                      </p:to>
                                    </p:set>
                                    <p:animEffect transition="in" filter="slide(fromBottom)">
                                      <p:cBhvr>
                                        <p:cTn id="16" dur="500"/>
                                        <p:tgtEl>
                                          <p:spTgt spid="517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562" name="Rectangle 2"/>
          <p:cNvSpPr>
            <a:spLocks noGrp="1" noChangeArrowheads="1"/>
          </p:cNvSpPr>
          <p:nvPr>
            <p:ph type="title" idx="4294967295"/>
          </p:nvPr>
        </p:nvSpPr>
        <p:spPr>
          <a:xfrm>
            <a:off x="457200" y="115888"/>
            <a:ext cx="8229600" cy="1371600"/>
          </a:xfrm>
        </p:spPr>
        <p:txBody>
          <a:bodyPr/>
          <a:lstStyle/>
          <a:p>
            <a:pPr>
              <a:defRPr/>
            </a:pPr>
            <a:r>
              <a:rPr lang="en-US" altLang="zh-CN" smtClean="0">
                <a:solidFill>
                  <a:srgbClr val="0000CC"/>
                </a:solidFill>
                <a:effectLst>
                  <a:outerShdw blurRad="38100" dist="38100" dir="2700000" algn="tl">
                    <a:srgbClr val="C0C0C0"/>
                  </a:outerShdw>
                </a:effectLst>
                <a:latin typeface="黑体" pitchFamily="2" charset="-122"/>
                <a:ea typeface="黑体" pitchFamily="2" charset="-122"/>
              </a:rPr>
              <a:t> </a:t>
            </a:r>
            <a:r>
              <a:rPr lang="zh-CN" altLang="en-US" sz="3600" smtClean="0">
                <a:solidFill>
                  <a:srgbClr val="0000CC"/>
                </a:solidFill>
                <a:latin typeface="黑体" pitchFamily="2" charset="-122"/>
                <a:ea typeface="黑体" pitchFamily="2" charset="-122"/>
              </a:rPr>
              <a:t>三、</a:t>
            </a:r>
            <a:r>
              <a:rPr lang="zh-CN" altLang="en-US" sz="4000" smtClean="0">
                <a:solidFill>
                  <a:srgbClr val="0000CC"/>
                </a:solidFill>
                <a:latin typeface="黑体" pitchFamily="2" charset="-122"/>
                <a:ea typeface="黑体" pitchFamily="2" charset="-122"/>
              </a:rPr>
              <a:t>溶液浓度及其表示方法</a:t>
            </a: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
        <p:nvSpPr>
          <p:cNvPr id="69636" name="Text Box 5"/>
          <p:cNvSpPr txBox="1">
            <a:spLocks noChangeArrowheads="1"/>
          </p:cNvSpPr>
          <p:nvPr/>
        </p:nvSpPr>
        <p:spPr bwMode="auto">
          <a:xfrm>
            <a:off x="539750" y="1557338"/>
            <a:ext cx="8280400" cy="1308100"/>
          </a:xfrm>
          <a:prstGeom prst="rect">
            <a:avLst/>
          </a:prstGeom>
          <a:noFill/>
          <a:ln w="9525">
            <a:noFill/>
            <a:miter lim="800000"/>
            <a:headEnd/>
            <a:tailEnd/>
          </a:ln>
        </p:spPr>
        <p:txBody>
          <a:bodyPr>
            <a:spAutoFit/>
          </a:bodyPr>
          <a:lstStyle/>
          <a:p>
            <a:pPr>
              <a:lnSpc>
                <a:spcPct val="120000"/>
              </a:lnSpc>
              <a:spcBef>
                <a:spcPct val="20000"/>
              </a:spcBef>
            </a:pPr>
            <a:r>
              <a:rPr lang="en-US" altLang="zh-CN" sz="2000" b="1">
                <a:solidFill>
                  <a:srgbClr val="FF0000"/>
                </a:solidFill>
                <a:latin typeface="Times New Roman" pitchFamily="18" charset="0"/>
              </a:rPr>
              <a:t>●</a:t>
            </a:r>
            <a:r>
              <a:rPr lang="en-US" altLang="zh-CN" sz="2000" b="1">
                <a:solidFill>
                  <a:srgbClr val="191966"/>
                </a:solidFill>
                <a:latin typeface="Times New Roman" pitchFamily="18" charset="0"/>
              </a:rPr>
              <a:t> </a:t>
            </a:r>
            <a:r>
              <a:rPr lang="zh-CN" altLang="en-US" sz="2000" b="1">
                <a:solidFill>
                  <a:srgbClr val="191966"/>
                </a:solidFill>
                <a:latin typeface="Times New Roman" pitchFamily="18" charset="0"/>
              </a:rPr>
              <a:t>两大类表示法：</a:t>
            </a:r>
          </a:p>
          <a:p>
            <a:pPr>
              <a:lnSpc>
                <a:spcPct val="120000"/>
              </a:lnSpc>
              <a:spcBef>
                <a:spcPct val="20000"/>
              </a:spcBef>
            </a:pPr>
            <a:r>
              <a:rPr lang="zh-CN" altLang="en-US" sz="2000" b="1">
                <a:solidFill>
                  <a:schemeClr val="tx1"/>
                </a:solidFill>
                <a:latin typeface="Times New Roman" pitchFamily="18" charset="0"/>
              </a:rPr>
              <a:t>   </a:t>
            </a:r>
            <a:r>
              <a:rPr lang="en-US" altLang="zh-CN" sz="2000" b="1">
                <a:solidFill>
                  <a:schemeClr val="tx1"/>
                </a:solidFill>
                <a:latin typeface="Times New Roman" pitchFamily="18" charset="0"/>
              </a:rPr>
              <a:t>i) </a:t>
            </a:r>
            <a:r>
              <a:rPr lang="zh-CN" altLang="en-US" sz="2000" b="1">
                <a:solidFill>
                  <a:schemeClr val="tx1"/>
                </a:solidFill>
                <a:latin typeface="Times New Roman" pitchFamily="18" charset="0"/>
              </a:rPr>
              <a:t>用溶剂与溶质的相对量表示，其单位可以用克，也可以用摩尔；</a:t>
            </a:r>
          </a:p>
          <a:p>
            <a:pPr>
              <a:lnSpc>
                <a:spcPct val="120000"/>
              </a:lnSpc>
              <a:spcBef>
                <a:spcPct val="20000"/>
              </a:spcBef>
            </a:pPr>
            <a:r>
              <a:rPr lang="zh-CN" altLang="en-US" sz="2000" b="1">
                <a:solidFill>
                  <a:schemeClr val="tx1"/>
                </a:solidFill>
                <a:latin typeface="Times New Roman" pitchFamily="18" charset="0"/>
              </a:rPr>
              <a:t>   </a:t>
            </a:r>
            <a:r>
              <a:rPr lang="en-US" altLang="zh-CN" sz="2000" b="1">
                <a:solidFill>
                  <a:schemeClr val="tx1"/>
                </a:solidFill>
                <a:latin typeface="Times New Roman" pitchFamily="18" charset="0"/>
              </a:rPr>
              <a:t>ii) </a:t>
            </a:r>
            <a:r>
              <a:rPr lang="zh-CN" altLang="en-US" sz="2000" b="1">
                <a:solidFill>
                  <a:schemeClr val="tx1"/>
                </a:solidFill>
                <a:latin typeface="Times New Roman" pitchFamily="18" charset="0"/>
              </a:rPr>
              <a:t>用一定体积溶液中所含溶质的量表示。</a:t>
            </a:r>
          </a:p>
        </p:txBody>
      </p:sp>
      <p:sp>
        <p:nvSpPr>
          <p:cNvPr id="512008" name="Text Box 8"/>
          <p:cNvSpPr txBox="1">
            <a:spLocks noChangeArrowheads="1"/>
          </p:cNvSpPr>
          <p:nvPr/>
        </p:nvSpPr>
        <p:spPr bwMode="auto">
          <a:xfrm>
            <a:off x="539750" y="3111500"/>
            <a:ext cx="7848600" cy="2981325"/>
          </a:xfrm>
          <a:prstGeom prst="rect">
            <a:avLst/>
          </a:prstGeom>
          <a:noFill/>
          <a:ln w="9525">
            <a:noFill/>
            <a:miter lim="800000"/>
            <a:headEnd/>
            <a:tailEnd/>
          </a:ln>
        </p:spPr>
        <p:txBody>
          <a:bodyPr>
            <a:spAutoFit/>
          </a:bodyPr>
          <a:lstStyle/>
          <a:p>
            <a:pPr>
              <a:lnSpc>
                <a:spcPct val="120000"/>
              </a:lnSpc>
              <a:spcBef>
                <a:spcPct val="30000"/>
              </a:spcBef>
            </a:pPr>
            <a:r>
              <a:rPr lang="en-US" altLang="zh-CN" sz="1800" b="1">
                <a:solidFill>
                  <a:srgbClr val="FF0000"/>
                </a:solidFill>
              </a:rPr>
              <a:t>●</a:t>
            </a:r>
            <a:r>
              <a:rPr lang="en-US" altLang="zh-CN" sz="1800" b="1">
                <a:solidFill>
                  <a:srgbClr val="FFFF00"/>
                </a:solidFill>
              </a:rPr>
              <a:t> </a:t>
            </a:r>
            <a:r>
              <a:rPr lang="zh-CN" altLang="en-US" sz="1800" b="1">
                <a:solidFill>
                  <a:srgbClr val="191966"/>
                </a:solidFill>
              </a:rPr>
              <a:t>质量百分比浓度：</a:t>
            </a:r>
            <a:r>
              <a:rPr lang="zh-CN" altLang="en-US" sz="1800" b="1">
                <a:solidFill>
                  <a:schemeClr val="tx1"/>
                </a:solidFill>
              </a:rPr>
              <a:t>溶质在全部溶液中所占的百分数。简称百分比浓度。物质量用克表示。</a:t>
            </a:r>
          </a:p>
          <a:p>
            <a:pPr>
              <a:lnSpc>
                <a:spcPct val="120000"/>
              </a:lnSpc>
              <a:spcBef>
                <a:spcPct val="30000"/>
              </a:spcBef>
            </a:pPr>
            <a:r>
              <a:rPr lang="zh-CN" altLang="en-US" sz="1800" b="1">
                <a:solidFill>
                  <a:srgbClr val="FF0000"/>
                </a:solidFill>
              </a:rPr>
              <a:t>●</a:t>
            </a:r>
            <a:r>
              <a:rPr lang="zh-CN" altLang="en-US" sz="1800" b="1">
                <a:solidFill>
                  <a:srgbClr val="FFFF00"/>
                </a:solidFill>
              </a:rPr>
              <a:t> </a:t>
            </a:r>
            <a:r>
              <a:rPr lang="zh-CN" altLang="en-US" sz="1800" b="1">
                <a:solidFill>
                  <a:srgbClr val="191966"/>
                </a:solidFill>
              </a:rPr>
              <a:t>摩尔分数或摩尔百分数：</a:t>
            </a:r>
            <a:r>
              <a:rPr lang="zh-CN" altLang="en-US" sz="1800" b="1">
                <a:solidFill>
                  <a:schemeClr val="tx1"/>
                </a:solidFill>
              </a:rPr>
              <a:t>物质的量用摩尔表示，占总摩尔数的分数或百分数。一般用</a:t>
            </a:r>
            <a:r>
              <a:rPr lang="en-US" altLang="zh-CN" sz="1800" b="1" i="1">
                <a:solidFill>
                  <a:schemeClr val="tx1"/>
                </a:solidFill>
              </a:rPr>
              <a:t>x</a:t>
            </a:r>
            <a:r>
              <a:rPr lang="zh-CN" altLang="en-US" sz="1800" b="1">
                <a:solidFill>
                  <a:schemeClr val="tx1"/>
                </a:solidFill>
              </a:rPr>
              <a:t>表示。</a:t>
            </a:r>
          </a:p>
          <a:p>
            <a:pPr>
              <a:lnSpc>
                <a:spcPct val="120000"/>
              </a:lnSpc>
              <a:spcBef>
                <a:spcPct val="30000"/>
              </a:spcBef>
            </a:pPr>
            <a:r>
              <a:rPr lang="zh-CN" altLang="en-US" sz="1800" b="1">
                <a:solidFill>
                  <a:srgbClr val="FF0000"/>
                </a:solidFill>
              </a:rPr>
              <a:t>●</a:t>
            </a:r>
            <a:r>
              <a:rPr lang="zh-CN" altLang="en-US" sz="1800" b="1">
                <a:solidFill>
                  <a:srgbClr val="FFFF00"/>
                </a:solidFill>
              </a:rPr>
              <a:t> </a:t>
            </a:r>
            <a:r>
              <a:rPr lang="zh-CN" altLang="en-US" sz="1800" b="1">
                <a:solidFill>
                  <a:srgbClr val="191966"/>
                </a:solidFill>
              </a:rPr>
              <a:t>质量摩尔浓度：</a:t>
            </a:r>
            <a:r>
              <a:rPr lang="zh-CN" altLang="en-US" sz="1800" b="1">
                <a:solidFill>
                  <a:schemeClr val="tx1"/>
                </a:solidFill>
              </a:rPr>
              <a:t>溶质的量用摩尔表示，而溶剂的量用克表示时，叫质量摩尔浓度</a:t>
            </a:r>
            <a:r>
              <a:rPr lang="en-US" altLang="zh-CN" sz="1800" b="1">
                <a:solidFill>
                  <a:schemeClr val="tx1"/>
                </a:solidFill>
              </a:rPr>
              <a:t>(m)</a:t>
            </a:r>
            <a:r>
              <a:rPr lang="zh-CN" altLang="en-US" sz="1800" b="1">
                <a:solidFill>
                  <a:schemeClr val="tx1"/>
                </a:solidFill>
              </a:rPr>
              <a:t>：               </a:t>
            </a:r>
            <a:r>
              <a:rPr lang="en-US" altLang="zh-CN" sz="1800" b="1">
                <a:solidFill>
                  <a:schemeClr val="tx1"/>
                </a:solidFill>
              </a:rPr>
              <a:t>m = </a:t>
            </a:r>
            <a:r>
              <a:rPr lang="zh-CN" altLang="en-US" sz="1800" b="1">
                <a:solidFill>
                  <a:schemeClr val="tx1"/>
                </a:solidFill>
              </a:rPr>
              <a:t>溶质的量</a:t>
            </a:r>
            <a:r>
              <a:rPr lang="en-US" altLang="zh-CN" sz="1800" b="1">
                <a:solidFill>
                  <a:schemeClr val="tx1"/>
                </a:solidFill>
              </a:rPr>
              <a:t>(mol)/1000</a:t>
            </a:r>
            <a:r>
              <a:rPr lang="zh-CN" altLang="en-US" sz="1800" b="1">
                <a:solidFill>
                  <a:schemeClr val="tx1"/>
                </a:solidFill>
              </a:rPr>
              <a:t>克溶剂</a:t>
            </a:r>
          </a:p>
          <a:p>
            <a:pPr>
              <a:lnSpc>
                <a:spcPct val="120000"/>
              </a:lnSpc>
              <a:spcBef>
                <a:spcPct val="30000"/>
              </a:spcBef>
            </a:pPr>
            <a:r>
              <a:rPr lang="zh-CN" altLang="en-US" sz="1800" b="1">
                <a:solidFill>
                  <a:srgbClr val="FF0000"/>
                </a:solidFill>
              </a:rPr>
              <a:t>●</a:t>
            </a:r>
            <a:r>
              <a:rPr lang="zh-CN" altLang="en-US" sz="1800" b="1">
                <a:solidFill>
                  <a:srgbClr val="FFFF00"/>
                </a:solidFill>
              </a:rPr>
              <a:t> </a:t>
            </a:r>
            <a:r>
              <a:rPr lang="zh-CN" altLang="en-US" sz="1800" b="1">
                <a:solidFill>
                  <a:srgbClr val="191966"/>
                </a:solidFill>
              </a:rPr>
              <a:t>物质的量浓度：用</a:t>
            </a:r>
            <a:r>
              <a:rPr lang="en-US" altLang="zh-CN" sz="1800" b="1">
                <a:solidFill>
                  <a:srgbClr val="191966"/>
                </a:solidFill>
              </a:rPr>
              <a:t>1dm</a:t>
            </a:r>
            <a:r>
              <a:rPr lang="en-US" altLang="zh-CN" sz="1800" b="1" baseline="30000">
                <a:solidFill>
                  <a:srgbClr val="191966"/>
                </a:solidFill>
              </a:rPr>
              <a:t>3</a:t>
            </a:r>
            <a:r>
              <a:rPr lang="zh-CN" altLang="en-US" sz="1800" b="1">
                <a:solidFill>
                  <a:srgbClr val="191966"/>
                </a:solidFill>
              </a:rPr>
              <a:t>溶液中所含溶质的量（</a:t>
            </a:r>
            <a:r>
              <a:rPr lang="en-US" altLang="zh-CN" sz="1800" b="1">
                <a:solidFill>
                  <a:srgbClr val="191966"/>
                </a:solidFill>
              </a:rPr>
              <a:t>mol</a:t>
            </a:r>
            <a:r>
              <a:rPr lang="zh-CN" altLang="en-US" sz="1800" b="1">
                <a:solidFill>
                  <a:srgbClr val="191966"/>
                </a:solidFill>
              </a:rPr>
              <a:t>）或</a:t>
            </a:r>
            <a:r>
              <a:rPr lang="en-US" altLang="zh-CN" sz="1800" b="1">
                <a:solidFill>
                  <a:srgbClr val="191966"/>
                </a:solidFill>
              </a:rPr>
              <a:t>1cm</a:t>
            </a:r>
            <a:r>
              <a:rPr lang="en-US" altLang="zh-CN" sz="1800" b="1" baseline="30000">
                <a:solidFill>
                  <a:srgbClr val="191966"/>
                </a:solidFill>
              </a:rPr>
              <a:t>3</a:t>
            </a:r>
            <a:r>
              <a:rPr lang="zh-CN" altLang="en-US" sz="1800" b="1">
                <a:solidFill>
                  <a:srgbClr val="191966"/>
                </a:solidFill>
              </a:rPr>
              <a:t>溶液中所含溶质的量（</a:t>
            </a:r>
            <a:r>
              <a:rPr lang="en-US" altLang="zh-CN" sz="1800" b="1">
                <a:solidFill>
                  <a:srgbClr val="191966"/>
                </a:solidFill>
              </a:rPr>
              <a:t>mmol</a:t>
            </a:r>
            <a:r>
              <a:rPr lang="zh-CN" altLang="en-US" sz="1800" b="1">
                <a:solidFill>
                  <a:srgbClr val="191966"/>
                </a:solidFill>
              </a:rPr>
              <a:t>）来表示溶液的浓度。用符号</a:t>
            </a:r>
            <a:r>
              <a:rPr lang="en-US" altLang="zh-CN" sz="1800" b="1">
                <a:solidFill>
                  <a:srgbClr val="191966"/>
                </a:solidFill>
              </a:rPr>
              <a:t>c</a:t>
            </a:r>
            <a:r>
              <a:rPr lang="zh-CN" altLang="en-US" sz="1800" b="1">
                <a:solidFill>
                  <a:srgbClr val="191966"/>
                </a:solidFill>
              </a:rPr>
              <a:t>表示。</a:t>
            </a:r>
            <a:endParaRPr lang="zh-CN" altLang="en-US" sz="1800">
              <a:solidFill>
                <a:schemeClr val="tx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450562"/>
                                        </p:tgtEl>
                                        <p:attrNameLst>
                                          <p:attrName>style.visibility</p:attrName>
                                        </p:attrNameLst>
                                      </p:cBhvr>
                                      <p:to>
                                        <p:strVal val="visible"/>
                                      </p:to>
                                    </p:set>
                                    <p:animEffect transition="in" filter="dissolve">
                                      <p:cBhvr>
                                        <p:cTn id="7" dur="500"/>
                                        <p:tgtEl>
                                          <p:spTgt spid="4505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9636"/>
                                        </p:tgtEl>
                                        <p:attrNameLst>
                                          <p:attrName>style.visibility</p:attrName>
                                        </p:attrNameLst>
                                      </p:cBhvr>
                                      <p:to>
                                        <p:strVal val="visible"/>
                                      </p:to>
                                    </p:set>
                                    <p:animEffect transition="in" filter="randombar(horizontal)">
                                      <p:cBhvr>
                                        <p:cTn id="12" dur="500"/>
                                        <p:tgtEl>
                                          <p:spTgt spid="6963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512008"/>
                                        </p:tgtEl>
                                        <p:attrNameLst>
                                          <p:attrName>style.visibility</p:attrName>
                                        </p:attrNameLst>
                                      </p:cBhvr>
                                      <p:to>
                                        <p:strVal val="visible"/>
                                      </p:to>
                                    </p:set>
                                    <p:animEffect transition="in" filter="randombar(horizontal)">
                                      <p:cBhvr>
                                        <p:cTn id="17" dur="500"/>
                                        <p:tgtEl>
                                          <p:spTgt spid="5120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62" grpId="0"/>
      <p:bldP spid="69636" grpId="0"/>
      <p:bldP spid="51200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40" name="Text Box 4"/>
          <p:cNvSpPr txBox="1">
            <a:spLocks noChangeArrowheads="1"/>
          </p:cNvSpPr>
          <p:nvPr/>
        </p:nvSpPr>
        <p:spPr bwMode="auto">
          <a:xfrm>
            <a:off x="352425" y="1196975"/>
            <a:ext cx="8496300" cy="1990725"/>
          </a:xfrm>
          <a:prstGeom prst="rect">
            <a:avLst/>
          </a:prstGeom>
          <a:noFill/>
          <a:ln w="9525">
            <a:noFill/>
            <a:miter lim="800000"/>
            <a:headEnd/>
            <a:tailEnd/>
          </a:ln>
          <a:effectLst/>
        </p:spPr>
        <p:txBody>
          <a:bodyPr>
            <a:spAutoFit/>
          </a:bodyPr>
          <a:lstStyle>
            <a:lvl1pPr marL="288925" indent="-288925">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nSpc>
                <a:spcPct val="120000"/>
              </a:lnSpc>
              <a:defRPr/>
            </a:pPr>
            <a:r>
              <a:rPr lang="en-US" altLang="zh-CN" sz="2000" b="1" smtClean="0">
                <a:solidFill>
                  <a:srgbClr val="FF0000"/>
                </a:solidFill>
                <a:effectLst>
                  <a:outerShdw blurRad="38100" dist="38100" dir="2700000" algn="tl">
                    <a:srgbClr val="C0C0C0"/>
                  </a:outerShdw>
                </a:effectLst>
                <a:latin typeface="Times New Roman" pitchFamily="18" charset="0"/>
              </a:rPr>
              <a:t>●</a:t>
            </a:r>
            <a:r>
              <a:rPr lang="en-US" altLang="zh-CN" sz="2000" b="1" smtClean="0">
                <a:solidFill>
                  <a:schemeClr val="bg1"/>
                </a:solidFill>
                <a:effectLst>
                  <a:outerShdw blurRad="38100" dist="38100" dir="2700000" algn="tl">
                    <a:srgbClr val="C0C0C0"/>
                  </a:outerShdw>
                </a:effectLst>
                <a:latin typeface="Times New Roman" pitchFamily="18" charset="0"/>
              </a:rPr>
              <a:t> </a:t>
            </a:r>
            <a:r>
              <a:rPr lang="zh-CN" altLang="en-US" b="1" smtClean="0">
                <a:solidFill>
                  <a:srgbClr val="FF33CC"/>
                </a:solidFill>
                <a:effectLst>
                  <a:outerShdw blurRad="38100" dist="38100" dir="2700000" algn="tl">
                    <a:srgbClr val="C0C0C0"/>
                  </a:outerShdw>
                </a:effectLst>
                <a:latin typeface="Times New Roman" pitchFamily="18" charset="0"/>
              </a:rPr>
              <a:t>溶解过程是一种特殊的物理化学过程。</a:t>
            </a:r>
          </a:p>
          <a:p>
            <a:pPr>
              <a:lnSpc>
                <a:spcPct val="120000"/>
              </a:lnSpc>
              <a:defRPr/>
            </a:pPr>
            <a:r>
              <a:rPr lang="zh-CN" altLang="en-US" sz="2000" b="1" smtClean="0">
                <a:solidFill>
                  <a:srgbClr val="FF33CC"/>
                </a:solidFill>
                <a:effectLst>
                  <a:outerShdw blurRad="38100" dist="38100" dir="2700000" algn="tl">
                    <a:srgbClr val="C0C0C0"/>
                  </a:outerShdw>
                </a:effectLst>
                <a:latin typeface="Times New Roman" pitchFamily="18" charset="0"/>
              </a:rPr>
              <a:t>          </a:t>
            </a:r>
            <a:r>
              <a:rPr lang="zh-CN" altLang="en-US" sz="2000" b="1" smtClean="0">
                <a:effectLst>
                  <a:outerShdw blurRad="38100" dist="38100" dir="2700000" algn="tl">
                    <a:srgbClr val="C0C0C0"/>
                  </a:outerShdw>
                </a:effectLst>
                <a:latin typeface="Times New Roman" pitchFamily="18" charset="0"/>
              </a:rPr>
              <a:t>溶液形成的过程总伴随着能量变化、体积变化，有时还有颜色变化。表明溶解不是机械混合的物理过程，而总伴有一定程度的化学变化。但这种变化又与通常的纯化学过程不同，因为用蒸馏、结晶等物理方法仍能很容易使溶质从溶剂中分离出来。</a:t>
            </a:r>
          </a:p>
        </p:txBody>
      </p:sp>
      <p:sp>
        <p:nvSpPr>
          <p:cNvPr id="450562" name="Rectangle 2"/>
          <p:cNvSpPr>
            <a:spLocks noChangeArrowheads="1"/>
          </p:cNvSpPr>
          <p:nvPr/>
        </p:nvSpPr>
        <p:spPr bwMode="auto">
          <a:xfrm>
            <a:off x="323850" y="260350"/>
            <a:ext cx="8229600" cy="1081088"/>
          </a:xfrm>
          <a:prstGeom prst="rect">
            <a:avLst/>
          </a:prstGeom>
          <a:noFill/>
          <a:ln>
            <a:noFill/>
          </a:ln>
          <a:extLst/>
        </p:spPr>
        <p:txBody>
          <a:bodyPr anchor="ctr"/>
          <a:lstStyle>
            <a:lvl1pPr eaLnBrk="0" hangingPunct="0">
              <a:defRPr sz="4400">
                <a:solidFill>
                  <a:schemeClr val="tx1"/>
                </a:solidFill>
                <a:latin typeface="Arial" pitchFamily="34" charset="0"/>
                <a:ea typeface="宋体" pitchFamily="2" charset="-122"/>
              </a:defRPr>
            </a:lvl1pPr>
            <a:lvl2pPr eaLnBrk="0" hangingPunct="0">
              <a:defRPr sz="4400">
                <a:solidFill>
                  <a:schemeClr val="tx1"/>
                </a:solidFill>
                <a:latin typeface="Arial" pitchFamily="34" charset="0"/>
                <a:ea typeface="宋体" pitchFamily="2" charset="-122"/>
              </a:defRPr>
            </a:lvl2pPr>
            <a:lvl3pPr eaLnBrk="0" hangingPunct="0">
              <a:defRPr sz="4400">
                <a:solidFill>
                  <a:schemeClr val="tx1"/>
                </a:solidFill>
                <a:latin typeface="Arial" pitchFamily="34" charset="0"/>
                <a:ea typeface="宋体" pitchFamily="2" charset="-122"/>
              </a:defRPr>
            </a:lvl3pPr>
            <a:lvl4pPr eaLnBrk="0" hangingPunct="0">
              <a:defRPr sz="4400">
                <a:solidFill>
                  <a:schemeClr val="tx1"/>
                </a:solidFill>
                <a:latin typeface="Arial" pitchFamily="34" charset="0"/>
                <a:ea typeface="宋体" pitchFamily="2" charset="-122"/>
              </a:defRPr>
            </a:lvl4pPr>
            <a:lvl5pPr eaLnBrk="0" hangingPunct="0">
              <a:defRPr sz="4400">
                <a:solidFill>
                  <a:schemeClr val="tx1"/>
                </a:solidFill>
                <a:latin typeface="Arial" pitchFamily="34" charset="0"/>
                <a:ea typeface="宋体" pitchFamily="2" charset="-122"/>
              </a:defRPr>
            </a:lvl5pPr>
            <a:lvl6pPr marL="457200" eaLnBrk="0" fontAlgn="base" hangingPunct="0">
              <a:spcBef>
                <a:spcPct val="0"/>
              </a:spcBef>
              <a:spcAft>
                <a:spcPct val="0"/>
              </a:spcAft>
              <a:defRPr sz="4400">
                <a:solidFill>
                  <a:schemeClr val="tx1"/>
                </a:solidFill>
                <a:latin typeface="Arial" pitchFamily="34" charset="0"/>
                <a:ea typeface="宋体" pitchFamily="2" charset="-122"/>
              </a:defRPr>
            </a:lvl6pPr>
            <a:lvl7pPr marL="914400" eaLnBrk="0" fontAlgn="base" hangingPunct="0">
              <a:spcBef>
                <a:spcPct val="0"/>
              </a:spcBef>
              <a:spcAft>
                <a:spcPct val="0"/>
              </a:spcAft>
              <a:defRPr sz="4400">
                <a:solidFill>
                  <a:schemeClr val="tx1"/>
                </a:solidFill>
                <a:latin typeface="Arial" pitchFamily="34" charset="0"/>
                <a:ea typeface="宋体" pitchFamily="2" charset="-122"/>
              </a:defRPr>
            </a:lvl7pPr>
            <a:lvl8pPr marL="1371600" eaLnBrk="0" fontAlgn="base" hangingPunct="0">
              <a:spcBef>
                <a:spcPct val="0"/>
              </a:spcBef>
              <a:spcAft>
                <a:spcPct val="0"/>
              </a:spcAft>
              <a:defRPr sz="4400">
                <a:solidFill>
                  <a:schemeClr val="tx1"/>
                </a:solidFill>
                <a:latin typeface="Arial" pitchFamily="34" charset="0"/>
                <a:ea typeface="宋体" pitchFamily="2" charset="-122"/>
              </a:defRPr>
            </a:lvl8pPr>
            <a:lvl9pPr marL="1828800" eaLnBrk="0" fontAlgn="base" hangingPunct="0">
              <a:spcBef>
                <a:spcPct val="0"/>
              </a:spcBef>
              <a:spcAft>
                <a:spcPct val="0"/>
              </a:spcAft>
              <a:defRPr sz="4400">
                <a:solidFill>
                  <a:schemeClr val="tx1"/>
                </a:solidFill>
                <a:latin typeface="Arial" pitchFamily="34" charset="0"/>
                <a:ea typeface="宋体" pitchFamily="2" charset="-122"/>
              </a:defRPr>
            </a:lvl9pPr>
          </a:lstStyle>
          <a:p>
            <a:pPr>
              <a:defRPr/>
            </a:pPr>
            <a:r>
              <a:rPr lang="en-US" altLang="zh-CN" sz="3600" smtClean="0">
                <a:solidFill>
                  <a:srgbClr val="0000CC"/>
                </a:solidFill>
                <a:effectLst>
                  <a:outerShdw blurRad="38100" dist="38100" dir="2700000" algn="tl">
                    <a:srgbClr val="C0C0C0"/>
                  </a:outerShdw>
                </a:effectLst>
                <a:latin typeface="黑体" pitchFamily="2" charset="-122"/>
                <a:ea typeface="黑体" pitchFamily="2" charset="-122"/>
              </a:rPr>
              <a:t> </a:t>
            </a:r>
            <a:r>
              <a:rPr lang="zh-CN" altLang="en-US" sz="3600" smtClean="0">
                <a:solidFill>
                  <a:srgbClr val="0000CC"/>
                </a:solidFill>
                <a:latin typeface="黑体" pitchFamily="2" charset="-122"/>
                <a:ea typeface="黑体" pitchFamily="2" charset="-122"/>
              </a:rPr>
              <a:t>四、</a:t>
            </a:r>
            <a:r>
              <a:rPr kumimoji="1" lang="zh-CN" altLang="en-US" sz="3600" b="1" smtClean="0">
                <a:solidFill>
                  <a:srgbClr val="0000CC"/>
                </a:solidFill>
                <a:latin typeface="黑体" pitchFamily="2" charset="-122"/>
                <a:ea typeface="黑体" pitchFamily="2" charset="-122"/>
              </a:rPr>
              <a:t>溶解平衡与溶解度</a:t>
            </a:r>
          </a:p>
        </p:txBody>
      </p:sp>
      <p:sp>
        <p:nvSpPr>
          <p:cNvPr id="44036" name="Line 4"/>
          <p:cNvSpPr>
            <a:spLocks noChangeShapeType="1"/>
          </p:cNvSpPr>
          <p:nvPr/>
        </p:nvSpPr>
        <p:spPr bwMode="auto">
          <a:xfrm>
            <a:off x="468313" y="1196975"/>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pic>
        <p:nvPicPr>
          <p:cNvPr id="508936" name="Picture 8"/>
          <p:cNvPicPr>
            <a:picLocks noChangeAspect="1" noChangeArrowheads="1"/>
          </p:cNvPicPr>
          <p:nvPr/>
        </p:nvPicPr>
        <p:blipFill>
          <a:blip r:embed="rId3"/>
          <a:srcRect/>
          <a:stretch>
            <a:fillRect/>
          </a:stretch>
        </p:blipFill>
        <p:spPr bwMode="auto">
          <a:xfrm>
            <a:off x="900113" y="3860800"/>
            <a:ext cx="7302500" cy="2652713"/>
          </a:xfrm>
          <a:prstGeom prst="rect">
            <a:avLst/>
          </a:prstGeom>
          <a:noFill/>
          <a:ln w="9525">
            <a:noFill/>
            <a:miter lim="800000"/>
            <a:headEnd/>
            <a:tailEnd/>
          </a:ln>
        </p:spPr>
      </p:pic>
      <p:pic>
        <p:nvPicPr>
          <p:cNvPr id="508937" name="Picture 9"/>
          <p:cNvPicPr>
            <a:picLocks noChangeAspect="1" noChangeArrowheads="1"/>
          </p:cNvPicPr>
          <p:nvPr/>
        </p:nvPicPr>
        <p:blipFill>
          <a:blip r:embed="rId4"/>
          <a:srcRect/>
          <a:stretch>
            <a:fillRect/>
          </a:stretch>
        </p:blipFill>
        <p:spPr bwMode="auto">
          <a:xfrm>
            <a:off x="1908175" y="3213100"/>
            <a:ext cx="5616575" cy="6365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50562"/>
                                        </p:tgtEl>
                                        <p:attrNameLst>
                                          <p:attrName>style.visibility</p:attrName>
                                        </p:attrNameLst>
                                      </p:cBhvr>
                                      <p:to>
                                        <p:strVal val="visible"/>
                                      </p:to>
                                    </p:set>
                                    <p:animEffect transition="in" filter="dissolve">
                                      <p:cBhvr>
                                        <p:cTn id="7" dur="500"/>
                                        <p:tgtEl>
                                          <p:spTgt spid="4505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28740"/>
                                        </p:tgtEl>
                                        <p:attrNameLst>
                                          <p:attrName>style.visibility</p:attrName>
                                        </p:attrNameLst>
                                      </p:cBhvr>
                                      <p:to>
                                        <p:strVal val="visible"/>
                                      </p:to>
                                    </p:set>
                                    <p:anim calcmode="lin" valueType="num">
                                      <p:cBhvr additive="base">
                                        <p:cTn id="12" dur="500" fill="hold"/>
                                        <p:tgtEl>
                                          <p:spTgt spid="628740"/>
                                        </p:tgtEl>
                                        <p:attrNameLst>
                                          <p:attrName>ppt_x</p:attrName>
                                        </p:attrNameLst>
                                      </p:cBhvr>
                                      <p:tavLst>
                                        <p:tav tm="0">
                                          <p:val>
                                            <p:strVal val="#ppt_x"/>
                                          </p:val>
                                        </p:tav>
                                        <p:tav tm="100000">
                                          <p:val>
                                            <p:strVal val="#ppt_x"/>
                                          </p:val>
                                        </p:tav>
                                      </p:tavLst>
                                    </p:anim>
                                    <p:anim calcmode="lin" valueType="num">
                                      <p:cBhvr additive="base">
                                        <p:cTn id="13" dur="500" fill="hold"/>
                                        <p:tgtEl>
                                          <p:spTgt spid="628740"/>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55" presetClass="entr" presetSubtype="0" fill="hold" nodeType="clickEffect">
                                  <p:stCondLst>
                                    <p:cond delay="0"/>
                                  </p:stCondLst>
                                  <p:childTnLst>
                                    <p:set>
                                      <p:cBhvr>
                                        <p:cTn id="17" dur="1" fill="hold">
                                          <p:stCondLst>
                                            <p:cond delay="0"/>
                                          </p:stCondLst>
                                        </p:cTn>
                                        <p:tgtEl>
                                          <p:spTgt spid="508937"/>
                                        </p:tgtEl>
                                        <p:attrNameLst>
                                          <p:attrName>style.visibility</p:attrName>
                                        </p:attrNameLst>
                                      </p:cBhvr>
                                      <p:to>
                                        <p:strVal val="visible"/>
                                      </p:to>
                                    </p:set>
                                    <p:anim calcmode="lin" valueType="num">
                                      <p:cBhvr>
                                        <p:cTn id="18" dur="1000" fill="hold"/>
                                        <p:tgtEl>
                                          <p:spTgt spid="508937"/>
                                        </p:tgtEl>
                                        <p:attrNameLst>
                                          <p:attrName>ppt_w</p:attrName>
                                        </p:attrNameLst>
                                      </p:cBhvr>
                                      <p:tavLst>
                                        <p:tav tm="0">
                                          <p:val>
                                            <p:strVal val="#ppt_w*0.70"/>
                                          </p:val>
                                        </p:tav>
                                        <p:tav tm="100000">
                                          <p:val>
                                            <p:strVal val="#ppt_w"/>
                                          </p:val>
                                        </p:tav>
                                      </p:tavLst>
                                    </p:anim>
                                    <p:anim calcmode="lin" valueType="num">
                                      <p:cBhvr>
                                        <p:cTn id="19" dur="1000" fill="hold"/>
                                        <p:tgtEl>
                                          <p:spTgt spid="508937"/>
                                        </p:tgtEl>
                                        <p:attrNameLst>
                                          <p:attrName>ppt_h</p:attrName>
                                        </p:attrNameLst>
                                      </p:cBhvr>
                                      <p:tavLst>
                                        <p:tav tm="0">
                                          <p:val>
                                            <p:strVal val="#ppt_h"/>
                                          </p:val>
                                        </p:tav>
                                        <p:tav tm="100000">
                                          <p:val>
                                            <p:strVal val="#ppt_h"/>
                                          </p:val>
                                        </p:tav>
                                      </p:tavLst>
                                    </p:anim>
                                    <p:animEffect transition="in" filter="fade">
                                      <p:cBhvr>
                                        <p:cTn id="20" dur="1000"/>
                                        <p:tgtEl>
                                          <p:spTgt spid="50893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ntr" presetSubtype="16" fill="hold" nodeType="clickEffect">
                                  <p:stCondLst>
                                    <p:cond delay="0"/>
                                  </p:stCondLst>
                                  <p:childTnLst>
                                    <p:set>
                                      <p:cBhvr>
                                        <p:cTn id="24" dur="1" fill="hold">
                                          <p:stCondLst>
                                            <p:cond delay="0"/>
                                          </p:stCondLst>
                                        </p:cTn>
                                        <p:tgtEl>
                                          <p:spTgt spid="508936"/>
                                        </p:tgtEl>
                                        <p:attrNameLst>
                                          <p:attrName>style.visibility</p:attrName>
                                        </p:attrNameLst>
                                      </p:cBhvr>
                                      <p:to>
                                        <p:strVal val="visible"/>
                                      </p:to>
                                    </p:set>
                                    <p:animEffect transition="in" filter="box(in)">
                                      <p:cBhvr>
                                        <p:cTn id="25" dur="500"/>
                                        <p:tgtEl>
                                          <p:spTgt spid="5089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8740" grpId="0" autoUpdateAnimBg="0"/>
      <p:bldP spid="45056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6" name="Text Box 2"/>
          <p:cNvSpPr txBox="1">
            <a:spLocks noChangeArrowheads="1"/>
          </p:cNvSpPr>
          <p:nvPr/>
        </p:nvSpPr>
        <p:spPr bwMode="auto">
          <a:xfrm>
            <a:off x="323850" y="549275"/>
            <a:ext cx="8537575" cy="1570038"/>
          </a:xfrm>
          <a:prstGeom prst="rect">
            <a:avLst/>
          </a:prstGeom>
          <a:noFill/>
          <a:ln w="9525">
            <a:noFill/>
            <a:miter lim="800000"/>
            <a:headEnd/>
            <a:tailEnd/>
          </a:ln>
        </p:spPr>
        <p:txBody>
          <a:bodyPr>
            <a:spAutoFit/>
          </a:bodyPr>
          <a:lstStyle/>
          <a:p>
            <a:pPr>
              <a:lnSpc>
                <a:spcPct val="120000"/>
              </a:lnSpc>
              <a:defRPr/>
            </a:pPr>
            <a:r>
              <a:rPr lang="en-US" altLang="zh-CN" sz="2000" b="1" dirty="0">
                <a:solidFill>
                  <a:srgbClr val="FF0000"/>
                </a:solidFill>
                <a:latin typeface="Bookman Old Style" panose="02050604050505020204" pitchFamily="18" charset="0"/>
              </a:rPr>
              <a:t>●</a:t>
            </a:r>
            <a:r>
              <a:rPr lang="en-US" altLang="zh-CN" sz="2000" b="1" dirty="0">
                <a:solidFill>
                  <a:srgbClr val="66FFFF"/>
                </a:solidFill>
                <a:latin typeface="Bookman Old Style" panose="02050604050505020204" pitchFamily="18" charset="0"/>
              </a:rPr>
              <a:t> </a:t>
            </a:r>
            <a:r>
              <a:rPr lang="zh-CN" altLang="en-US" sz="2000" b="1" dirty="0">
                <a:solidFill>
                  <a:schemeClr val="accent2">
                    <a:lumMod val="50000"/>
                  </a:schemeClr>
                </a:solidFill>
                <a:latin typeface="Bookman Old Style" panose="02050604050505020204" pitchFamily="18" charset="0"/>
              </a:rPr>
              <a:t>饱和溶液与溶解度：</a:t>
            </a:r>
            <a:r>
              <a:rPr lang="zh-CN" altLang="en-US" sz="2000" b="1" dirty="0">
                <a:latin typeface="Bookman Old Style" panose="02050604050505020204" pitchFamily="18" charset="0"/>
              </a:rPr>
              <a:t>溶解过程也是一个双向的动态平衡过程。达到平衡时，与溶质固体共存的溶液叫</a:t>
            </a:r>
            <a:r>
              <a:rPr lang="zh-CN" altLang="en-US" sz="2000" b="1" dirty="0">
                <a:solidFill>
                  <a:schemeClr val="accent2">
                    <a:lumMod val="50000"/>
                  </a:schemeClr>
                </a:solidFill>
                <a:latin typeface="Bookman Old Style" panose="02050604050505020204" pitchFamily="18" charset="0"/>
              </a:rPr>
              <a:t>饱和溶液</a:t>
            </a:r>
            <a:r>
              <a:rPr lang="zh-CN" altLang="en-US" sz="2000" b="1" dirty="0">
                <a:latin typeface="Bookman Old Style" panose="02050604050505020204" pitchFamily="18" charset="0"/>
              </a:rPr>
              <a:t>。</a:t>
            </a:r>
            <a:r>
              <a:rPr lang="zh-CN" altLang="en-US" sz="2000" b="1" dirty="0">
                <a:solidFill>
                  <a:srgbClr val="FF0000"/>
                </a:solidFill>
                <a:latin typeface="Bookman Old Style" panose="02050604050505020204" pitchFamily="18" charset="0"/>
              </a:rPr>
              <a:t>在一定温度与压力下，</a:t>
            </a:r>
            <a:r>
              <a:rPr lang="zh-CN" altLang="en-US" sz="2000" b="1" dirty="0">
                <a:latin typeface="Bookman Old Style" panose="02050604050505020204" pitchFamily="18" charset="0"/>
              </a:rPr>
              <a:t>一定量饱和溶液中溶质的含量叫</a:t>
            </a:r>
            <a:r>
              <a:rPr lang="zh-CN" altLang="en-US" sz="2000" b="1" dirty="0">
                <a:solidFill>
                  <a:schemeClr val="accent2">
                    <a:lumMod val="50000"/>
                  </a:schemeClr>
                </a:solidFill>
                <a:latin typeface="Bookman Old Style" panose="02050604050505020204" pitchFamily="18" charset="0"/>
              </a:rPr>
              <a:t>溶解度</a:t>
            </a:r>
            <a:r>
              <a:rPr lang="zh-CN" altLang="en-US" sz="2000" b="1" dirty="0">
                <a:latin typeface="Bookman Old Style" panose="02050604050505020204" pitchFamily="18" charset="0"/>
              </a:rPr>
              <a:t>。习惯上常用</a:t>
            </a:r>
            <a:r>
              <a:rPr lang="en-US" altLang="zh-CN" sz="2000" b="1" dirty="0" err="1">
                <a:solidFill>
                  <a:srgbClr val="FF0000"/>
                </a:solidFill>
                <a:latin typeface="Bookman Old Style" panose="02050604050505020204" pitchFamily="18" charset="0"/>
              </a:rPr>
              <a:t>100g</a:t>
            </a:r>
            <a:r>
              <a:rPr lang="zh-CN" altLang="en-US" sz="2000" b="1" dirty="0">
                <a:latin typeface="Bookman Old Style" panose="02050604050505020204" pitchFamily="18" charset="0"/>
              </a:rPr>
              <a:t>溶剂所能溶解溶质的最大克数表示溶解度。</a:t>
            </a:r>
          </a:p>
        </p:txBody>
      </p:sp>
      <p:sp>
        <p:nvSpPr>
          <p:cNvPr id="630788" name="Text Box 4"/>
          <p:cNvSpPr txBox="1">
            <a:spLocks noChangeArrowheads="1"/>
          </p:cNvSpPr>
          <p:nvPr/>
        </p:nvSpPr>
        <p:spPr bwMode="auto">
          <a:xfrm>
            <a:off x="395288" y="4437063"/>
            <a:ext cx="8497887" cy="822325"/>
          </a:xfrm>
          <a:prstGeom prst="rect">
            <a:avLst/>
          </a:prstGeom>
          <a:noFill/>
          <a:ln w="9525">
            <a:noFill/>
            <a:miter lim="800000"/>
            <a:headEnd/>
            <a:tailEnd/>
          </a:ln>
        </p:spPr>
        <p:txBody>
          <a:bodyPr>
            <a:spAutoFit/>
          </a:bodyPr>
          <a:lstStyle/>
          <a:p>
            <a:pPr>
              <a:lnSpc>
                <a:spcPct val="120000"/>
              </a:lnSpc>
              <a:defRPr/>
            </a:pPr>
            <a:r>
              <a:rPr lang="en-US" altLang="zh-CN" sz="2000" b="1" dirty="0">
                <a:solidFill>
                  <a:srgbClr val="FF0000"/>
                </a:solidFill>
                <a:latin typeface="Times New Roman" pitchFamily="18" charset="0"/>
              </a:rPr>
              <a:t>●</a:t>
            </a:r>
            <a:r>
              <a:rPr lang="en-US" altLang="zh-CN" sz="2000" b="1" dirty="0">
                <a:solidFill>
                  <a:srgbClr val="66FFFF"/>
                </a:solidFill>
                <a:latin typeface="Times New Roman" pitchFamily="18" charset="0"/>
              </a:rPr>
              <a:t> </a:t>
            </a:r>
            <a:r>
              <a:rPr lang="zh-CN" altLang="en-US" sz="2000" b="1" dirty="0">
                <a:solidFill>
                  <a:schemeClr val="accent2">
                    <a:lumMod val="50000"/>
                  </a:schemeClr>
                </a:solidFill>
                <a:latin typeface="Times New Roman" pitchFamily="18" charset="0"/>
              </a:rPr>
              <a:t>相似相溶原理：</a:t>
            </a:r>
            <a:r>
              <a:rPr lang="zh-CN" altLang="en-US" sz="2000" b="1" dirty="0">
                <a:latin typeface="Times New Roman" pitchFamily="18" charset="0"/>
              </a:rPr>
              <a:t>关于溶解度的规律性目前尚无完整的理论。经验规律是相似者相溶，即物质结构越相似，越容易相溶。</a:t>
            </a:r>
            <a:endParaRPr lang="zh-CN" altLang="en-US" sz="2800" b="1" dirty="0">
              <a:latin typeface="Times New Roman" pitchFamily="18" charset="0"/>
            </a:endParaRPr>
          </a:p>
        </p:txBody>
      </p:sp>
      <p:sp>
        <p:nvSpPr>
          <p:cNvPr id="630789" name="Text Box 5"/>
          <p:cNvSpPr txBox="1">
            <a:spLocks noChangeArrowheads="1"/>
          </p:cNvSpPr>
          <p:nvPr/>
        </p:nvSpPr>
        <p:spPr bwMode="auto">
          <a:xfrm>
            <a:off x="395288" y="2420938"/>
            <a:ext cx="8351837" cy="1570037"/>
          </a:xfrm>
          <a:prstGeom prst="rect">
            <a:avLst/>
          </a:prstGeom>
          <a:noFill/>
          <a:ln w="9525">
            <a:noFill/>
            <a:miter lim="800000"/>
            <a:headEnd/>
            <a:tailEnd/>
          </a:ln>
        </p:spPr>
        <p:txBody>
          <a:bodyPr>
            <a:spAutoFit/>
          </a:bodyPr>
          <a:lstStyle/>
          <a:p>
            <a:pPr>
              <a:lnSpc>
                <a:spcPct val="120000"/>
              </a:lnSpc>
            </a:pPr>
            <a:r>
              <a:rPr lang="en-US" altLang="zh-CN" sz="2000" b="1">
                <a:solidFill>
                  <a:schemeClr val="bg1"/>
                </a:solidFill>
                <a:latin typeface="Bookman Old Style"/>
              </a:rPr>
              <a:t>     </a:t>
            </a:r>
            <a:r>
              <a:rPr lang="zh-CN" altLang="en-US" sz="2000" b="1">
                <a:solidFill>
                  <a:schemeClr val="tx1"/>
                </a:solidFill>
                <a:latin typeface="Bookman Old Style"/>
              </a:rPr>
              <a:t>对固体溶质来说，温度对溶解度有明显的影响，而压力影响极小，所以在常压下，一般只注明温度而不必注明压力。但气体溶质的溶解度必须同时注明温度与压力，并且因为气体不易称重而便于量体积，所以常用气体体积表示溶解量。</a:t>
            </a:r>
            <a:r>
              <a:rPr lang="zh-CN" altLang="en-US" sz="2000" b="1">
                <a:solidFill>
                  <a:schemeClr val="bg1"/>
                </a:solidFill>
                <a:latin typeface="Bookman Old Style"/>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0786"/>
                                        </p:tgtEl>
                                        <p:attrNameLst>
                                          <p:attrName>style.visibility</p:attrName>
                                        </p:attrNameLst>
                                      </p:cBhvr>
                                      <p:to>
                                        <p:strVal val="visible"/>
                                      </p:to>
                                    </p:set>
                                    <p:anim calcmode="lin" valueType="num">
                                      <p:cBhvr additive="base">
                                        <p:cTn id="7" dur="500" fill="hold"/>
                                        <p:tgtEl>
                                          <p:spTgt spid="630786"/>
                                        </p:tgtEl>
                                        <p:attrNameLst>
                                          <p:attrName>ppt_x</p:attrName>
                                        </p:attrNameLst>
                                      </p:cBhvr>
                                      <p:tavLst>
                                        <p:tav tm="0">
                                          <p:val>
                                            <p:strVal val="#ppt_x"/>
                                          </p:val>
                                        </p:tav>
                                        <p:tav tm="100000">
                                          <p:val>
                                            <p:strVal val="#ppt_x"/>
                                          </p:val>
                                        </p:tav>
                                      </p:tavLst>
                                    </p:anim>
                                    <p:anim calcmode="lin" valueType="num">
                                      <p:cBhvr additive="base">
                                        <p:cTn id="8" dur="500" fill="hold"/>
                                        <p:tgtEl>
                                          <p:spTgt spid="63078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30789"/>
                                        </p:tgtEl>
                                        <p:attrNameLst>
                                          <p:attrName>style.visibility</p:attrName>
                                        </p:attrNameLst>
                                      </p:cBhvr>
                                      <p:to>
                                        <p:strVal val="visible"/>
                                      </p:to>
                                    </p:set>
                                    <p:anim calcmode="lin" valueType="num">
                                      <p:cBhvr additive="base">
                                        <p:cTn id="13" dur="500" fill="hold"/>
                                        <p:tgtEl>
                                          <p:spTgt spid="630789"/>
                                        </p:tgtEl>
                                        <p:attrNameLst>
                                          <p:attrName>ppt_x</p:attrName>
                                        </p:attrNameLst>
                                      </p:cBhvr>
                                      <p:tavLst>
                                        <p:tav tm="0">
                                          <p:val>
                                            <p:strVal val="#ppt_x"/>
                                          </p:val>
                                        </p:tav>
                                        <p:tav tm="100000">
                                          <p:val>
                                            <p:strVal val="#ppt_x"/>
                                          </p:val>
                                        </p:tav>
                                      </p:tavLst>
                                    </p:anim>
                                    <p:anim calcmode="lin" valueType="num">
                                      <p:cBhvr additive="base">
                                        <p:cTn id="14" dur="500" fill="hold"/>
                                        <p:tgtEl>
                                          <p:spTgt spid="63078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30788"/>
                                        </p:tgtEl>
                                        <p:attrNameLst>
                                          <p:attrName>style.visibility</p:attrName>
                                        </p:attrNameLst>
                                      </p:cBhvr>
                                      <p:to>
                                        <p:strVal val="visible"/>
                                      </p:to>
                                    </p:set>
                                    <p:anim calcmode="lin" valueType="num">
                                      <p:cBhvr additive="base">
                                        <p:cTn id="19" dur="500" fill="hold"/>
                                        <p:tgtEl>
                                          <p:spTgt spid="630788"/>
                                        </p:tgtEl>
                                        <p:attrNameLst>
                                          <p:attrName>ppt_x</p:attrName>
                                        </p:attrNameLst>
                                      </p:cBhvr>
                                      <p:tavLst>
                                        <p:tav tm="0">
                                          <p:val>
                                            <p:strVal val="#ppt_x"/>
                                          </p:val>
                                        </p:tav>
                                        <p:tav tm="100000">
                                          <p:val>
                                            <p:strVal val="#ppt_x"/>
                                          </p:val>
                                        </p:tav>
                                      </p:tavLst>
                                    </p:anim>
                                    <p:anim calcmode="lin" valueType="num">
                                      <p:cBhvr additive="base">
                                        <p:cTn id="20" dur="500" fill="hold"/>
                                        <p:tgtEl>
                                          <p:spTgt spid="6307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786" grpId="0" autoUpdateAnimBg="0"/>
      <p:bldP spid="630788" grpId="0" autoUpdateAnimBg="0"/>
      <p:bldP spid="630789" grpId="0"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1" name="Rectangle 3"/>
          <p:cNvSpPr>
            <a:spLocks noGrp="1" noChangeArrowheads="1"/>
          </p:cNvSpPr>
          <p:nvPr>
            <p:ph type="body" idx="1"/>
          </p:nvPr>
        </p:nvSpPr>
        <p:spPr>
          <a:xfrm>
            <a:off x="468313" y="1268413"/>
            <a:ext cx="8229600" cy="647700"/>
          </a:xfrm>
        </p:spPr>
        <p:txBody>
          <a:bodyPr/>
          <a:lstStyle/>
          <a:p>
            <a:pPr>
              <a:buFont typeface="Wingdings" pitchFamily="2" charset="2"/>
              <a:buNone/>
            </a:pPr>
            <a:r>
              <a:rPr lang="en-US" altLang="zh-CN" b="1" smtClean="0">
                <a:solidFill>
                  <a:srgbClr val="0000CC"/>
                </a:solidFill>
              </a:rPr>
              <a:t>1. </a:t>
            </a:r>
            <a:r>
              <a:rPr lang="zh-CN" altLang="en-US" b="1" smtClean="0">
                <a:solidFill>
                  <a:srgbClr val="0000CC"/>
                </a:solidFill>
              </a:rPr>
              <a:t>溶解过程中的热效应</a:t>
            </a:r>
          </a:p>
        </p:txBody>
      </p:sp>
      <p:sp>
        <p:nvSpPr>
          <p:cNvPr id="450562" name="Rectangle 2"/>
          <p:cNvSpPr>
            <a:spLocks noChangeArrowheads="1"/>
          </p:cNvSpPr>
          <p:nvPr/>
        </p:nvSpPr>
        <p:spPr bwMode="auto">
          <a:xfrm>
            <a:off x="250825" y="188913"/>
            <a:ext cx="8229600" cy="1081087"/>
          </a:xfrm>
          <a:prstGeom prst="rect">
            <a:avLst/>
          </a:prstGeom>
          <a:noFill/>
          <a:ln>
            <a:noFill/>
          </a:ln>
          <a:extLst/>
        </p:spPr>
        <p:txBody>
          <a:bodyPr anchor="ctr"/>
          <a:lstStyle>
            <a:lvl1pPr eaLnBrk="0" hangingPunct="0">
              <a:defRPr sz="4400">
                <a:solidFill>
                  <a:schemeClr val="tx1"/>
                </a:solidFill>
                <a:latin typeface="Arial" pitchFamily="34" charset="0"/>
                <a:ea typeface="宋体" pitchFamily="2" charset="-122"/>
              </a:defRPr>
            </a:lvl1pPr>
            <a:lvl2pPr eaLnBrk="0" hangingPunct="0">
              <a:defRPr sz="4400">
                <a:solidFill>
                  <a:schemeClr val="tx1"/>
                </a:solidFill>
                <a:latin typeface="Arial" pitchFamily="34" charset="0"/>
                <a:ea typeface="宋体" pitchFamily="2" charset="-122"/>
              </a:defRPr>
            </a:lvl2pPr>
            <a:lvl3pPr eaLnBrk="0" hangingPunct="0">
              <a:defRPr sz="4400">
                <a:solidFill>
                  <a:schemeClr val="tx1"/>
                </a:solidFill>
                <a:latin typeface="Arial" pitchFamily="34" charset="0"/>
                <a:ea typeface="宋体" pitchFamily="2" charset="-122"/>
              </a:defRPr>
            </a:lvl3pPr>
            <a:lvl4pPr eaLnBrk="0" hangingPunct="0">
              <a:defRPr sz="4400">
                <a:solidFill>
                  <a:schemeClr val="tx1"/>
                </a:solidFill>
                <a:latin typeface="Arial" pitchFamily="34" charset="0"/>
                <a:ea typeface="宋体" pitchFamily="2" charset="-122"/>
              </a:defRPr>
            </a:lvl4pPr>
            <a:lvl5pPr eaLnBrk="0" hangingPunct="0">
              <a:defRPr sz="4400">
                <a:solidFill>
                  <a:schemeClr val="tx1"/>
                </a:solidFill>
                <a:latin typeface="Arial" pitchFamily="34" charset="0"/>
                <a:ea typeface="宋体" pitchFamily="2" charset="-122"/>
              </a:defRPr>
            </a:lvl5pPr>
            <a:lvl6pPr marL="457200" eaLnBrk="0" fontAlgn="base" hangingPunct="0">
              <a:spcBef>
                <a:spcPct val="0"/>
              </a:spcBef>
              <a:spcAft>
                <a:spcPct val="0"/>
              </a:spcAft>
              <a:defRPr sz="4400">
                <a:solidFill>
                  <a:schemeClr val="tx1"/>
                </a:solidFill>
                <a:latin typeface="Arial" pitchFamily="34" charset="0"/>
                <a:ea typeface="宋体" pitchFamily="2" charset="-122"/>
              </a:defRPr>
            </a:lvl6pPr>
            <a:lvl7pPr marL="914400" eaLnBrk="0" fontAlgn="base" hangingPunct="0">
              <a:spcBef>
                <a:spcPct val="0"/>
              </a:spcBef>
              <a:spcAft>
                <a:spcPct val="0"/>
              </a:spcAft>
              <a:defRPr sz="4400">
                <a:solidFill>
                  <a:schemeClr val="tx1"/>
                </a:solidFill>
                <a:latin typeface="Arial" pitchFamily="34" charset="0"/>
                <a:ea typeface="宋体" pitchFamily="2" charset="-122"/>
              </a:defRPr>
            </a:lvl7pPr>
            <a:lvl8pPr marL="1371600" eaLnBrk="0" fontAlgn="base" hangingPunct="0">
              <a:spcBef>
                <a:spcPct val="0"/>
              </a:spcBef>
              <a:spcAft>
                <a:spcPct val="0"/>
              </a:spcAft>
              <a:defRPr sz="4400">
                <a:solidFill>
                  <a:schemeClr val="tx1"/>
                </a:solidFill>
                <a:latin typeface="Arial" pitchFamily="34" charset="0"/>
                <a:ea typeface="宋体" pitchFamily="2" charset="-122"/>
              </a:defRPr>
            </a:lvl8pPr>
            <a:lvl9pPr marL="1828800" eaLnBrk="0" fontAlgn="base" hangingPunct="0">
              <a:spcBef>
                <a:spcPct val="0"/>
              </a:spcBef>
              <a:spcAft>
                <a:spcPct val="0"/>
              </a:spcAft>
              <a:defRPr sz="4400">
                <a:solidFill>
                  <a:schemeClr val="tx1"/>
                </a:solidFill>
                <a:latin typeface="Arial" pitchFamily="34" charset="0"/>
                <a:ea typeface="宋体" pitchFamily="2" charset="-122"/>
              </a:defRPr>
            </a:lvl9pPr>
          </a:lstStyle>
          <a:p>
            <a:pPr>
              <a:defRPr/>
            </a:pPr>
            <a:r>
              <a:rPr lang="en-US" altLang="zh-CN" sz="3600" smtClean="0">
                <a:solidFill>
                  <a:srgbClr val="0000CC"/>
                </a:solidFill>
                <a:effectLst>
                  <a:outerShdw blurRad="38100" dist="38100" dir="2700000" algn="tl">
                    <a:srgbClr val="C0C0C0"/>
                  </a:outerShdw>
                </a:effectLst>
                <a:latin typeface="黑体" pitchFamily="2" charset="-122"/>
                <a:ea typeface="黑体" pitchFamily="2" charset="-122"/>
              </a:rPr>
              <a:t> </a:t>
            </a:r>
            <a:r>
              <a:rPr lang="zh-CN" altLang="en-US" sz="3600" smtClean="0">
                <a:solidFill>
                  <a:srgbClr val="0000CC"/>
                </a:solidFill>
                <a:latin typeface="黑体" pitchFamily="2" charset="-122"/>
                <a:ea typeface="黑体" pitchFamily="2" charset="-122"/>
              </a:rPr>
              <a:t>五、</a:t>
            </a:r>
            <a:r>
              <a:rPr kumimoji="1" lang="zh-CN" altLang="en-US" sz="3600" b="1" smtClean="0">
                <a:solidFill>
                  <a:srgbClr val="0000CC"/>
                </a:solidFill>
                <a:latin typeface="黑体" pitchFamily="2" charset="-122"/>
                <a:ea typeface="黑体" pitchFamily="2" charset="-122"/>
              </a:rPr>
              <a:t>溶液中的热力学</a:t>
            </a:r>
          </a:p>
        </p:txBody>
      </p:sp>
      <p:sp>
        <p:nvSpPr>
          <p:cNvPr id="44036" name="Line 4"/>
          <p:cNvSpPr>
            <a:spLocks noChangeShapeType="1"/>
          </p:cNvSpPr>
          <p:nvPr/>
        </p:nvSpPr>
        <p:spPr bwMode="auto">
          <a:xfrm>
            <a:off x="539750" y="11255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pic>
        <p:nvPicPr>
          <p:cNvPr id="519174" name="Picture 6"/>
          <p:cNvPicPr>
            <a:picLocks noChangeAspect="1" noChangeArrowheads="1"/>
          </p:cNvPicPr>
          <p:nvPr/>
        </p:nvPicPr>
        <p:blipFill>
          <a:blip r:embed="rId2"/>
          <a:srcRect/>
          <a:stretch>
            <a:fillRect/>
          </a:stretch>
        </p:blipFill>
        <p:spPr bwMode="auto">
          <a:xfrm>
            <a:off x="611188" y="2276475"/>
            <a:ext cx="7200900" cy="460375"/>
          </a:xfrm>
          <a:prstGeom prst="rect">
            <a:avLst/>
          </a:prstGeom>
          <a:noFill/>
          <a:ln w="9525">
            <a:noFill/>
            <a:miter lim="800000"/>
            <a:headEnd/>
            <a:tailEnd/>
          </a:ln>
        </p:spPr>
      </p:pic>
      <p:pic>
        <p:nvPicPr>
          <p:cNvPr id="519175" name="Picture 7"/>
          <p:cNvPicPr>
            <a:picLocks noChangeAspect="1" noChangeArrowheads="1"/>
          </p:cNvPicPr>
          <p:nvPr/>
        </p:nvPicPr>
        <p:blipFill>
          <a:blip r:embed="rId3"/>
          <a:srcRect/>
          <a:stretch>
            <a:fillRect/>
          </a:stretch>
        </p:blipFill>
        <p:spPr bwMode="auto">
          <a:xfrm>
            <a:off x="682625" y="3068638"/>
            <a:ext cx="7345363" cy="342900"/>
          </a:xfrm>
          <a:prstGeom prst="rect">
            <a:avLst/>
          </a:prstGeom>
          <a:noFill/>
          <a:ln w="9525">
            <a:noFill/>
            <a:miter lim="800000"/>
            <a:headEnd/>
            <a:tailEnd/>
          </a:ln>
        </p:spPr>
      </p:pic>
      <p:pic>
        <p:nvPicPr>
          <p:cNvPr id="519176" name="Picture 8"/>
          <p:cNvPicPr>
            <a:picLocks noChangeAspect="1" noChangeArrowheads="1"/>
          </p:cNvPicPr>
          <p:nvPr/>
        </p:nvPicPr>
        <p:blipFill>
          <a:blip r:embed="rId4"/>
          <a:srcRect/>
          <a:stretch>
            <a:fillRect/>
          </a:stretch>
        </p:blipFill>
        <p:spPr bwMode="auto">
          <a:xfrm>
            <a:off x="682625" y="3716338"/>
            <a:ext cx="8064500" cy="388937"/>
          </a:xfrm>
          <a:prstGeom prst="rect">
            <a:avLst/>
          </a:prstGeom>
          <a:noFill/>
          <a:ln w="9525">
            <a:noFill/>
            <a:miter lim="800000"/>
            <a:headEnd/>
            <a:tailEnd/>
          </a:ln>
        </p:spPr>
      </p:pic>
      <p:pic>
        <p:nvPicPr>
          <p:cNvPr id="519177" name="Picture 9"/>
          <p:cNvPicPr>
            <a:picLocks noChangeAspect="1" noChangeArrowheads="1"/>
          </p:cNvPicPr>
          <p:nvPr/>
        </p:nvPicPr>
        <p:blipFill>
          <a:blip r:embed="rId5"/>
          <a:srcRect/>
          <a:stretch>
            <a:fillRect/>
          </a:stretch>
        </p:blipFill>
        <p:spPr bwMode="auto">
          <a:xfrm>
            <a:off x="1116013" y="5300663"/>
            <a:ext cx="6696075" cy="593725"/>
          </a:xfrm>
          <a:prstGeom prst="rect">
            <a:avLst/>
          </a:prstGeom>
          <a:noFill/>
          <a:ln w="9525">
            <a:noFill/>
            <a:miter lim="800000"/>
            <a:headEnd/>
            <a:tailEnd/>
          </a:ln>
        </p:spPr>
      </p:pic>
      <p:sp>
        <p:nvSpPr>
          <p:cNvPr id="519179" name="AutoShape 11"/>
          <p:cNvSpPr>
            <a:spLocks noChangeArrowheads="1"/>
          </p:cNvSpPr>
          <p:nvPr/>
        </p:nvSpPr>
        <p:spPr bwMode="auto">
          <a:xfrm>
            <a:off x="539750" y="2133600"/>
            <a:ext cx="8208963" cy="3095625"/>
          </a:xfrm>
          <a:prstGeom prst="downArrowCallout">
            <a:avLst>
              <a:gd name="adj1" fmla="val 10411"/>
              <a:gd name="adj2" fmla="val 12277"/>
              <a:gd name="adj3" fmla="val 18616"/>
              <a:gd name="adj4" fmla="val 66667"/>
            </a:avLst>
          </a:prstGeom>
          <a:noFill/>
          <a:ln w="25400">
            <a:solidFill>
              <a:srgbClr val="800000"/>
            </a:solidFill>
            <a:miter lim="800000"/>
            <a:headEnd/>
            <a:tailEnd/>
          </a:ln>
        </p:spPr>
        <p:txBody>
          <a:bodyPr wrap="none" anchor="ctr"/>
          <a:lstStyle/>
          <a:p>
            <a:endParaRPr lang="zh-CN" altLang="en-US" sz="180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450562"/>
                                        </p:tgtEl>
                                        <p:attrNameLst>
                                          <p:attrName>style.visibility</p:attrName>
                                        </p:attrNameLst>
                                      </p:cBhvr>
                                      <p:to>
                                        <p:strVal val="visible"/>
                                      </p:to>
                                    </p:set>
                                    <p:animEffect transition="in" filter="dissolve">
                                      <p:cBhvr>
                                        <p:cTn id="7" dur="500"/>
                                        <p:tgtEl>
                                          <p:spTgt spid="4505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19171">
                                            <p:txEl>
                                              <p:pRg st="0" end="0"/>
                                            </p:txEl>
                                          </p:spTgt>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55" presetClass="entr" presetSubtype="0" fill="hold" nodeType="clickEffect">
                                  <p:stCondLst>
                                    <p:cond delay="0"/>
                                  </p:stCondLst>
                                  <p:childTnLst>
                                    <p:set>
                                      <p:cBhvr>
                                        <p:cTn id="15" dur="1" fill="hold">
                                          <p:stCondLst>
                                            <p:cond delay="0"/>
                                          </p:stCondLst>
                                        </p:cTn>
                                        <p:tgtEl>
                                          <p:spTgt spid="519174"/>
                                        </p:tgtEl>
                                        <p:attrNameLst>
                                          <p:attrName>style.visibility</p:attrName>
                                        </p:attrNameLst>
                                      </p:cBhvr>
                                      <p:to>
                                        <p:strVal val="visible"/>
                                      </p:to>
                                    </p:set>
                                    <p:anim calcmode="lin" valueType="num">
                                      <p:cBhvr>
                                        <p:cTn id="16" dur="1000" fill="hold"/>
                                        <p:tgtEl>
                                          <p:spTgt spid="519174"/>
                                        </p:tgtEl>
                                        <p:attrNameLst>
                                          <p:attrName>ppt_w</p:attrName>
                                        </p:attrNameLst>
                                      </p:cBhvr>
                                      <p:tavLst>
                                        <p:tav tm="0">
                                          <p:val>
                                            <p:strVal val="#ppt_w*0.70"/>
                                          </p:val>
                                        </p:tav>
                                        <p:tav tm="100000">
                                          <p:val>
                                            <p:strVal val="#ppt_w"/>
                                          </p:val>
                                        </p:tav>
                                      </p:tavLst>
                                    </p:anim>
                                    <p:anim calcmode="lin" valueType="num">
                                      <p:cBhvr>
                                        <p:cTn id="17" dur="1000" fill="hold"/>
                                        <p:tgtEl>
                                          <p:spTgt spid="519174"/>
                                        </p:tgtEl>
                                        <p:attrNameLst>
                                          <p:attrName>ppt_h</p:attrName>
                                        </p:attrNameLst>
                                      </p:cBhvr>
                                      <p:tavLst>
                                        <p:tav tm="0">
                                          <p:val>
                                            <p:strVal val="#ppt_h"/>
                                          </p:val>
                                        </p:tav>
                                        <p:tav tm="100000">
                                          <p:val>
                                            <p:strVal val="#ppt_h"/>
                                          </p:val>
                                        </p:tav>
                                      </p:tavLst>
                                    </p:anim>
                                    <p:animEffect transition="in" filter="fade">
                                      <p:cBhvr>
                                        <p:cTn id="18" dur="1000"/>
                                        <p:tgtEl>
                                          <p:spTgt spid="51917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55" presetClass="entr" presetSubtype="0" fill="hold" nodeType="clickEffect">
                                  <p:stCondLst>
                                    <p:cond delay="0"/>
                                  </p:stCondLst>
                                  <p:childTnLst>
                                    <p:set>
                                      <p:cBhvr>
                                        <p:cTn id="22" dur="1" fill="hold">
                                          <p:stCondLst>
                                            <p:cond delay="0"/>
                                          </p:stCondLst>
                                        </p:cTn>
                                        <p:tgtEl>
                                          <p:spTgt spid="519175"/>
                                        </p:tgtEl>
                                        <p:attrNameLst>
                                          <p:attrName>style.visibility</p:attrName>
                                        </p:attrNameLst>
                                      </p:cBhvr>
                                      <p:to>
                                        <p:strVal val="visible"/>
                                      </p:to>
                                    </p:set>
                                    <p:anim calcmode="lin" valueType="num">
                                      <p:cBhvr>
                                        <p:cTn id="23" dur="1000" fill="hold"/>
                                        <p:tgtEl>
                                          <p:spTgt spid="519175"/>
                                        </p:tgtEl>
                                        <p:attrNameLst>
                                          <p:attrName>ppt_w</p:attrName>
                                        </p:attrNameLst>
                                      </p:cBhvr>
                                      <p:tavLst>
                                        <p:tav tm="0">
                                          <p:val>
                                            <p:strVal val="#ppt_w*0.70"/>
                                          </p:val>
                                        </p:tav>
                                        <p:tav tm="100000">
                                          <p:val>
                                            <p:strVal val="#ppt_w"/>
                                          </p:val>
                                        </p:tav>
                                      </p:tavLst>
                                    </p:anim>
                                    <p:anim calcmode="lin" valueType="num">
                                      <p:cBhvr>
                                        <p:cTn id="24" dur="1000" fill="hold"/>
                                        <p:tgtEl>
                                          <p:spTgt spid="519175"/>
                                        </p:tgtEl>
                                        <p:attrNameLst>
                                          <p:attrName>ppt_h</p:attrName>
                                        </p:attrNameLst>
                                      </p:cBhvr>
                                      <p:tavLst>
                                        <p:tav tm="0">
                                          <p:val>
                                            <p:strVal val="#ppt_h"/>
                                          </p:val>
                                        </p:tav>
                                        <p:tav tm="100000">
                                          <p:val>
                                            <p:strVal val="#ppt_h"/>
                                          </p:val>
                                        </p:tav>
                                      </p:tavLst>
                                    </p:anim>
                                    <p:animEffect transition="in" filter="fade">
                                      <p:cBhvr>
                                        <p:cTn id="25" dur="1000"/>
                                        <p:tgtEl>
                                          <p:spTgt spid="519175"/>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55" presetClass="entr" presetSubtype="0" fill="hold" nodeType="clickEffect">
                                  <p:stCondLst>
                                    <p:cond delay="0"/>
                                  </p:stCondLst>
                                  <p:childTnLst>
                                    <p:set>
                                      <p:cBhvr>
                                        <p:cTn id="29" dur="1" fill="hold">
                                          <p:stCondLst>
                                            <p:cond delay="0"/>
                                          </p:stCondLst>
                                        </p:cTn>
                                        <p:tgtEl>
                                          <p:spTgt spid="519176"/>
                                        </p:tgtEl>
                                        <p:attrNameLst>
                                          <p:attrName>style.visibility</p:attrName>
                                        </p:attrNameLst>
                                      </p:cBhvr>
                                      <p:to>
                                        <p:strVal val="visible"/>
                                      </p:to>
                                    </p:set>
                                    <p:anim calcmode="lin" valueType="num">
                                      <p:cBhvr>
                                        <p:cTn id="30" dur="1000" fill="hold"/>
                                        <p:tgtEl>
                                          <p:spTgt spid="519176"/>
                                        </p:tgtEl>
                                        <p:attrNameLst>
                                          <p:attrName>ppt_w</p:attrName>
                                        </p:attrNameLst>
                                      </p:cBhvr>
                                      <p:tavLst>
                                        <p:tav tm="0">
                                          <p:val>
                                            <p:strVal val="#ppt_w*0.70"/>
                                          </p:val>
                                        </p:tav>
                                        <p:tav tm="100000">
                                          <p:val>
                                            <p:strVal val="#ppt_w"/>
                                          </p:val>
                                        </p:tav>
                                      </p:tavLst>
                                    </p:anim>
                                    <p:anim calcmode="lin" valueType="num">
                                      <p:cBhvr>
                                        <p:cTn id="31" dur="1000" fill="hold"/>
                                        <p:tgtEl>
                                          <p:spTgt spid="519176"/>
                                        </p:tgtEl>
                                        <p:attrNameLst>
                                          <p:attrName>ppt_h</p:attrName>
                                        </p:attrNameLst>
                                      </p:cBhvr>
                                      <p:tavLst>
                                        <p:tav tm="0">
                                          <p:val>
                                            <p:strVal val="#ppt_h"/>
                                          </p:val>
                                        </p:tav>
                                        <p:tav tm="100000">
                                          <p:val>
                                            <p:strVal val="#ppt_h"/>
                                          </p:val>
                                        </p:tav>
                                      </p:tavLst>
                                    </p:anim>
                                    <p:animEffect transition="in" filter="fade">
                                      <p:cBhvr>
                                        <p:cTn id="32" dur="1000"/>
                                        <p:tgtEl>
                                          <p:spTgt spid="51917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1" fill="hold" grpId="0" nodeType="clickEffect">
                                  <p:stCondLst>
                                    <p:cond delay="0"/>
                                  </p:stCondLst>
                                  <p:childTnLst>
                                    <p:set>
                                      <p:cBhvr>
                                        <p:cTn id="36" dur="1" fill="hold">
                                          <p:stCondLst>
                                            <p:cond delay="0"/>
                                          </p:stCondLst>
                                        </p:cTn>
                                        <p:tgtEl>
                                          <p:spTgt spid="519179"/>
                                        </p:tgtEl>
                                        <p:attrNameLst>
                                          <p:attrName>style.visibility</p:attrName>
                                        </p:attrNameLst>
                                      </p:cBhvr>
                                      <p:to>
                                        <p:strVal val="visible"/>
                                      </p:to>
                                    </p:set>
                                    <p:animEffect transition="in" filter="slide(fromTop)">
                                      <p:cBhvr>
                                        <p:cTn id="37" dur="500"/>
                                        <p:tgtEl>
                                          <p:spTgt spid="51917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4" presetClass="entr" presetSubtype="10" fill="hold" nodeType="clickEffect">
                                  <p:stCondLst>
                                    <p:cond delay="0"/>
                                  </p:stCondLst>
                                  <p:childTnLst>
                                    <p:set>
                                      <p:cBhvr>
                                        <p:cTn id="41" dur="1" fill="hold">
                                          <p:stCondLst>
                                            <p:cond delay="0"/>
                                          </p:stCondLst>
                                        </p:cTn>
                                        <p:tgtEl>
                                          <p:spTgt spid="519177"/>
                                        </p:tgtEl>
                                        <p:attrNameLst>
                                          <p:attrName>style.visibility</p:attrName>
                                        </p:attrNameLst>
                                      </p:cBhvr>
                                      <p:to>
                                        <p:strVal val="visible"/>
                                      </p:to>
                                    </p:set>
                                    <p:animEffect transition="in" filter="randombar(horizontal)">
                                      <p:cBhvr>
                                        <p:cTn id="42" dur="500"/>
                                        <p:tgtEl>
                                          <p:spTgt spid="519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9171" grpId="0" build="p"/>
      <p:bldP spid="450562" grpId="0"/>
      <p:bldP spid="51917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0196" name="Picture 4"/>
          <p:cNvPicPr>
            <a:picLocks noChangeAspect="1" noChangeArrowheads="1"/>
          </p:cNvPicPr>
          <p:nvPr/>
        </p:nvPicPr>
        <p:blipFill>
          <a:blip r:embed="rId2"/>
          <a:srcRect/>
          <a:stretch>
            <a:fillRect/>
          </a:stretch>
        </p:blipFill>
        <p:spPr bwMode="auto">
          <a:xfrm>
            <a:off x="0" y="1989138"/>
            <a:ext cx="4500563" cy="3535362"/>
          </a:xfrm>
          <a:prstGeom prst="rect">
            <a:avLst/>
          </a:prstGeom>
          <a:noFill/>
          <a:ln w="9525">
            <a:noFill/>
            <a:miter lim="800000"/>
            <a:headEnd/>
            <a:tailEnd/>
          </a:ln>
        </p:spPr>
      </p:pic>
      <p:pic>
        <p:nvPicPr>
          <p:cNvPr id="520197" name="Picture 5"/>
          <p:cNvPicPr>
            <a:picLocks noChangeAspect="1" noChangeArrowheads="1"/>
          </p:cNvPicPr>
          <p:nvPr/>
        </p:nvPicPr>
        <p:blipFill>
          <a:blip r:embed="rId3"/>
          <a:srcRect/>
          <a:stretch>
            <a:fillRect/>
          </a:stretch>
        </p:blipFill>
        <p:spPr bwMode="auto">
          <a:xfrm>
            <a:off x="4500563" y="2205038"/>
            <a:ext cx="4572000" cy="3211512"/>
          </a:xfrm>
          <a:prstGeom prst="rect">
            <a:avLst/>
          </a:prstGeom>
          <a:noFill/>
          <a:ln w="9525">
            <a:noFill/>
            <a:miter lim="800000"/>
            <a:headEnd/>
            <a:tailEnd/>
          </a:ln>
        </p:spPr>
      </p:pic>
      <p:sp>
        <p:nvSpPr>
          <p:cNvPr id="520198" name="Rectangle 6"/>
          <p:cNvSpPr>
            <a:spLocks noGrp="1" noChangeArrowheads="1"/>
          </p:cNvSpPr>
          <p:nvPr>
            <p:ph type="body" idx="1"/>
          </p:nvPr>
        </p:nvSpPr>
        <p:spPr>
          <a:xfrm>
            <a:off x="323850" y="836613"/>
            <a:ext cx="8229600" cy="647700"/>
          </a:xfrm>
        </p:spPr>
        <p:txBody>
          <a:bodyPr/>
          <a:lstStyle/>
          <a:p>
            <a:pPr>
              <a:buFont typeface="Wingdings" pitchFamily="2" charset="2"/>
              <a:buNone/>
            </a:pPr>
            <a:r>
              <a:rPr lang="zh-CN" altLang="en-US" b="1" smtClean="0">
                <a:solidFill>
                  <a:srgbClr val="0000CC"/>
                </a:solidFill>
              </a:rPr>
              <a:t>溶解放热与溶解吸热</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019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8" presetClass="entr" presetSubtype="16" fill="hold" nodeType="clickEffect">
                                  <p:stCondLst>
                                    <p:cond delay="0"/>
                                  </p:stCondLst>
                                  <p:childTnLst>
                                    <p:set>
                                      <p:cBhvr>
                                        <p:cTn id="10" dur="1" fill="hold">
                                          <p:stCondLst>
                                            <p:cond delay="0"/>
                                          </p:stCondLst>
                                        </p:cTn>
                                        <p:tgtEl>
                                          <p:spTgt spid="520196"/>
                                        </p:tgtEl>
                                        <p:attrNameLst>
                                          <p:attrName>style.visibility</p:attrName>
                                        </p:attrNameLst>
                                      </p:cBhvr>
                                      <p:to>
                                        <p:strVal val="visible"/>
                                      </p:to>
                                    </p:set>
                                    <p:animEffect transition="in" filter="diamond(in)">
                                      <p:cBhvr>
                                        <p:cTn id="11" dur="2000"/>
                                        <p:tgtEl>
                                          <p:spTgt spid="52019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8" presetClass="entr" presetSubtype="16" fill="hold" nodeType="clickEffect">
                                  <p:stCondLst>
                                    <p:cond delay="0"/>
                                  </p:stCondLst>
                                  <p:childTnLst>
                                    <p:set>
                                      <p:cBhvr>
                                        <p:cTn id="15" dur="1" fill="hold">
                                          <p:stCondLst>
                                            <p:cond delay="0"/>
                                          </p:stCondLst>
                                        </p:cTn>
                                        <p:tgtEl>
                                          <p:spTgt spid="520197"/>
                                        </p:tgtEl>
                                        <p:attrNameLst>
                                          <p:attrName>style.visibility</p:attrName>
                                        </p:attrNameLst>
                                      </p:cBhvr>
                                      <p:to>
                                        <p:strVal val="visible"/>
                                      </p:to>
                                    </p:set>
                                    <p:animEffect transition="in" filter="diamond(in)">
                                      <p:cBhvr>
                                        <p:cTn id="16" dur="2000"/>
                                        <p:tgtEl>
                                          <p:spTgt spid="520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0198" grpId="0" build="p"/>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7" name="Rectangle 16"/>
          <p:cNvSpPr>
            <a:spLocks noGrp="1" noChangeArrowheads="1"/>
          </p:cNvSpPr>
          <p:nvPr>
            <p:ph type="dt" sz="quarter" idx="12"/>
          </p:nvPr>
        </p:nvSpPr>
        <p:spPr>
          <a:noFill/>
        </p:spPr>
        <p:txBody>
          <a:bodyPr/>
          <a:lstStyle/>
          <a:p>
            <a:fld id="{3648E386-A849-4E73-B363-C501E59887A2}" type="datetime1">
              <a:rPr lang="zh-CN" altLang="en-US" smtClean="0">
                <a:ea typeface="宋体" charset="-122"/>
              </a:rPr>
              <a:pPr/>
              <a:t>2018/10/18</a:t>
            </a:fld>
            <a:endParaRPr lang="en-US" altLang="zh-CN" smtClean="0">
              <a:ea typeface="宋体" charset="-122"/>
            </a:endParaRPr>
          </a:p>
        </p:txBody>
      </p:sp>
      <p:sp>
        <p:nvSpPr>
          <p:cNvPr id="175106" name="Rectangle 2"/>
          <p:cNvSpPr>
            <a:spLocks noGrp="1" noChangeArrowheads="1"/>
          </p:cNvSpPr>
          <p:nvPr>
            <p:ph type="title"/>
          </p:nvPr>
        </p:nvSpPr>
        <p:spPr>
          <a:xfrm>
            <a:off x="755650" y="333375"/>
            <a:ext cx="7793038" cy="1143000"/>
          </a:xfrm>
        </p:spPr>
        <p:txBody>
          <a:bodyPr/>
          <a:lstStyle/>
          <a:p>
            <a:pPr algn="just"/>
            <a:r>
              <a:rPr lang="zh-CN" altLang="en-US" smtClean="0">
                <a:solidFill>
                  <a:srgbClr val="0000CC"/>
                </a:solidFill>
                <a:latin typeface="黑体" pitchFamily="49" charset="-122"/>
                <a:ea typeface="黑体" pitchFamily="49" charset="-122"/>
              </a:rPr>
              <a:t>       分子极性的类型</a:t>
            </a:r>
          </a:p>
        </p:txBody>
      </p:sp>
      <p:sp>
        <p:nvSpPr>
          <p:cNvPr id="175107" name="Rectangle 3"/>
          <p:cNvSpPr>
            <a:spLocks noGrp="1" noChangeArrowheads="1"/>
          </p:cNvSpPr>
          <p:nvPr>
            <p:ph type="body" idx="1"/>
          </p:nvPr>
        </p:nvSpPr>
        <p:spPr>
          <a:xfrm>
            <a:off x="914400" y="1981200"/>
            <a:ext cx="8001000" cy="1371600"/>
          </a:xfrm>
        </p:spPr>
        <p:txBody>
          <a:bodyPr/>
          <a:lstStyle/>
          <a:p>
            <a:r>
              <a:rPr lang="en-US" altLang="zh-CN" sz="4000" b="1" smtClean="0">
                <a:solidFill>
                  <a:srgbClr val="0000CC"/>
                </a:solidFill>
                <a:latin typeface="黑体" pitchFamily="49" charset="-122"/>
                <a:ea typeface="黑体" pitchFamily="49" charset="-122"/>
              </a:rPr>
              <a:t>1.</a:t>
            </a:r>
            <a:r>
              <a:rPr lang="zh-CN" altLang="en-US" sz="4000" b="1" smtClean="0">
                <a:solidFill>
                  <a:srgbClr val="0000CC"/>
                </a:solidFill>
                <a:latin typeface="黑体" pitchFamily="49" charset="-122"/>
                <a:ea typeface="黑体" pitchFamily="49" charset="-122"/>
              </a:rPr>
              <a:t>诱导偶极</a:t>
            </a:r>
            <a:r>
              <a:rPr lang="en-US" altLang="zh-CN" sz="4000" b="1" smtClean="0">
                <a:solidFill>
                  <a:srgbClr val="0000CC"/>
                </a:solidFill>
              </a:rPr>
              <a:t>—</a:t>
            </a:r>
            <a:r>
              <a:rPr lang="zh-CN" altLang="en-US" sz="2800" b="1" smtClean="0">
                <a:solidFill>
                  <a:srgbClr val="D60093"/>
                </a:solidFill>
              </a:rPr>
              <a:t>产生诱导作用</a:t>
            </a:r>
          </a:p>
        </p:txBody>
      </p:sp>
      <p:pic>
        <p:nvPicPr>
          <p:cNvPr id="175108" name="Picture 4" descr="诱导作用"/>
          <p:cNvPicPr>
            <a:picLocks noChangeAspect="1" noChangeArrowheads="1"/>
          </p:cNvPicPr>
          <p:nvPr/>
        </p:nvPicPr>
        <p:blipFill>
          <a:blip r:embed="rId2"/>
          <a:srcRect/>
          <a:stretch>
            <a:fillRect/>
          </a:stretch>
        </p:blipFill>
        <p:spPr bwMode="auto">
          <a:xfrm>
            <a:off x="1447800" y="2819400"/>
            <a:ext cx="6172200" cy="3498850"/>
          </a:xfrm>
          <a:prstGeom prst="rect">
            <a:avLst/>
          </a:prstGeom>
          <a:noFill/>
          <a:ln w="9525">
            <a:noFill/>
            <a:miter lim="800000"/>
            <a:headEnd/>
            <a:tailEnd/>
          </a:ln>
        </p:spPr>
      </p:pic>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sz="1800"/>
          </a:p>
        </p:txBody>
      </p:sp>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75106"/>
                                        </p:tgtEl>
                                        <p:attrNameLst>
                                          <p:attrName>style.visibility</p:attrName>
                                        </p:attrNameLst>
                                      </p:cBhvr>
                                      <p:to>
                                        <p:strVal val="visible"/>
                                      </p:to>
                                    </p:set>
                                    <p:animEffect transition="in" filter="dissolve">
                                      <p:cBhvr>
                                        <p:cTn id="7" dur="500"/>
                                        <p:tgtEl>
                                          <p:spTgt spid="17510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5107">
                                            <p:txEl>
                                              <p:pRg st="0" end="0"/>
                                            </p:txEl>
                                          </p:spTgt>
                                        </p:tgtEl>
                                        <p:attrNameLst>
                                          <p:attrName>style.visibility</p:attrName>
                                        </p:attrNameLst>
                                      </p:cBhvr>
                                      <p:to>
                                        <p:strVal val="visible"/>
                                      </p:to>
                                    </p:set>
                                    <p:animEffect transition="in" filter="dissolve">
                                      <p:cBhvr>
                                        <p:cTn id="12" dur="500"/>
                                        <p:tgtEl>
                                          <p:spTgt spid="17510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75108"/>
                                        </p:tgtEl>
                                        <p:attrNameLst>
                                          <p:attrName>style.visibility</p:attrName>
                                        </p:attrNameLst>
                                      </p:cBhvr>
                                      <p:to>
                                        <p:strVal val="visible"/>
                                      </p:to>
                                    </p:set>
                                    <p:anim calcmode="lin" valueType="num">
                                      <p:cBhvr additive="base">
                                        <p:cTn id="17" dur="500" fill="hold"/>
                                        <p:tgtEl>
                                          <p:spTgt spid="175108"/>
                                        </p:tgtEl>
                                        <p:attrNameLst>
                                          <p:attrName>ppt_x</p:attrName>
                                        </p:attrNameLst>
                                      </p:cBhvr>
                                      <p:tavLst>
                                        <p:tav tm="0">
                                          <p:val>
                                            <p:strVal val="0-#ppt_w/2"/>
                                          </p:val>
                                        </p:tav>
                                        <p:tav tm="100000">
                                          <p:val>
                                            <p:strVal val="#ppt_x"/>
                                          </p:val>
                                        </p:tav>
                                      </p:tavLst>
                                    </p:anim>
                                    <p:anim calcmode="lin" valueType="num">
                                      <p:cBhvr additive="base">
                                        <p:cTn id="18" dur="500" fill="hold"/>
                                        <p:tgtEl>
                                          <p:spTgt spid="17510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06" grpId="0"/>
      <p:bldP spid="175107"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20" name="Rectangle 4"/>
          <p:cNvSpPr>
            <a:spLocks noGrp="1" noChangeArrowheads="1"/>
          </p:cNvSpPr>
          <p:nvPr>
            <p:ph type="body" idx="1"/>
          </p:nvPr>
        </p:nvSpPr>
        <p:spPr>
          <a:xfrm>
            <a:off x="323850" y="620713"/>
            <a:ext cx="8229600" cy="647700"/>
          </a:xfrm>
        </p:spPr>
        <p:txBody>
          <a:bodyPr/>
          <a:lstStyle/>
          <a:p>
            <a:pPr>
              <a:buFont typeface="Wingdings" pitchFamily="2" charset="2"/>
              <a:buNone/>
            </a:pPr>
            <a:r>
              <a:rPr lang="zh-CN" altLang="en-US" b="1" smtClean="0">
                <a:solidFill>
                  <a:srgbClr val="0000CC"/>
                </a:solidFill>
              </a:rPr>
              <a:t>例如：电解质在水中的溶解</a:t>
            </a:r>
          </a:p>
        </p:txBody>
      </p:sp>
      <p:pic>
        <p:nvPicPr>
          <p:cNvPr id="521221" name="Picture 5"/>
          <p:cNvPicPr>
            <a:picLocks noChangeAspect="1" noChangeArrowheads="1"/>
          </p:cNvPicPr>
          <p:nvPr/>
        </p:nvPicPr>
        <p:blipFill>
          <a:blip r:embed="rId2"/>
          <a:srcRect/>
          <a:stretch>
            <a:fillRect/>
          </a:stretch>
        </p:blipFill>
        <p:spPr bwMode="auto">
          <a:xfrm>
            <a:off x="2124075" y="1844675"/>
            <a:ext cx="5545138" cy="501650"/>
          </a:xfrm>
          <a:prstGeom prst="rect">
            <a:avLst/>
          </a:prstGeom>
          <a:noFill/>
          <a:ln w="9525">
            <a:noFill/>
            <a:miter lim="800000"/>
            <a:headEnd/>
            <a:tailEnd/>
          </a:ln>
        </p:spPr>
      </p:pic>
      <p:pic>
        <p:nvPicPr>
          <p:cNvPr id="521222" name="Picture 6"/>
          <p:cNvPicPr>
            <a:picLocks noChangeAspect="1" noChangeArrowheads="1"/>
          </p:cNvPicPr>
          <p:nvPr/>
        </p:nvPicPr>
        <p:blipFill>
          <a:blip r:embed="rId3"/>
          <a:srcRect/>
          <a:stretch>
            <a:fillRect/>
          </a:stretch>
        </p:blipFill>
        <p:spPr bwMode="auto">
          <a:xfrm>
            <a:off x="47625" y="2349500"/>
            <a:ext cx="9061450" cy="4448175"/>
          </a:xfrm>
          <a:prstGeom prst="rect">
            <a:avLst/>
          </a:prstGeom>
          <a:noFill/>
          <a:ln w="9525">
            <a:noFill/>
            <a:miter lim="800000"/>
            <a:headEnd/>
            <a:tailEnd/>
          </a:ln>
        </p:spPr>
      </p:pic>
      <p:pic>
        <p:nvPicPr>
          <p:cNvPr id="521223" name="Picture 7"/>
          <p:cNvPicPr>
            <a:picLocks noChangeAspect="1" noChangeArrowheads="1"/>
          </p:cNvPicPr>
          <p:nvPr/>
        </p:nvPicPr>
        <p:blipFill>
          <a:blip r:embed="rId4"/>
          <a:srcRect/>
          <a:stretch>
            <a:fillRect/>
          </a:stretch>
        </p:blipFill>
        <p:spPr bwMode="auto">
          <a:xfrm>
            <a:off x="1835150" y="1196975"/>
            <a:ext cx="5903913" cy="5238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122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4" presetClass="entr" presetSubtype="10" fill="hold" nodeType="clickEffect">
                                  <p:stCondLst>
                                    <p:cond delay="0"/>
                                  </p:stCondLst>
                                  <p:childTnLst>
                                    <p:set>
                                      <p:cBhvr>
                                        <p:cTn id="10" dur="1" fill="hold">
                                          <p:stCondLst>
                                            <p:cond delay="0"/>
                                          </p:stCondLst>
                                        </p:cTn>
                                        <p:tgtEl>
                                          <p:spTgt spid="521223"/>
                                        </p:tgtEl>
                                        <p:attrNameLst>
                                          <p:attrName>style.visibility</p:attrName>
                                        </p:attrNameLst>
                                      </p:cBhvr>
                                      <p:to>
                                        <p:strVal val="visible"/>
                                      </p:to>
                                    </p:set>
                                    <p:animEffect transition="in" filter="randombar(horizontal)">
                                      <p:cBhvr>
                                        <p:cTn id="11" dur="500"/>
                                        <p:tgtEl>
                                          <p:spTgt spid="52122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55" presetClass="entr" presetSubtype="0" fill="hold" nodeType="clickEffect">
                                  <p:stCondLst>
                                    <p:cond delay="0"/>
                                  </p:stCondLst>
                                  <p:childTnLst>
                                    <p:set>
                                      <p:cBhvr>
                                        <p:cTn id="15" dur="1" fill="hold">
                                          <p:stCondLst>
                                            <p:cond delay="0"/>
                                          </p:stCondLst>
                                        </p:cTn>
                                        <p:tgtEl>
                                          <p:spTgt spid="521221"/>
                                        </p:tgtEl>
                                        <p:attrNameLst>
                                          <p:attrName>style.visibility</p:attrName>
                                        </p:attrNameLst>
                                      </p:cBhvr>
                                      <p:to>
                                        <p:strVal val="visible"/>
                                      </p:to>
                                    </p:set>
                                    <p:anim calcmode="lin" valueType="num">
                                      <p:cBhvr>
                                        <p:cTn id="16" dur="1000" fill="hold"/>
                                        <p:tgtEl>
                                          <p:spTgt spid="521221"/>
                                        </p:tgtEl>
                                        <p:attrNameLst>
                                          <p:attrName>ppt_w</p:attrName>
                                        </p:attrNameLst>
                                      </p:cBhvr>
                                      <p:tavLst>
                                        <p:tav tm="0">
                                          <p:val>
                                            <p:strVal val="#ppt_w*0.70"/>
                                          </p:val>
                                        </p:tav>
                                        <p:tav tm="100000">
                                          <p:val>
                                            <p:strVal val="#ppt_w"/>
                                          </p:val>
                                        </p:tav>
                                      </p:tavLst>
                                    </p:anim>
                                    <p:anim calcmode="lin" valueType="num">
                                      <p:cBhvr>
                                        <p:cTn id="17" dur="1000" fill="hold"/>
                                        <p:tgtEl>
                                          <p:spTgt spid="521221"/>
                                        </p:tgtEl>
                                        <p:attrNameLst>
                                          <p:attrName>ppt_h</p:attrName>
                                        </p:attrNameLst>
                                      </p:cBhvr>
                                      <p:tavLst>
                                        <p:tav tm="0">
                                          <p:val>
                                            <p:strVal val="#ppt_h"/>
                                          </p:val>
                                        </p:tav>
                                        <p:tav tm="100000">
                                          <p:val>
                                            <p:strVal val="#ppt_h"/>
                                          </p:val>
                                        </p:tav>
                                      </p:tavLst>
                                    </p:anim>
                                    <p:animEffect transition="in" filter="fade">
                                      <p:cBhvr>
                                        <p:cTn id="18" dur="1000"/>
                                        <p:tgtEl>
                                          <p:spTgt spid="521221"/>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4" presetClass="entr" presetSubtype="10" fill="hold" nodeType="clickEffect">
                                  <p:stCondLst>
                                    <p:cond delay="0"/>
                                  </p:stCondLst>
                                  <p:childTnLst>
                                    <p:set>
                                      <p:cBhvr>
                                        <p:cTn id="22" dur="1" fill="hold">
                                          <p:stCondLst>
                                            <p:cond delay="0"/>
                                          </p:stCondLst>
                                        </p:cTn>
                                        <p:tgtEl>
                                          <p:spTgt spid="521222"/>
                                        </p:tgtEl>
                                        <p:attrNameLst>
                                          <p:attrName>style.visibility</p:attrName>
                                        </p:attrNameLst>
                                      </p:cBhvr>
                                      <p:to>
                                        <p:strVal val="visible"/>
                                      </p:to>
                                    </p:set>
                                    <p:animEffect transition="in" filter="randombar(horizontal)">
                                      <p:cBhvr>
                                        <p:cTn id="23" dur="500"/>
                                        <p:tgtEl>
                                          <p:spTgt spid="521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220"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ChangeArrowheads="1"/>
          </p:cNvSpPr>
          <p:nvPr>
            <p:ph type="body" idx="1"/>
          </p:nvPr>
        </p:nvSpPr>
        <p:spPr>
          <a:xfrm>
            <a:off x="250825" y="692150"/>
            <a:ext cx="8229600" cy="647700"/>
          </a:xfrm>
        </p:spPr>
        <p:txBody>
          <a:bodyPr/>
          <a:lstStyle/>
          <a:p>
            <a:pPr>
              <a:buFont typeface="Wingdings" pitchFamily="2" charset="2"/>
              <a:buNone/>
            </a:pPr>
            <a:r>
              <a:rPr lang="en-US" altLang="zh-CN" b="1" smtClean="0">
                <a:solidFill>
                  <a:srgbClr val="0000CC"/>
                </a:solidFill>
              </a:rPr>
              <a:t>2. </a:t>
            </a:r>
            <a:r>
              <a:rPr lang="zh-CN" altLang="en-US" b="1" smtClean="0">
                <a:solidFill>
                  <a:srgbClr val="0000CC"/>
                </a:solidFill>
              </a:rPr>
              <a:t>溶解过程中的熵效应</a:t>
            </a:r>
          </a:p>
        </p:txBody>
      </p:sp>
      <p:pic>
        <p:nvPicPr>
          <p:cNvPr id="522250" name="Picture 10"/>
          <p:cNvPicPr>
            <a:picLocks noChangeAspect="1" noChangeArrowheads="1"/>
          </p:cNvPicPr>
          <p:nvPr/>
        </p:nvPicPr>
        <p:blipFill>
          <a:blip r:embed="rId2"/>
          <a:srcRect/>
          <a:stretch>
            <a:fillRect/>
          </a:stretch>
        </p:blipFill>
        <p:spPr bwMode="auto">
          <a:xfrm>
            <a:off x="1042988" y="1557338"/>
            <a:ext cx="6985000" cy="493712"/>
          </a:xfrm>
          <a:prstGeom prst="rect">
            <a:avLst/>
          </a:prstGeom>
          <a:noFill/>
          <a:ln w="9525">
            <a:noFill/>
            <a:miter lim="800000"/>
            <a:headEnd/>
            <a:tailEnd/>
          </a:ln>
        </p:spPr>
      </p:pic>
      <p:pic>
        <p:nvPicPr>
          <p:cNvPr id="522251" name="Picture 11"/>
          <p:cNvPicPr>
            <a:picLocks noChangeAspect="1" noChangeArrowheads="1"/>
          </p:cNvPicPr>
          <p:nvPr/>
        </p:nvPicPr>
        <p:blipFill>
          <a:blip r:embed="rId3"/>
          <a:srcRect/>
          <a:stretch>
            <a:fillRect/>
          </a:stretch>
        </p:blipFill>
        <p:spPr bwMode="auto">
          <a:xfrm>
            <a:off x="179388" y="2924175"/>
            <a:ext cx="8864600" cy="3654425"/>
          </a:xfrm>
          <a:prstGeom prst="rect">
            <a:avLst/>
          </a:prstGeom>
          <a:noFill/>
          <a:ln w="9525">
            <a:noFill/>
            <a:miter lim="800000"/>
            <a:headEnd/>
            <a:tailEnd/>
          </a:ln>
        </p:spPr>
      </p:pic>
      <p:sp>
        <p:nvSpPr>
          <p:cNvPr id="522252" name="Text Box 12"/>
          <p:cNvSpPr txBox="1">
            <a:spLocks noChangeArrowheads="1"/>
          </p:cNvSpPr>
          <p:nvPr/>
        </p:nvSpPr>
        <p:spPr bwMode="auto">
          <a:xfrm>
            <a:off x="2916238" y="2349500"/>
            <a:ext cx="3600450" cy="641350"/>
          </a:xfrm>
          <a:prstGeom prst="rect">
            <a:avLst/>
          </a:prstGeom>
          <a:noFill/>
          <a:ln w="9525">
            <a:noFill/>
            <a:miter lim="800000"/>
            <a:headEnd/>
            <a:tailEnd/>
          </a:ln>
        </p:spPr>
        <p:txBody>
          <a:bodyPr wrap="none">
            <a:spAutoFit/>
          </a:bodyPr>
          <a:lstStyle/>
          <a:p>
            <a:r>
              <a:rPr lang="en-US" altLang="en-US" sz="3600" b="1">
                <a:solidFill>
                  <a:srgbClr val="D60093"/>
                </a:solidFill>
                <a:sym typeface="Symbol" pitchFamily="18" charset="2"/>
              </a:rPr>
              <a:t></a:t>
            </a:r>
            <a:r>
              <a:rPr lang="en-US" altLang="zh-CN" sz="3600" b="1">
                <a:solidFill>
                  <a:srgbClr val="D60093"/>
                </a:solidFill>
              </a:rPr>
              <a:t>G = </a:t>
            </a:r>
            <a:r>
              <a:rPr lang="en-US" altLang="zh-CN" sz="3600" b="1">
                <a:solidFill>
                  <a:srgbClr val="D60093"/>
                </a:solidFill>
                <a:sym typeface="Symbol" pitchFamily="18" charset="2"/>
              </a:rPr>
              <a:t></a:t>
            </a:r>
            <a:r>
              <a:rPr lang="en-US" altLang="zh-CN" sz="3600" b="1">
                <a:solidFill>
                  <a:srgbClr val="D60093"/>
                </a:solidFill>
              </a:rPr>
              <a:t> H - T </a:t>
            </a:r>
            <a:r>
              <a:rPr lang="en-US" altLang="zh-CN" sz="3600" b="1">
                <a:solidFill>
                  <a:srgbClr val="D60093"/>
                </a:solidFill>
                <a:sym typeface="Symbol" pitchFamily="18" charset="2"/>
              </a:rPr>
              <a:t></a:t>
            </a:r>
            <a:r>
              <a:rPr lang="en-US" altLang="zh-CN" sz="3600" b="1">
                <a:solidFill>
                  <a:srgbClr val="D60093"/>
                </a:solidFill>
              </a:rPr>
              <a:t> S</a:t>
            </a:r>
            <a:endParaRPr lang="zh-CN" altLang="en-US" sz="3600" b="1">
              <a:solidFill>
                <a:srgbClr val="D60093"/>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224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55" presetClass="entr" presetSubtype="0" fill="hold" nodeType="clickEffect">
                                  <p:stCondLst>
                                    <p:cond delay="0"/>
                                  </p:stCondLst>
                                  <p:childTnLst>
                                    <p:set>
                                      <p:cBhvr>
                                        <p:cTn id="10" dur="1" fill="hold">
                                          <p:stCondLst>
                                            <p:cond delay="0"/>
                                          </p:stCondLst>
                                        </p:cTn>
                                        <p:tgtEl>
                                          <p:spTgt spid="522250"/>
                                        </p:tgtEl>
                                        <p:attrNameLst>
                                          <p:attrName>style.visibility</p:attrName>
                                        </p:attrNameLst>
                                      </p:cBhvr>
                                      <p:to>
                                        <p:strVal val="visible"/>
                                      </p:to>
                                    </p:set>
                                    <p:anim calcmode="lin" valueType="num">
                                      <p:cBhvr>
                                        <p:cTn id="11" dur="1000" fill="hold"/>
                                        <p:tgtEl>
                                          <p:spTgt spid="522250"/>
                                        </p:tgtEl>
                                        <p:attrNameLst>
                                          <p:attrName>ppt_w</p:attrName>
                                        </p:attrNameLst>
                                      </p:cBhvr>
                                      <p:tavLst>
                                        <p:tav tm="0">
                                          <p:val>
                                            <p:strVal val="#ppt_w*0.70"/>
                                          </p:val>
                                        </p:tav>
                                        <p:tav tm="100000">
                                          <p:val>
                                            <p:strVal val="#ppt_w"/>
                                          </p:val>
                                        </p:tav>
                                      </p:tavLst>
                                    </p:anim>
                                    <p:anim calcmode="lin" valueType="num">
                                      <p:cBhvr>
                                        <p:cTn id="12" dur="1000" fill="hold"/>
                                        <p:tgtEl>
                                          <p:spTgt spid="522250"/>
                                        </p:tgtEl>
                                        <p:attrNameLst>
                                          <p:attrName>ppt_h</p:attrName>
                                        </p:attrNameLst>
                                      </p:cBhvr>
                                      <p:tavLst>
                                        <p:tav tm="0">
                                          <p:val>
                                            <p:strVal val="#ppt_h"/>
                                          </p:val>
                                        </p:tav>
                                        <p:tav tm="100000">
                                          <p:val>
                                            <p:strVal val="#ppt_h"/>
                                          </p:val>
                                        </p:tav>
                                      </p:tavLst>
                                    </p:anim>
                                    <p:animEffect transition="in" filter="fade">
                                      <p:cBhvr>
                                        <p:cTn id="13" dur="1000"/>
                                        <p:tgtEl>
                                          <p:spTgt spid="52225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7" presetClass="entr" presetSubtype="0" fill="hold" grpId="0" nodeType="clickEffect">
                                  <p:stCondLst>
                                    <p:cond delay="0"/>
                                  </p:stCondLst>
                                  <p:iterate type="lt">
                                    <p:tmPct val="50000"/>
                                  </p:iterate>
                                  <p:childTnLst>
                                    <p:set>
                                      <p:cBhvr>
                                        <p:cTn id="17" dur="1" fill="hold">
                                          <p:stCondLst>
                                            <p:cond delay="0"/>
                                          </p:stCondLst>
                                        </p:cTn>
                                        <p:tgtEl>
                                          <p:spTgt spid="522252"/>
                                        </p:tgtEl>
                                        <p:attrNameLst>
                                          <p:attrName>style.visibility</p:attrName>
                                        </p:attrNameLst>
                                      </p:cBhvr>
                                      <p:to>
                                        <p:strVal val="visible"/>
                                      </p:to>
                                    </p:set>
                                    <p:anim calcmode="discrete" valueType="clr">
                                      <p:cBhvr override="childStyle">
                                        <p:cTn id="18" dur="80"/>
                                        <p:tgtEl>
                                          <p:spTgt spid="522252"/>
                                        </p:tgtEl>
                                        <p:attrNameLst>
                                          <p:attrName>style.color</p:attrName>
                                        </p:attrNameLst>
                                      </p:cBhvr>
                                      <p:tavLst>
                                        <p:tav tm="0">
                                          <p:val>
                                            <p:clrVal>
                                              <a:schemeClr val="accent2"/>
                                            </p:clrVal>
                                          </p:val>
                                        </p:tav>
                                        <p:tav tm="50000">
                                          <p:val>
                                            <p:clrVal>
                                              <a:schemeClr val="hlink"/>
                                            </p:clrVal>
                                          </p:val>
                                        </p:tav>
                                      </p:tavLst>
                                    </p:anim>
                                    <p:anim calcmode="discrete" valueType="clr">
                                      <p:cBhvr>
                                        <p:cTn id="19" dur="80"/>
                                        <p:tgtEl>
                                          <p:spTgt spid="522252"/>
                                        </p:tgtEl>
                                        <p:attrNameLst>
                                          <p:attrName>fillcolor</p:attrName>
                                        </p:attrNameLst>
                                      </p:cBhvr>
                                      <p:tavLst>
                                        <p:tav tm="0">
                                          <p:val>
                                            <p:clrVal>
                                              <a:schemeClr val="accent2"/>
                                            </p:clrVal>
                                          </p:val>
                                        </p:tav>
                                        <p:tav tm="50000">
                                          <p:val>
                                            <p:clrVal>
                                              <a:schemeClr val="hlink"/>
                                            </p:clrVal>
                                          </p:val>
                                        </p:tav>
                                      </p:tavLst>
                                    </p:anim>
                                    <p:set>
                                      <p:cBhvr>
                                        <p:cTn id="20" dur="80"/>
                                        <p:tgtEl>
                                          <p:spTgt spid="522252"/>
                                        </p:tgtEl>
                                        <p:attrNameLst>
                                          <p:attrName>fill.type</p:attrName>
                                        </p:attrNameLst>
                                      </p:cBhvr>
                                      <p:to>
                                        <p:strVal val="solid"/>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ntr" presetSubtype="16" fill="hold" nodeType="clickEffect">
                                  <p:stCondLst>
                                    <p:cond delay="0"/>
                                  </p:stCondLst>
                                  <p:childTnLst>
                                    <p:set>
                                      <p:cBhvr>
                                        <p:cTn id="24" dur="1" fill="hold">
                                          <p:stCondLst>
                                            <p:cond delay="0"/>
                                          </p:stCondLst>
                                        </p:cTn>
                                        <p:tgtEl>
                                          <p:spTgt spid="522251"/>
                                        </p:tgtEl>
                                        <p:attrNameLst>
                                          <p:attrName>style.visibility</p:attrName>
                                        </p:attrNameLst>
                                      </p:cBhvr>
                                      <p:to>
                                        <p:strVal val="visible"/>
                                      </p:to>
                                    </p:set>
                                    <p:animEffect transition="in" filter="box(in)">
                                      <p:cBhvr>
                                        <p:cTn id="25" dur="500"/>
                                        <p:tgtEl>
                                          <p:spTgt spid="522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42" grpId="0" build="p"/>
      <p:bldP spid="52225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body" idx="1"/>
          </p:nvPr>
        </p:nvSpPr>
        <p:spPr>
          <a:xfrm>
            <a:off x="250825" y="692150"/>
            <a:ext cx="8229600" cy="647700"/>
          </a:xfrm>
        </p:spPr>
        <p:txBody>
          <a:bodyPr/>
          <a:lstStyle/>
          <a:p>
            <a:pPr>
              <a:buFont typeface="Wingdings" pitchFamily="2" charset="2"/>
              <a:buNone/>
            </a:pPr>
            <a:r>
              <a:rPr lang="en-US" altLang="zh-CN" b="1" smtClean="0">
                <a:solidFill>
                  <a:srgbClr val="0000CC"/>
                </a:solidFill>
              </a:rPr>
              <a:t>3. </a:t>
            </a:r>
            <a:r>
              <a:rPr lang="zh-CN" altLang="en-US" b="1" smtClean="0">
                <a:solidFill>
                  <a:srgbClr val="0000CC"/>
                </a:solidFill>
              </a:rPr>
              <a:t>溶解平衡（溶解度）的影响因素</a:t>
            </a:r>
          </a:p>
        </p:txBody>
      </p:sp>
      <p:sp>
        <p:nvSpPr>
          <p:cNvPr id="525317" name="Text Box 5"/>
          <p:cNvSpPr txBox="1">
            <a:spLocks noChangeArrowheads="1"/>
          </p:cNvSpPr>
          <p:nvPr/>
        </p:nvSpPr>
        <p:spPr bwMode="auto">
          <a:xfrm>
            <a:off x="2843213" y="1341438"/>
            <a:ext cx="3600450" cy="641350"/>
          </a:xfrm>
          <a:prstGeom prst="rect">
            <a:avLst/>
          </a:prstGeom>
          <a:noFill/>
          <a:ln w="9525">
            <a:noFill/>
            <a:miter lim="800000"/>
            <a:headEnd/>
            <a:tailEnd/>
          </a:ln>
        </p:spPr>
        <p:txBody>
          <a:bodyPr wrap="none">
            <a:spAutoFit/>
          </a:bodyPr>
          <a:lstStyle/>
          <a:p>
            <a:r>
              <a:rPr lang="en-US" altLang="en-US" sz="3600" b="1">
                <a:solidFill>
                  <a:srgbClr val="D60093"/>
                </a:solidFill>
                <a:sym typeface="Symbol" pitchFamily="18" charset="2"/>
              </a:rPr>
              <a:t></a:t>
            </a:r>
            <a:r>
              <a:rPr lang="en-US" altLang="zh-CN" sz="3600" b="1">
                <a:solidFill>
                  <a:srgbClr val="D60093"/>
                </a:solidFill>
              </a:rPr>
              <a:t>G = </a:t>
            </a:r>
            <a:r>
              <a:rPr lang="en-US" altLang="zh-CN" sz="3600" b="1">
                <a:solidFill>
                  <a:srgbClr val="D60093"/>
                </a:solidFill>
                <a:sym typeface="Symbol" pitchFamily="18" charset="2"/>
              </a:rPr>
              <a:t></a:t>
            </a:r>
            <a:r>
              <a:rPr lang="en-US" altLang="zh-CN" sz="3600" b="1">
                <a:solidFill>
                  <a:srgbClr val="D60093"/>
                </a:solidFill>
              </a:rPr>
              <a:t> H - T </a:t>
            </a:r>
            <a:r>
              <a:rPr lang="en-US" altLang="zh-CN" sz="3600" b="1">
                <a:solidFill>
                  <a:srgbClr val="D60093"/>
                </a:solidFill>
                <a:sym typeface="Symbol" pitchFamily="18" charset="2"/>
              </a:rPr>
              <a:t></a:t>
            </a:r>
            <a:r>
              <a:rPr lang="en-US" altLang="zh-CN" sz="3600" b="1">
                <a:solidFill>
                  <a:srgbClr val="D60093"/>
                </a:solidFill>
              </a:rPr>
              <a:t> S</a:t>
            </a:r>
            <a:endParaRPr lang="zh-CN" altLang="en-US" sz="3600" b="1">
              <a:solidFill>
                <a:srgbClr val="D60093"/>
              </a:solidFill>
            </a:endParaRPr>
          </a:p>
        </p:txBody>
      </p:sp>
      <p:pic>
        <p:nvPicPr>
          <p:cNvPr id="525318" name="Picture 6"/>
          <p:cNvPicPr>
            <a:picLocks noChangeAspect="1" noChangeArrowheads="1"/>
          </p:cNvPicPr>
          <p:nvPr/>
        </p:nvPicPr>
        <p:blipFill>
          <a:blip r:embed="rId2"/>
          <a:srcRect/>
          <a:stretch>
            <a:fillRect/>
          </a:stretch>
        </p:blipFill>
        <p:spPr bwMode="auto">
          <a:xfrm>
            <a:off x="2411413" y="2060575"/>
            <a:ext cx="4824412" cy="4541838"/>
          </a:xfrm>
          <a:prstGeom prst="rect">
            <a:avLst/>
          </a:prstGeom>
          <a:noFill/>
          <a:ln w="9525">
            <a:noFill/>
            <a:miter lim="800000"/>
            <a:headEnd/>
            <a:tailEnd/>
          </a:ln>
        </p:spPr>
      </p:pic>
      <p:sp>
        <p:nvSpPr>
          <p:cNvPr id="525319" name="Text Box 7"/>
          <p:cNvSpPr txBox="1">
            <a:spLocks noChangeArrowheads="1"/>
          </p:cNvSpPr>
          <p:nvPr/>
        </p:nvSpPr>
        <p:spPr bwMode="auto">
          <a:xfrm>
            <a:off x="468313" y="2205038"/>
            <a:ext cx="898525" cy="519112"/>
          </a:xfrm>
          <a:prstGeom prst="rect">
            <a:avLst/>
          </a:prstGeom>
          <a:noFill/>
          <a:ln w="9525">
            <a:noFill/>
            <a:miter lim="800000"/>
            <a:headEnd/>
            <a:tailEnd/>
          </a:ln>
        </p:spPr>
        <p:txBody>
          <a:bodyPr wrap="none">
            <a:spAutoFit/>
          </a:bodyPr>
          <a:lstStyle/>
          <a:p>
            <a:r>
              <a:rPr lang="zh-CN" altLang="en-US" sz="2800" b="1">
                <a:solidFill>
                  <a:srgbClr val="000099"/>
                </a:solidFill>
              </a:rPr>
              <a:t>温度</a:t>
            </a:r>
          </a:p>
        </p:txBody>
      </p:sp>
      <p:sp>
        <p:nvSpPr>
          <p:cNvPr id="525321" name="Text Box 9"/>
          <p:cNvSpPr txBox="1">
            <a:spLocks noChangeArrowheads="1"/>
          </p:cNvSpPr>
          <p:nvPr/>
        </p:nvSpPr>
        <p:spPr bwMode="auto">
          <a:xfrm>
            <a:off x="395288" y="3486150"/>
            <a:ext cx="1928812" cy="519113"/>
          </a:xfrm>
          <a:prstGeom prst="rect">
            <a:avLst/>
          </a:prstGeom>
          <a:noFill/>
          <a:ln w="9525">
            <a:noFill/>
            <a:miter lim="800000"/>
            <a:headEnd/>
            <a:tailEnd/>
          </a:ln>
        </p:spPr>
        <p:txBody>
          <a:bodyPr wrap="none">
            <a:spAutoFit/>
          </a:bodyPr>
          <a:lstStyle/>
          <a:p>
            <a:r>
              <a:rPr lang="en-US" altLang="en-US" sz="2800" b="1">
                <a:solidFill>
                  <a:srgbClr val="D60093"/>
                </a:solidFill>
                <a:sym typeface="Symbol" pitchFamily="18" charset="2"/>
              </a:rPr>
              <a:t></a:t>
            </a:r>
            <a:r>
              <a:rPr lang="en-US" altLang="zh-CN" sz="2800" b="1">
                <a:solidFill>
                  <a:srgbClr val="D60093"/>
                </a:solidFill>
              </a:rPr>
              <a:t>G</a:t>
            </a:r>
            <a:r>
              <a:rPr lang="en-US" altLang="zh-CN" sz="2800" b="1" baseline="30000">
                <a:solidFill>
                  <a:srgbClr val="D60093"/>
                </a:solidFill>
                <a:sym typeface="Symbol" pitchFamily="18" charset="2"/>
              </a:rPr>
              <a:t></a:t>
            </a:r>
            <a:r>
              <a:rPr lang="zh-CN" altLang="en-US" sz="2800" b="1">
                <a:solidFill>
                  <a:srgbClr val="D60093"/>
                </a:solidFill>
                <a:sym typeface="Symbol" pitchFamily="18" charset="2"/>
              </a:rPr>
              <a:t>符号</a:t>
            </a:r>
            <a:r>
              <a:rPr lang="zh-CN" altLang="en-US" sz="2800" b="1">
                <a:solidFill>
                  <a:srgbClr val="FF6600"/>
                </a:solidFill>
                <a:sym typeface="Symbol" pitchFamily="18" charset="2"/>
              </a:rPr>
              <a:t>？</a:t>
            </a:r>
            <a:endParaRPr lang="en-US" altLang="en-US" sz="2800" b="1">
              <a:solidFill>
                <a:srgbClr val="FF6600"/>
              </a:solidFill>
              <a:sym typeface="Symbol" pitchFamily="18" charset="2"/>
            </a:endParaRPr>
          </a:p>
        </p:txBody>
      </p:sp>
      <p:sp>
        <p:nvSpPr>
          <p:cNvPr id="525322" name="Text Box 10"/>
          <p:cNvSpPr txBox="1">
            <a:spLocks noChangeArrowheads="1"/>
          </p:cNvSpPr>
          <p:nvPr/>
        </p:nvSpPr>
        <p:spPr bwMode="auto">
          <a:xfrm>
            <a:off x="395288" y="4781550"/>
            <a:ext cx="1970087" cy="519113"/>
          </a:xfrm>
          <a:prstGeom prst="rect">
            <a:avLst/>
          </a:prstGeom>
          <a:noFill/>
          <a:ln w="9525">
            <a:noFill/>
            <a:miter lim="800000"/>
            <a:headEnd/>
            <a:tailEnd/>
          </a:ln>
        </p:spPr>
        <p:txBody>
          <a:bodyPr wrap="none">
            <a:spAutoFit/>
          </a:bodyPr>
          <a:lstStyle/>
          <a:p>
            <a:r>
              <a:rPr lang="zh-CN" altLang="en-US" sz="2800" b="1">
                <a:solidFill>
                  <a:srgbClr val="D60093"/>
                </a:solidFill>
                <a:sym typeface="Symbol" pitchFamily="18" charset="2"/>
              </a:rPr>
              <a:t>气体溶解</a:t>
            </a:r>
            <a:r>
              <a:rPr lang="zh-CN" altLang="en-US" sz="2800" b="1">
                <a:solidFill>
                  <a:srgbClr val="FF6600"/>
                </a:solidFill>
                <a:sym typeface="Symbol" pitchFamily="18" charset="2"/>
              </a:rPr>
              <a:t>？</a:t>
            </a:r>
            <a:endParaRPr lang="en-US" altLang="en-US" sz="2800" b="1">
              <a:solidFill>
                <a:srgbClr val="FF6600"/>
              </a:solidFill>
              <a:sym typeface="Symbol" pitchFamily="18" charset="2"/>
            </a:endParaRPr>
          </a:p>
        </p:txBody>
      </p:sp>
      <p:pic>
        <p:nvPicPr>
          <p:cNvPr id="525323" name="Picture 11"/>
          <p:cNvPicPr>
            <a:picLocks noChangeAspect="1" noChangeArrowheads="1"/>
          </p:cNvPicPr>
          <p:nvPr/>
        </p:nvPicPr>
        <p:blipFill>
          <a:blip r:embed="rId3"/>
          <a:srcRect/>
          <a:stretch>
            <a:fillRect/>
          </a:stretch>
        </p:blipFill>
        <p:spPr bwMode="auto">
          <a:xfrm>
            <a:off x="1403350" y="5734050"/>
            <a:ext cx="6697663" cy="412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531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7" presetClass="entr" presetSubtype="0" fill="hold" grpId="0" nodeType="clickEffect">
                                  <p:stCondLst>
                                    <p:cond delay="0"/>
                                  </p:stCondLst>
                                  <p:iterate type="lt">
                                    <p:tmPct val="50000"/>
                                  </p:iterate>
                                  <p:childTnLst>
                                    <p:set>
                                      <p:cBhvr>
                                        <p:cTn id="10" dur="1" fill="hold">
                                          <p:stCondLst>
                                            <p:cond delay="0"/>
                                          </p:stCondLst>
                                        </p:cTn>
                                        <p:tgtEl>
                                          <p:spTgt spid="525317"/>
                                        </p:tgtEl>
                                        <p:attrNameLst>
                                          <p:attrName>style.visibility</p:attrName>
                                        </p:attrNameLst>
                                      </p:cBhvr>
                                      <p:to>
                                        <p:strVal val="visible"/>
                                      </p:to>
                                    </p:set>
                                    <p:anim calcmode="discrete" valueType="clr">
                                      <p:cBhvr override="childStyle">
                                        <p:cTn id="11" dur="80"/>
                                        <p:tgtEl>
                                          <p:spTgt spid="525317"/>
                                        </p:tgtEl>
                                        <p:attrNameLst>
                                          <p:attrName>style.color</p:attrName>
                                        </p:attrNameLst>
                                      </p:cBhvr>
                                      <p:tavLst>
                                        <p:tav tm="0">
                                          <p:val>
                                            <p:clrVal>
                                              <a:schemeClr val="accent2"/>
                                            </p:clrVal>
                                          </p:val>
                                        </p:tav>
                                        <p:tav tm="50000">
                                          <p:val>
                                            <p:clrVal>
                                              <a:schemeClr val="hlink"/>
                                            </p:clrVal>
                                          </p:val>
                                        </p:tav>
                                      </p:tavLst>
                                    </p:anim>
                                    <p:anim calcmode="discrete" valueType="clr">
                                      <p:cBhvr>
                                        <p:cTn id="12" dur="80"/>
                                        <p:tgtEl>
                                          <p:spTgt spid="525317"/>
                                        </p:tgtEl>
                                        <p:attrNameLst>
                                          <p:attrName>fillcolor</p:attrName>
                                        </p:attrNameLst>
                                      </p:cBhvr>
                                      <p:tavLst>
                                        <p:tav tm="0">
                                          <p:val>
                                            <p:clrVal>
                                              <a:schemeClr val="accent2"/>
                                            </p:clrVal>
                                          </p:val>
                                        </p:tav>
                                        <p:tav tm="50000">
                                          <p:val>
                                            <p:clrVal>
                                              <a:schemeClr val="hlink"/>
                                            </p:clrVal>
                                          </p:val>
                                        </p:tav>
                                      </p:tavLst>
                                    </p:anim>
                                    <p:set>
                                      <p:cBhvr>
                                        <p:cTn id="13" dur="80"/>
                                        <p:tgtEl>
                                          <p:spTgt spid="525317"/>
                                        </p:tgtEl>
                                        <p:attrNameLst>
                                          <p:attrName>fill.type</p:attrName>
                                        </p:attrNameLst>
                                      </p:cBhvr>
                                      <p:to>
                                        <p:strVal val="solid"/>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525319"/>
                                        </p:tgtEl>
                                        <p:attrNameLst>
                                          <p:attrName>style.visibility</p:attrName>
                                        </p:attrNameLst>
                                      </p:cBhvr>
                                      <p:to>
                                        <p:strVal val="visible"/>
                                      </p:to>
                                    </p:set>
                                    <p:animEffect transition="in" filter="slide(fromBottom)">
                                      <p:cBhvr>
                                        <p:cTn id="18" dur="500"/>
                                        <p:tgtEl>
                                          <p:spTgt spid="525319"/>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16" fill="hold" nodeType="clickEffect">
                                  <p:stCondLst>
                                    <p:cond delay="0"/>
                                  </p:stCondLst>
                                  <p:childTnLst>
                                    <p:set>
                                      <p:cBhvr>
                                        <p:cTn id="22" dur="1" fill="hold">
                                          <p:stCondLst>
                                            <p:cond delay="0"/>
                                          </p:stCondLst>
                                        </p:cTn>
                                        <p:tgtEl>
                                          <p:spTgt spid="525318"/>
                                        </p:tgtEl>
                                        <p:attrNameLst>
                                          <p:attrName>style.visibility</p:attrName>
                                        </p:attrNameLst>
                                      </p:cBhvr>
                                      <p:to>
                                        <p:strVal val="visible"/>
                                      </p:to>
                                    </p:set>
                                    <p:animEffect transition="in" filter="box(in)">
                                      <p:cBhvr>
                                        <p:cTn id="23" dur="500"/>
                                        <p:tgtEl>
                                          <p:spTgt spid="52531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7" presetClass="entr" presetSubtype="0" fill="hold" grpId="0" nodeType="clickEffect">
                                  <p:stCondLst>
                                    <p:cond delay="0"/>
                                  </p:stCondLst>
                                  <p:iterate type="lt">
                                    <p:tmPct val="50000"/>
                                  </p:iterate>
                                  <p:childTnLst>
                                    <p:set>
                                      <p:cBhvr>
                                        <p:cTn id="27" dur="1" fill="hold">
                                          <p:stCondLst>
                                            <p:cond delay="0"/>
                                          </p:stCondLst>
                                        </p:cTn>
                                        <p:tgtEl>
                                          <p:spTgt spid="525321"/>
                                        </p:tgtEl>
                                        <p:attrNameLst>
                                          <p:attrName>style.visibility</p:attrName>
                                        </p:attrNameLst>
                                      </p:cBhvr>
                                      <p:to>
                                        <p:strVal val="visible"/>
                                      </p:to>
                                    </p:set>
                                    <p:anim calcmode="discrete" valueType="clr">
                                      <p:cBhvr override="childStyle">
                                        <p:cTn id="28" dur="80"/>
                                        <p:tgtEl>
                                          <p:spTgt spid="525321"/>
                                        </p:tgtEl>
                                        <p:attrNameLst>
                                          <p:attrName>style.color</p:attrName>
                                        </p:attrNameLst>
                                      </p:cBhvr>
                                      <p:tavLst>
                                        <p:tav tm="0">
                                          <p:val>
                                            <p:clrVal>
                                              <a:schemeClr val="accent2"/>
                                            </p:clrVal>
                                          </p:val>
                                        </p:tav>
                                        <p:tav tm="50000">
                                          <p:val>
                                            <p:clrVal>
                                              <a:schemeClr val="hlink"/>
                                            </p:clrVal>
                                          </p:val>
                                        </p:tav>
                                      </p:tavLst>
                                    </p:anim>
                                    <p:anim calcmode="discrete" valueType="clr">
                                      <p:cBhvr>
                                        <p:cTn id="29" dur="80"/>
                                        <p:tgtEl>
                                          <p:spTgt spid="525321"/>
                                        </p:tgtEl>
                                        <p:attrNameLst>
                                          <p:attrName>fillcolor</p:attrName>
                                        </p:attrNameLst>
                                      </p:cBhvr>
                                      <p:tavLst>
                                        <p:tav tm="0">
                                          <p:val>
                                            <p:clrVal>
                                              <a:schemeClr val="accent2"/>
                                            </p:clrVal>
                                          </p:val>
                                        </p:tav>
                                        <p:tav tm="50000">
                                          <p:val>
                                            <p:clrVal>
                                              <a:schemeClr val="hlink"/>
                                            </p:clrVal>
                                          </p:val>
                                        </p:tav>
                                      </p:tavLst>
                                    </p:anim>
                                    <p:set>
                                      <p:cBhvr>
                                        <p:cTn id="30" dur="80"/>
                                        <p:tgtEl>
                                          <p:spTgt spid="525321"/>
                                        </p:tgtEl>
                                        <p:attrNameLst>
                                          <p:attrName>fill.type</p:attrName>
                                        </p:attrNameLst>
                                      </p:cBhvr>
                                      <p:to>
                                        <p:strVal val="solid"/>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7" presetClass="entr" presetSubtype="0" fill="hold" grpId="0" nodeType="clickEffect">
                                  <p:stCondLst>
                                    <p:cond delay="0"/>
                                  </p:stCondLst>
                                  <p:iterate type="lt">
                                    <p:tmPct val="50000"/>
                                  </p:iterate>
                                  <p:childTnLst>
                                    <p:set>
                                      <p:cBhvr>
                                        <p:cTn id="34" dur="1" fill="hold">
                                          <p:stCondLst>
                                            <p:cond delay="0"/>
                                          </p:stCondLst>
                                        </p:cTn>
                                        <p:tgtEl>
                                          <p:spTgt spid="525322"/>
                                        </p:tgtEl>
                                        <p:attrNameLst>
                                          <p:attrName>style.visibility</p:attrName>
                                        </p:attrNameLst>
                                      </p:cBhvr>
                                      <p:to>
                                        <p:strVal val="visible"/>
                                      </p:to>
                                    </p:set>
                                    <p:anim calcmode="discrete" valueType="clr">
                                      <p:cBhvr override="childStyle">
                                        <p:cTn id="35" dur="80"/>
                                        <p:tgtEl>
                                          <p:spTgt spid="525322"/>
                                        </p:tgtEl>
                                        <p:attrNameLst>
                                          <p:attrName>style.color</p:attrName>
                                        </p:attrNameLst>
                                      </p:cBhvr>
                                      <p:tavLst>
                                        <p:tav tm="0">
                                          <p:val>
                                            <p:clrVal>
                                              <a:schemeClr val="accent2"/>
                                            </p:clrVal>
                                          </p:val>
                                        </p:tav>
                                        <p:tav tm="50000">
                                          <p:val>
                                            <p:clrVal>
                                              <a:schemeClr val="hlink"/>
                                            </p:clrVal>
                                          </p:val>
                                        </p:tav>
                                      </p:tavLst>
                                    </p:anim>
                                    <p:anim calcmode="discrete" valueType="clr">
                                      <p:cBhvr>
                                        <p:cTn id="36" dur="80"/>
                                        <p:tgtEl>
                                          <p:spTgt spid="525322"/>
                                        </p:tgtEl>
                                        <p:attrNameLst>
                                          <p:attrName>fillcolor</p:attrName>
                                        </p:attrNameLst>
                                      </p:cBhvr>
                                      <p:tavLst>
                                        <p:tav tm="0">
                                          <p:val>
                                            <p:clrVal>
                                              <a:schemeClr val="accent2"/>
                                            </p:clrVal>
                                          </p:val>
                                        </p:tav>
                                        <p:tav tm="50000">
                                          <p:val>
                                            <p:clrVal>
                                              <a:schemeClr val="hlink"/>
                                            </p:clrVal>
                                          </p:val>
                                        </p:tav>
                                      </p:tavLst>
                                    </p:anim>
                                    <p:set>
                                      <p:cBhvr>
                                        <p:cTn id="37" dur="80"/>
                                        <p:tgtEl>
                                          <p:spTgt spid="525322"/>
                                        </p:tgtEl>
                                        <p:attrNameLst>
                                          <p:attrName>fill.type</p:attrName>
                                        </p:attrNameLst>
                                      </p:cBhvr>
                                      <p:to>
                                        <p:strVal val="solid"/>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55" presetClass="entr" presetSubtype="0" fill="hold" nodeType="clickEffect">
                                  <p:stCondLst>
                                    <p:cond delay="0"/>
                                  </p:stCondLst>
                                  <p:childTnLst>
                                    <p:set>
                                      <p:cBhvr>
                                        <p:cTn id="41" dur="1" fill="hold">
                                          <p:stCondLst>
                                            <p:cond delay="0"/>
                                          </p:stCondLst>
                                        </p:cTn>
                                        <p:tgtEl>
                                          <p:spTgt spid="525323"/>
                                        </p:tgtEl>
                                        <p:attrNameLst>
                                          <p:attrName>style.visibility</p:attrName>
                                        </p:attrNameLst>
                                      </p:cBhvr>
                                      <p:to>
                                        <p:strVal val="visible"/>
                                      </p:to>
                                    </p:set>
                                    <p:anim calcmode="lin" valueType="num">
                                      <p:cBhvr>
                                        <p:cTn id="42" dur="1000" fill="hold"/>
                                        <p:tgtEl>
                                          <p:spTgt spid="525323"/>
                                        </p:tgtEl>
                                        <p:attrNameLst>
                                          <p:attrName>ppt_w</p:attrName>
                                        </p:attrNameLst>
                                      </p:cBhvr>
                                      <p:tavLst>
                                        <p:tav tm="0">
                                          <p:val>
                                            <p:strVal val="#ppt_w*0.70"/>
                                          </p:val>
                                        </p:tav>
                                        <p:tav tm="100000">
                                          <p:val>
                                            <p:strVal val="#ppt_w"/>
                                          </p:val>
                                        </p:tav>
                                      </p:tavLst>
                                    </p:anim>
                                    <p:anim calcmode="lin" valueType="num">
                                      <p:cBhvr>
                                        <p:cTn id="43" dur="1000" fill="hold"/>
                                        <p:tgtEl>
                                          <p:spTgt spid="525323"/>
                                        </p:tgtEl>
                                        <p:attrNameLst>
                                          <p:attrName>ppt_h</p:attrName>
                                        </p:attrNameLst>
                                      </p:cBhvr>
                                      <p:tavLst>
                                        <p:tav tm="0">
                                          <p:val>
                                            <p:strVal val="#ppt_h"/>
                                          </p:val>
                                        </p:tav>
                                        <p:tav tm="100000">
                                          <p:val>
                                            <p:strVal val="#ppt_h"/>
                                          </p:val>
                                        </p:tav>
                                      </p:tavLst>
                                    </p:anim>
                                    <p:animEffect transition="in" filter="fade">
                                      <p:cBhvr>
                                        <p:cTn id="44" dur="1000"/>
                                        <p:tgtEl>
                                          <p:spTgt spid="525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314" grpId="0" build="p"/>
      <p:bldP spid="525317" grpId="0"/>
      <p:bldP spid="525319" grpId="0"/>
      <p:bldP spid="525321" grpId="0"/>
      <p:bldP spid="52532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p:cNvSpPr>
            <a:spLocks noGrp="1" noChangeArrowheads="1"/>
          </p:cNvSpPr>
          <p:nvPr>
            <p:ph type="title"/>
          </p:nvPr>
        </p:nvSpPr>
        <p:spPr>
          <a:xfrm>
            <a:off x="395288" y="620713"/>
            <a:ext cx="1223962" cy="668337"/>
          </a:xfrm>
        </p:spPr>
        <p:txBody>
          <a:bodyPr/>
          <a:lstStyle/>
          <a:p>
            <a:r>
              <a:rPr lang="zh-CN" altLang="en-US" sz="3600" smtClean="0">
                <a:solidFill>
                  <a:srgbClr val="000099"/>
                </a:solidFill>
              </a:rPr>
              <a:t>压力</a:t>
            </a:r>
          </a:p>
        </p:txBody>
      </p:sp>
      <p:pic>
        <p:nvPicPr>
          <p:cNvPr id="526340" name="Picture 4"/>
          <p:cNvPicPr>
            <a:picLocks noChangeAspect="1" noChangeArrowheads="1"/>
          </p:cNvPicPr>
          <p:nvPr/>
        </p:nvPicPr>
        <p:blipFill>
          <a:blip r:embed="rId2"/>
          <a:srcRect/>
          <a:stretch>
            <a:fillRect/>
          </a:stretch>
        </p:blipFill>
        <p:spPr bwMode="auto">
          <a:xfrm>
            <a:off x="179388" y="1341438"/>
            <a:ext cx="8791575" cy="3943350"/>
          </a:xfrm>
          <a:prstGeom prst="rect">
            <a:avLst/>
          </a:prstGeom>
          <a:noFill/>
          <a:ln w="9525">
            <a:noFill/>
            <a:miter lim="800000"/>
            <a:headEnd/>
            <a:tailEnd/>
          </a:ln>
        </p:spPr>
      </p:pic>
      <p:pic>
        <p:nvPicPr>
          <p:cNvPr id="526341" name="Picture 5"/>
          <p:cNvPicPr>
            <a:picLocks noChangeAspect="1" noChangeArrowheads="1"/>
          </p:cNvPicPr>
          <p:nvPr/>
        </p:nvPicPr>
        <p:blipFill>
          <a:blip r:embed="rId3"/>
          <a:srcRect/>
          <a:stretch>
            <a:fillRect/>
          </a:stretch>
        </p:blipFill>
        <p:spPr bwMode="auto">
          <a:xfrm>
            <a:off x="3276600" y="836613"/>
            <a:ext cx="3024188" cy="574675"/>
          </a:xfrm>
          <a:prstGeom prst="rect">
            <a:avLst/>
          </a:prstGeom>
          <a:noFill/>
          <a:ln w="9525">
            <a:noFill/>
            <a:miter lim="800000"/>
            <a:headEnd/>
            <a:tailEnd/>
          </a:ln>
        </p:spPr>
      </p:pic>
      <p:sp>
        <p:nvSpPr>
          <p:cNvPr id="526342" name="Text Box 6"/>
          <p:cNvSpPr txBox="1">
            <a:spLocks noChangeArrowheads="1"/>
          </p:cNvSpPr>
          <p:nvPr/>
        </p:nvSpPr>
        <p:spPr bwMode="auto">
          <a:xfrm>
            <a:off x="684213" y="5661025"/>
            <a:ext cx="8208962" cy="457200"/>
          </a:xfrm>
          <a:prstGeom prst="rect">
            <a:avLst/>
          </a:prstGeom>
          <a:noFill/>
          <a:ln w="9525">
            <a:noFill/>
            <a:miter lim="800000"/>
            <a:headEnd/>
            <a:tailEnd/>
          </a:ln>
        </p:spPr>
        <p:txBody>
          <a:bodyPr>
            <a:spAutoFit/>
          </a:bodyPr>
          <a:lstStyle/>
          <a:p>
            <a:pPr>
              <a:spcBef>
                <a:spcPct val="50000"/>
              </a:spcBef>
            </a:pPr>
            <a:r>
              <a:rPr lang="en-US" altLang="zh-CN" b="1">
                <a:solidFill>
                  <a:srgbClr val="000099"/>
                </a:solidFill>
              </a:rPr>
              <a:t>k</a:t>
            </a:r>
            <a:r>
              <a:rPr lang="en-US" altLang="zh-CN" b="1" baseline="-25000">
                <a:solidFill>
                  <a:srgbClr val="000099"/>
                </a:solidFill>
              </a:rPr>
              <a:t>H</a:t>
            </a:r>
            <a:r>
              <a:rPr lang="zh-CN" altLang="en-US" b="1">
                <a:solidFill>
                  <a:srgbClr val="000099"/>
                </a:solidFill>
              </a:rPr>
              <a:t>是亨利系数，与气体和溶剂种类及温度等因素有关。</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526340"/>
                                        </p:tgtEl>
                                        <p:attrNameLst>
                                          <p:attrName>style.visibility</p:attrName>
                                        </p:attrNameLst>
                                      </p:cBhvr>
                                      <p:to>
                                        <p:strVal val="visible"/>
                                      </p:to>
                                    </p:set>
                                    <p:animEffect transition="in" filter="box(in)">
                                      <p:cBhvr>
                                        <p:cTn id="7" dur="500"/>
                                        <p:tgtEl>
                                          <p:spTgt spid="52634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5" presetClass="entr" presetSubtype="0" fill="hold" nodeType="clickEffect">
                                  <p:stCondLst>
                                    <p:cond delay="0"/>
                                  </p:stCondLst>
                                  <p:childTnLst>
                                    <p:set>
                                      <p:cBhvr>
                                        <p:cTn id="11" dur="1" fill="hold">
                                          <p:stCondLst>
                                            <p:cond delay="0"/>
                                          </p:stCondLst>
                                        </p:cTn>
                                        <p:tgtEl>
                                          <p:spTgt spid="526341"/>
                                        </p:tgtEl>
                                        <p:attrNameLst>
                                          <p:attrName>style.visibility</p:attrName>
                                        </p:attrNameLst>
                                      </p:cBhvr>
                                      <p:to>
                                        <p:strVal val="visible"/>
                                      </p:to>
                                    </p:set>
                                    <p:anim calcmode="lin" valueType="num">
                                      <p:cBhvr>
                                        <p:cTn id="12" dur="1000" fill="hold"/>
                                        <p:tgtEl>
                                          <p:spTgt spid="526341"/>
                                        </p:tgtEl>
                                        <p:attrNameLst>
                                          <p:attrName>ppt_w</p:attrName>
                                        </p:attrNameLst>
                                      </p:cBhvr>
                                      <p:tavLst>
                                        <p:tav tm="0">
                                          <p:val>
                                            <p:strVal val="#ppt_w*0.70"/>
                                          </p:val>
                                        </p:tav>
                                        <p:tav tm="100000">
                                          <p:val>
                                            <p:strVal val="#ppt_w"/>
                                          </p:val>
                                        </p:tav>
                                      </p:tavLst>
                                    </p:anim>
                                    <p:anim calcmode="lin" valueType="num">
                                      <p:cBhvr>
                                        <p:cTn id="13" dur="1000" fill="hold"/>
                                        <p:tgtEl>
                                          <p:spTgt spid="526341"/>
                                        </p:tgtEl>
                                        <p:attrNameLst>
                                          <p:attrName>ppt_h</p:attrName>
                                        </p:attrNameLst>
                                      </p:cBhvr>
                                      <p:tavLst>
                                        <p:tav tm="0">
                                          <p:val>
                                            <p:strVal val="#ppt_h"/>
                                          </p:val>
                                        </p:tav>
                                        <p:tav tm="100000">
                                          <p:val>
                                            <p:strVal val="#ppt_h"/>
                                          </p:val>
                                        </p:tav>
                                      </p:tavLst>
                                    </p:anim>
                                    <p:animEffect transition="in" filter="fade">
                                      <p:cBhvr>
                                        <p:cTn id="14" dur="1000"/>
                                        <p:tgtEl>
                                          <p:spTgt spid="526341"/>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6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34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Rectangle 2"/>
          <p:cNvSpPr>
            <a:spLocks noChangeArrowheads="1"/>
          </p:cNvSpPr>
          <p:nvPr/>
        </p:nvSpPr>
        <p:spPr bwMode="auto">
          <a:xfrm>
            <a:off x="250825" y="188913"/>
            <a:ext cx="8229600" cy="1081087"/>
          </a:xfrm>
          <a:prstGeom prst="rect">
            <a:avLst/>
          </a:prstGeom>
          <a:noFill/>
          <a:ln w="9525">
            <a:noFill/>
            <a:miter lim="800000"/>
            <a:headEnd/>
            <a:tailEnd/>
          </a:ln>
        </p:spPr>
        <p:txBody>
          <a:bodyPr anchor="ctr"/>
          <a:lstStyle/>
          <a:p>
            <a:pPr eaLnBrk="0" hangingPunct="0"/>
            <a:r>
              <a:rPr kumimoji="1" lang="en-US" altLang="zh-CN" sz="3600" b="1">
                <a:latin typeface="Cambria Math" pitchFamily="18" charset="0"/>
              </a:rPr>
              <a:t>Questions</a:t>
            </a:r>
            <a:endParaRPr kumimoji="1" lang="zh-CN" altLang="en-US" sz="3600" b="1">
              <a:latin typeface="Cambria Math" pitchFamily="18" charset="0"/>
              <a:ea typeface="黑体" pitchFamily="49" charset="-122"/>
            </a:endParaRPr>
          </a:p>
        </p:txBody>
      </p:sp>
      <p:sp>
        <p:nvSpPr>
          <p:cNvPr id="44036" name="Line 4"/>
          <p:cNvSpPr>
            <a:spLocks noChangeShapeType="1"/>
          </p:cNvSpPr>
          <p:nvPr/>
        </p:nvSpPr>
        <p:spPr bwMode="auto">
          <a:xfrm>
            <a:off x="539750" y="11255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
        <p:nvSpPr>
          <p:cNvPr id="9" name="TextBox 8"/>
          <p:cNvSpPr txBox="1">
            <a:spLocks noChangeArrowheads="1"/>
          </p:cNvSpPr>
          <p:nvPr/>
        </p:nvSpPr>
        <p:spPr bwMode="auto">
          <a:xfrm>
            <a:off x="571500" y="1214438"/>
            <a:ext cx="8001000" cy="400050"/>
          </a:xfrm>
          <a:prstGeom prst="rect">
            <a:avLst/>
          </a:prstGeom>
          <a:noFill/>
          <a:ln w="9525">
            <a:noFill/>
            <a:miter lim="800000"/>
            <a:headEnd/>
            <a:tailEnd/>
          </a:ln>
        </p:spPr>
        <p:txBody>
          <a:bodyPr>
            <a:spAutoFit/>
          </a:bodyPr>
          <a:lstStyle/>
          <a:p>
            <a:pPr marL="457200" indent="-457200">
              <a:spcBef>
                <a:spcPct val="50000"/>
              </a:spcBef>
            </a:pPr>
            <a:r>
              <a:rPr lang="en-US" altLang="zh-CN" sz="2000" b="1">
                <a:solidFill>
                  <a:schemeClr val="bg2"/>
                </a:solidFill>
              </a:rPr>
              <a:t>1.</a:t>
            </a:r>
            <a:r>
              <a:rPr lang="zh-CN" altLang="en-US" sz="2000" b="1">
                <a:solidFill>
                  <a:schemeClr val="bg2"/>
                </a:solidFill>
              </a:rPr>
              <a:t>试用热力学解释硝酸铵、氢氧化钠溶于水时温度降低和升高现象；</a:t>
            </a:r>
            <a:endParaRPr lang="en-US" altLang="zh-CN" sz="2000" b="1">
              <a:solidFill>
                <a:schemeClr val="bg2"/>
              </a:solidFill>
            </a:endParaRPr>
          </a:p>
        </p:txBody>
      </p:sp>
      <p:sp>
        <p:nvSpPr>
          <p:cNvPr id="10" name="TextBox 9"/>
          <p:cNvSpPr txBox="1">
            <a:spLocks noChangeArrowheads="1"/>
          </p:cNvSpPr>
          <p:nvPr/>
        </p:nvSpPr>
        <p:spPr bwMode="auto">
          <a:xfrm>
            <a:off x="571500" y="1671638"/>
            <a:ext cx="8001000" cy="400050"/>
          </a:xfrm>
          <a:prstGeom prst="rect">
            <a:avLst/>
          </a:prstGeom>
          <a:noFill/>
          <a:ln w="9525">
            <a:noFill/>
            <a:miter lim="800000"/>
            <a:headEnd/>
            <a:tailEnd/>
          </a:ln>
        </p:spPr>
        <p:txBody>
          <a:bodyPr>
            <a:spAutoFit/>
          </a:bodyPr>
          <a:lstStyle/>
          <a:p>
            <a:pPr marL="457200" indent="-457200">
              <a:spcBef>
                <a:spcPct val="50000"/>
              </a:spcBef>
            </a:pPr>
            <a:r>
              <a:rPr lang="en-US" altLang="zh-CN" sz="2000" b="1">
                <a:solidFill>
                  <a:schemeClr val="bg2"/>
                </a:solidFill>
              </a:rPr>
              <a:t>2.</a:t>
            </a:r>
            <a:r>
              <a:rPr lang="zh-CN" altLang="en-US" sz="2000" b="1">
                <a:solidFill>
                  <a:schemeClr val="bg2"/>
                </a:solidFill>
              </a:rPr>
              <a:t>试用溶液中分子间作用力解释葡萄糖在水中的溶解；</a:t>
            </a:r>
            <a:endParaRPr lang="en-US" altLang="zh-CN" sz="2000" b="1">
              <a:solidFill>
                <a:schemeClr val="bg2"/>
              </a:solidFill>
            </a:endParaRPr>
          </a:p>
        </p:txBody>
      </p:sp>
      <p:sp>
        <p:nvSpPr>
          <p:cNvPr id="11" name="TextBox 10"/>
          <p:cNvSpPr txBox="1">
            <a:spLocks noChangeArrowheads="1"/>
          </p:cNvSpPr>
          <p:nvPr/>
        </p:nvSpPr>
        <p:spPr bwMode="auto">
          <a:xfrm>
            <a:off x="714375" y="3929063"/>
            <a:ext cx="3357563" cy="1016000"/>
          </a:xfrm>
          <a:prstGeom prst="rect">
            <a:avLst/>
          </a:prstGeom>
          <a:noFill/>
          <a:ln w="9525">
            <a:noFill/>
            <a:miter lim="800000"/>
            <a:headEnd/>
            <a:tailEnd/>
          </a:ln>
        </p:spPr>
        <p:txBody>
          <a:bodyPr>
            <a:spAutoFit/>
          </a:bodyPr>
          <a:lstStyle/>
          <a:p>
            <a:pPr marL="457200" indent="-457200">
              <a:spcBef>
                <a:spcPct val="50000"/>
              </a:spcBef>
            </a:pPr>
            <a:r>
              <a:rPr lang="en-US" altLang="zh-CN" sz="2000" b="1">
                <a:solidFill>
                  <a:schemeClr val="bg2"/>
                </a:solidFill>
              </a:rPr>
              <a:t>3.</a:t>
            </a:r>
            <a:r>
              <a:rPr lang="zh-CN" altLang="en-US" sz="2000" b="1">
                <a:solidFill>
                  <a:schemeClr val="bg2"/>
                </a:solidFill>
              </a:rPr>
              <a:t>根据右图（溶解度曲线）设计硝酸钾中含有少量氯化钠的纯化方法。</a:t>
            </a:r>
          </a:p>
        </p:txBody>
      </p:sp>
      <p:pic>
        <p:nvPicPr>
          <p:cNvPr id="12" name="Picture 6"/>
          <p:cNvPicPr>
            <a:picLocks noChangeAspect="1" noChangeArrowheads="1"/>
          </p:cNvPicPr>
          <p:nvPr/>
        </p:nvPicPr>
        <p:blipFill>
          <a:blip r:embed="rId4"/>
          <a:srcRect/>
          <a:stretch>
            <a:fillRect/>
          </a:stretch>
        </p:blipFill>
        <p:spPr bwMode="auto">
          <a:xfrm>
            <a:off x="4429125" y="2687638"/>
            <a:ext cx="4429125" cy="4170362"/>
          </a:xfrm>
          <a:prstGeom prst="rect">
            <a:avLst/>
          </a:prstGeom>
          <a:noFill/>
          <a:ln w="9525">
            <a:noFill/>
            <a:miter lim="800000"/>
            <a:headEnd/>
            <a:tailEnd/>
          </a:ln>
        </p:spPr>
      </p:pic>
      <p:graphicFrame>
        <p:nvGraphicFramePr>
          <p:cNvPr id="515082" name="Object 10"/>
          <p:cNvGraphicFramePr>
            <a:graphicFrameLocks noChangeAspect="1"/>
          </p:cNvGraphicFramePr>
          <p:nvPr/>
        </p:nvGraphicFramePr>
        <p:xfrm>
          <a:off x="1143000" y="2214563"/>
          <a:ext cx="2284413" cy="1404937"/>
        </p:xfrm>
        <a:graphic>
          <a:graphicData uri="http://schemas.openxmlformats.org/presentationml/2006/ole">
            <mc:AlternateContent xmlns:mc="http://schemas.openxmlformats.org/markup-compatibility/2006">
              <mc:Choice xmlns:v="urn:schemas-microsoft-com:vml" Requires="v">
                <p:oleObj spid="_x0000_s7191" name="CS ChemDraw Drawing" r:id="rId5" imgW="2871720" imgH="1761480" progId="ChemDraw.Document.6.0">
                  <p:embed/>
                </p:oleObj>
              </mc:Choice>
              <mc:Fallback>
                <p:oleObj name="CS ChemDraw Drawing" r:id="rId5" imgW="2871720" imgH="1761480" progId="ChemDraw.Document.6.0">
                  <p:embed/>
                  <p:pic>
                    <p:nvPicPr>
                      <p:cNvPr id="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2214563"/>
                        <a:ext cx="2284413" cy="1404937"/>
                      </a:xfrm>
                      <a:prstGeom prst="rect">
                        <a:avLst/>
                      </a:prstGeom>
                      <a:noFill/>
                      <a:ln w="25400">
                        <a:solidFill>
                          <a:srgbClr val="66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450562"/>
                                        </p:tgtEl>
                                        <p:attrNameLst>
                                          <p:attrName>style.visibility</p:attrName>
                                        </p:attrNameLst>
                                      </p:cBhvr>
                                      <p:to>
                                        <p:strVal val="visible"/>
                                      </p:to>
                                    </p:set>
                                    <p:animEffect transition="in" filter="dissolve">
                                      <p:cBhvr>
                                        <p:cTn id="7" dur="500"/>
                                        <p:tgtEl>
                                          <p:spTgt spid="4505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5" presetClass="entr" presetSubtype="0" fill="hold" nodeType="clickEffect">
                                  <p:stCondLst>
                                    <p:cond delay="0"/>
                                  </p:stCondLst>
                                  <p:childTnLst>
                                    <p:set>
                                      <p:cBhvr>
                                        <p:cTn id="21" dur="1" fill="hold">
                                          <p:stCondLst>
                                            <p:cond delay="0"/>
                                          </p:stCondLst>
                                        </p:cTn>
                                        <p:tgtEl>
                                          <p:spTgt spid="515082"/>
                                        </p:tgtEl>
                                        <p:attrNameLst>
                                          <p:attrName>style.visibility</p:attrName>
                                        </p:attrNameLst>
                                      </p:cBhvr>
                                      <p:to>
                                        <p:strVal val="visible"/>
                                      </p:to>
                                    </p:set>
                                    <p:anim calcmode="lin" valueType="num">
                                      <p:cBhvr>
                                        <p:cTn id="22" dur="1000" fill="hold"/>
                                        <p:tgtEl>
                                          <p:spTgt spid="515082"/>
                                        </p:tgtEl>
                                        <p:attrNameLst>
                                          <p:attrName>ppt_w</p:attrName>
                                        </p:attrNameLst>
                                      </p:cBhvr>
                                      <p:tavLst>
                                        <p:tav tm="0">
                                          <p:val>
                                            <p:strVal val="#ppt_w*0.70"/>
                                          </p:val>
                                        </p:tav>
                                        <p:tav tm="100000">
                                          <p:val>
                                            <p:strVal val="#ppt_w"/>
                                          </p:val>
                                        </p:tav>
                                      </p:tavLst>
                                    </p:anim>
                                    <p:anim calcmode="lin" valueType="num">
                                      <p:cBhvr>
                                        <p:cTn id="23" dur="1000" fill="hold"/>
                                        <p:tgtEl>
                                          <p:spTgt spid="515082"/>
                                        </p:tgtEl>
                                        <p:attrNameLst>
                                          <p:attrName>ppt_h</p:attrName>
                                        </p:attrNameLst>
                                      </p:cBhvr>
                                      <p:tavLst>
                                        <p:tav tm="0">
                                          <p:val>
                                            <p:strVal val="#ppt_h"/>
                                          </p:val>
                                        </p:tav>
                                        <p:tav tm="100000">
                                          <p:val>
                                            <p:strVal val="#ppt_h"/>
                                          </p:val>
                                        </p:tav>
                                      </p:tavLst>
                                    </p:anim>
                                    <p:animEffect transition="in" filter="fade">
                                      <p:cBhvr>
                                        <p:cTn id="24" dur="1000"/>
                                        <p:tgtEl>
                                          <p:spTgt spid="515082"/>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linds(horizontal)">
                                      <p:cBhvr>
                                        <p:cTn id="29" dur="500"/>
                                        <p:tgtEl>
                                          <p:spTgt spid="11"/>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2" presetClass="entr" presetSubtype="4"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slide(fromBottom)">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62" grpId="0"/>
      <p:bldP spid="9" grpId="0"/>
      <p:bldP spid="10" grpId="0"/>
      <p:bldP spid="11" grpId="0"/>
    </p:bld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0146" name="Rectangle 2"/>
          <p:cNvSpPr>
            <a:spLocks noGrp="1" noChangeArrowheads="1"/>
          </p:cNvSpPr>
          <p:nvPr>
            <p:ph type="title" idx="4294967295"/>
          </p:nvPr>
        </p:nvSpPr>
        <p:spPr>
          <a:xfrm>
            <a:off x="457200" y="457200"/>
            <a:ext cx="6419850" cy="955675"/>
          </a:xfrm>
        </p:spPr>
        <p:txBody>
          <a:bodyPr/>
          <a:lstStyle/>
          <a:p>
            <a:r>
              <a:rPr lang="en-US" altLang="zh-CN" sz="4000" b="1" dirty="0" smtClean="0">
                <a:solidFill>
                  <a:srgbClr val="0000CC"/>
                </a:solidFill>
              </a:rPr>
              <a:t>3.3.2   </a:t>
            </a:r>
            <a:r>
              <a:rPr lang="zh-CN" altLang="en-US" sz="4000" b="1" dirty="0" smtClean="0">
                <a:solidFill>
                  <a:srgbClr val="0000CC"/>
                </a:solidFill>
                <a:ea typeface="黑体" pitchFamily="49" charset="-122"/>
              </a:rPr>
              <a:t>稀溶液通性</a:t>
            </a:r>
          </a:p>
        </p:txBody>
      </p:sp>
      <p:sp>
        <p:nvSpPr>
          <p:cNvPr id="390147" name="Rectangle 3"/>
          <p:cNvSpPr>
            <a:spLocks noGrp="1" noChangeArrowheads="1"/>
          </p:cNvSpPr>
          <p:nvPr>
            <p:ph type="body" idx="4294967295"/>
          </p:nvPr>
        </p:nvSpPr>
        <p:spPr>
          <a:xfrm>
            <a:off x="468313" y="1752600"/>
            <a:ext cx="8280400" cy="4916488"/>
          </a:xfrm>
        </p:spPr>
        <p:txBody>
          <a:bodyPr/>
          <a:lstStyle/>
          <a:p>
            <a:pPr>
              <a:buFont typeface="Wingdings" pitchFamily="2" charset="2"/>
              <a:buNone/>
              <a:defRPr/>
            </a:pPr>
            <a:r>
              <a:rPr lang="en-US" altLang="zh-CN" sz="2800" smtClean="0">
                <a:effectLst>
                  <a:outerShdw blurRad="38100" dist="38100" dir="2700000" algn="tl">
                    <a:srgbClr val="C0C0C0"/>
                  </a:outerShdw>
                </a:effectLst>
                <a:ea typeface="楷体_GB2312" pitchFamily="49" charset="-122"/>
              </a:rPr>
              <a:t>      </a:t>
            </a:r>
            <a:r>
              <a:rPr lang="zh-CN" altLang="en-US" sz="2800" smtClean="0">
                <a:solidFill>
                  <a:srgbClr val="0000CC"/>
                </a:solidFill>
                <a:ea typeface="黑体" pitchFamily="2" charset="-122"/>
              </a:rPr>
              <a:t>不同的溶质和溶剂所组成的溶液往往有不同的性</a:t>
            </a:r>
          </a:p>
          <a:p>
            <a:pPr>
              <a:buFont typeface="Wingdings" pitchFamily="2" charset="2"/>
              <a:buNone/>
              <a:defRPr/>
            </a:pPr>
            <a:r>
              <a:rPr lang="zh-CN" altLang="en-US" sz="2800" smtClean="0">
                <a:solidFill>
                  <a:srgbClr val="0000CC"/>
                </a:solidFill>
                <a:ea typeface="黑体" pitchFamily="2" charset="-122"/>
              </a:rPr>
              <a:t>质，这些性质主要决定于溶液特别是溶质的本性。</a:t>
            </a:r>
          </a:p>
          <a:p>
            <a:pPr>
              <a:buFont typeface="Wingdings" pitchFamily="2" charset="2"/>
              <a:buNone/>
              <a:defRPr/>
            </a:pPr>
            <a:endParaRPr lang="zh-CN" altLang="en-US" sz="1600" smtClean="0">
              <a:solidFill>
                <a:srgbClr val="0000CC"/>
              </a:solidFill>
              <a:ea typeface="黑体" pitchFamily="2" charset="-122"/>
            </a:endParaRPr>
          </a:p>
          <a:p>
            <a:pPr>
              <a:buFont typeface="Wingdings" pitchFamily="2" charset="2"/>
              <a:buNone/>
              <a:defRPr/>
            </a:pPr>
            <a:r>
              <a:rPr lang="zh-CN" altLang="en-US" sz="2800" smtClean="0">
                <a:ea typeface="黑体" pitchFamily="2" charset="-122"/>
              </a:rPr>
              <a:t>      </a:t>
            </a:r>
            <a:r>
              <a:rPr lang="zh-CN" altLang="en-US" sz="2800" smtClean="0">
                <a:solidFill>
                  <a:srgbClr val="0000CC"/>
                </a:solidFill>
                <a:ea typeface="黑体" pitchFamily="2" charset="-122"/>
              </a:rPr>
              <a:t>但所有的</a:t>
            </a:r>
            <a:r>
              <a:rPr lang="zh-CN" altLang="en-US" sz="2800" smtClean="0">
                <a:solidFill>
                  <a:srgbClr val="FF6600"/>
                </a:solidFill>
                <a:ea typeface="黑体" pitchFamily="2" charset="-122"/>
              </a:rPr>
              <a:t>稀溶液</a:t>
            </a:r>
            <a:r>
              <a:rPr lang="zh-CN" altLang="en-US" sz="2800" smtClean="0">
                <a:solidFill>
                  <a:srgbClr val="0000CC"/>
                </a:solidFill>
                <a:ea typeface="黑体" pitchFamily="2" charset="-122"/>
              </a:rPr>
              <a:t>都具有一些共同的性质，这些性</a:t>
            </a:r>
          </a:p>
          <a:p>
            <a:pPr>
              <a:buFont typeface="Wingdings" pitchFamily="2" charset="2"/>
              <a:buNone/>
              <a:defRPr/>
            </a:pPr>
            <a:r>
              <a:rPr lang="zh-CN" altLang="en-US" sz="2800" smtClean="0">
                <a:solidFill>
                  <a:srgbClr val="0000CC"/>
                </a:solidFill>
                <a:ea typeface="黑体" pitchFamily="2" charset="-122"/>
              </a:rPr>
              <a:t>质</a:t>
            </a:r>
            <a:r>
              <a:rPr lang="zh-CN" altLang="en-US" sz="2800" smtClean="0">
                <a:solidFill>
                  <a:srgbClr val="FF6600"/>
                </a:solidFill>
                <a:ea typeface="黑体" pitchFamily="2" charset="-122"/>
              </a:rPr>
              <a:t>与溶质的粒子数有关，而与溶质的本性无关</a:t>
            </a:r>
            <a:r>
              <a:rPr lang="zh-CN" altLang="en-US" sz="2800" smtClean="0">
                <a:solidFill>
                  <a:srgbClr val="0000CC"/>
                </a:solidFill>
                <a:ea typeface="黑体" pitchFamily="2" charset="-122"/>
              </a:rPr>
              <a:t>，这</a:t>
            </a:r>
          </a:p>
          <a:p>
            <a:pPr>
              <a:buFont typeface="Wingdings" pitchFamily="2" charset="2"/>
              <a:buNone/>
              <a:defRPr/>
            </a:pPr>
            <a:r>
              <a:rPr lang="zh-CN" altLang="en-US" sz="2800" smtClean="0">
                <a:solidFill>
                  <a:srgbClr val="0000CC"/>
                </a:solidFill>
                <a:ea typeface="黑体" pitchFamily="2" charset="-122"/>
              </a:rPr>
              <a:t>些的</a:t>
            </a:r>
            <a:r>
              <a:rPr lang="zh-CN" altLang="en-US" sz="2800" smtClean="0">
                <a:solidFill>
                  <a:srgbClr val="FF6600"/>
                </a:solidFill>
                <a:ea typeface="黑体" pitchFamily="2" charset="-122"/>
              </a:rPr>
              <a:t>共同性质</a:t>
            </a:r>
            <a:r>
              <a:rPr lang="zh-CN" altLang="en-US" sz="2800" smtClean="0">
                <a:solidFill>
                  <a:srgbClr val="0000CC"/>
                </a:solidFill>
                <a:ea typeface="黑体" pitchFamily="2" charset="-122"/>
              </a:rPr>
              <a:t>称为稀溶液的</a:t>
            </a:r>
            <a:r>
              <a:rPr lang="zh-CN" altLang="en-US" sz="2800" smtClean="0">
                <a:solidFill>
                  <a:srgbClr val="FF6600"/>
                </a:solidFill>
                <a:ea typeface="黑体" pitchFamily="2" charset="-122"/>
              </a:rPr>
              <a:t>依数性</a:t>
            </a:r>
            <a:r>
              <a:rPr lang="zh-CN" altLang="en-US" sz="2800" smtClean="0">
                <a:solidFill>
                  <a:srgbClr val="0000CC"/>
                </a:solidFill>
                <a:ea typeface="黑体" pitchFamily="2" charset="-122"/>
              </a:rPr>
              <a:t>，或者叫</a:t>
            </a:r>
            <a:r>
              <a:rPr lang="zh-CN" altLang="en-US" sz="2800" smtClean="0">
                <a:solidFill>
                  <a:srgbClr val="FF6600"/>
                </a:solidFill>
                <a:ea typeface="黑体" pitchFamily="2" charset="-122"/>
              </a:rPr>
              <a:t>通性</a:t>
            </a:r>
            <a:r>
              <a:rPr lang="zh-CN" altLang="en-US" sz="2800" smtClean="0">
                <a:effectLst>
                  <a:outerShdw blurRad="38100" dist="38100" dir="2700000" algn="tl">
                    <a:srgbClr val="C0C0C0"/>
                  </a:outerShdw>
                </a:effectLst>
                <a:ea typeface="黑体" pitchFamily="2" charset="-122"/>
              </a:rPr>
              <a:t>。</a:t>
            </a:r>
          </a:p>
          <a:p>
            <a:pPr>
              <a:defRPr/>
            </a:pPr>
            <a:endParaRPr lang="zh-CN" altLang="en-US" sz="1600" smtClean="0">
              <a:effectLst>
                <a:outerShdw blurRad="38100" dist="38100" dir="2700000" algn="tl">
                  <a:srgbClr val="C0C0C0"/>
                </a:outerShdw>
              </a:effectLst>
              <a:ea typeface="黑体" pitchFamily="2" charset="-122"/>
            </a:endParaRPr>
          </a:p>
          <a:p>
            <a:pPr algn="just">
              <a:buFont typeface="Wingdings" pitchFamily="2" charset="2"/>
              <a:buNone/>
              <a:defRPr/>
            </a:pPr>
            <a:r>
              <a:rPr lang="zh-CN" altLang="en-US" b="1" smtClean="0">
                <a:effectLst>
                  <a:outerShdw blurRad="38100" dist="38100" dir="2700000" algn="tl">
                    <a:srgbClr val="C0C0C0"/>
                  </a:outerShdw>
                </a:effectLst>
                <a:ea typeface="华文新魏" pitchFamily="2" charset="-122"/>
              </a:rPr>
              <a:t>   </a:t>
            </a:r>
            <a:r>
              <a:rPr lang="zh-CN" altLang="en-US" b="1" smtClean="0">
                <a:ea typeface="华文新魏" pitchFamily="2" charset="-122"/>
                <a:hlinkClick r:id="" action="ppaction://hlinkshowjump?jump=nextslide"/>
              </a:rPr>
              <a:t>难挥发非电解质稀溶液</a:t>
            </a:r>
            <a:r>
              <a:rPr lang="zh-CN" altLang="en-US" b="1" noProof="1" smtClean="0">
                <a:ea typeface="华文新魏" pitchFamily="2" charset="-122"/>
                <a:hlinkClick r:id="" action="ppaction://hlinkshowjump?jump=nextslide"/>
              </a:rPr>
              <a:t>的通性</a:t>
            </a:r>
            <a:endParaRPr lang="zh-CN" altLang="en-US" b="1" smtClean="0">
              <a:ea typeface="华文新魏" pitchFamily="2" charset="-122"/>
            </a:endParaRPr>
          </a:p>
          <a:p>
            <a:pPr algn="just">
              <a:buFont typeface="Wingdings" pitchFamily="2" charset="2"/>
              <a:buNone/>
              <a:defRPr/>
            </a:pPr>
            <a:endParaRPr lang="zh-CN" altLang="en-US" sz="1600" b="1" smtClean="0">
              <a:ea typeface="华文新魏" pitchFamily="2" charset="-122"/>
            </a:endParaRPr>
          </a:p>
          <a:p>
            <a:pPr algn="just">
              <a:buFont typeface="Wingdings" pitchFamily="2" charset="2"/>
              <a:buNone/>
              <a:defRPr/>
            </a:pPr>
            <a:r>
              <a:rPr lang="zh-CN" altLang="en-US" b="1" smtClean="0">
                <a:ea typeface="华文新魏" pitchFamily="2" charset="-122"/>
              </a:rPr>
              <a:t>   </a:t>
            </a:r>
            <a:r>
              <a:rPr lang="zh-CN" altLang="en-US" b="1" smtClean="0">
                <a:ea typeface="华文新魏" pitchFamily="2" charset="-122"/>
                <a:hlinkClick r:id="rId3" action="ppaction://hlinksldjump"/>
              </a:rPr>
              <a:t>其它类型</a:t>
            </a:r>
            <a:r>
              <a:rPr lang="zh-CN" altLang="en-US" b="1" noProof="1" smtClean="0">
                <a:ea typeface="华文新魏" pitchFamily="2" charset="-122"/>
                <a:hlinkClick r:id="rId3" action="ppaction://hlinksldjump"/>
              </a:rPr>
              <a:t>溶液的通性</a:t>
            </a:r>
            <a:r>
              <a:rPr lang="zh-CN" altLang="en-US" b="1" smtClean="0">
                <a:ea typeface="华文新魏" pitchFamily="2" charset="-122"/>
                <a:hlinkClick r:id="rId3" action="ppaction://hlinksldjump"/>
              </a:rPr>
              <a:t>（依数性）</a:t>
            </a:r>
            <a:endParaRPr lang="zh-CN" altLang="en-US" smtClean="0">
              <a:ea typeface="华文新魏" pitchFamily="2" charset="-122"/>
            </a:endParaRPr>
          </a:p>
        </p:txBody>
      </p:sp>
      <p:sp>
        <p:nvSpPr>
          <p:cNvPr id="390148" name="AutoShape 4">
            <a:hlinkClick r:id="rId4" action="ppaction://hlinksldjump" highlightClick="1"/>
          </p:cNvPr>
          <p:cNvSpPr>
            <a:spLocks noChangeArrowheads="1"/>
          </p:cNvSpPr>
          <p:nvPr/>
        </p:nvSpPr>
        <p:spPr bwMode="auto">
          <a:xfrm>
            <a:off x="7451725" y="5876925"/>
            <a:ext cx="647700" cy="360363"/>
          </a:xfrm>
          <a:prstGeom prst="actionButtonReturn">
            <a:avLst/>
          </a:prstGeom>
          <a:solidFill>
            <a:schemeClr val="accent1"/>
          </a:solidFill>
          <a:ln w="9525">
            <a:solidFill>
              <a:schemeClr val="tx1"/>
            </a:solidFill>
            <a:miter lim="800000"/>
            <a:headEnd/>
            <a:tailEnd/>
          </a:ln>
          <a:effectLst>
            <a:outerShdw sy="50000" kx="-2453608" rotWithShape="0">
              <a:schemeClr val="bg2"/>
            </a:outerShdw>
          </a:effec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defRPr/>
            </a:pPr>
            <a:endParaRPr lang="zh-CN" altLang="en-US" sz="1800"/>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390146"/>
                                        </p:tgtEl>
                                        <p:attrNameLst>
                                          <p:attrName>style.visibility</p:attrName>
                                        </p:attrNameLst>
                                      </p:cBhvr>
                                      <p:to>
                                        <p:strVal val="visible"/>
                                      </p:to>
                                    </p:set>
                                    <p:animEffect transition="in" filter="dissolve">
                                      <p:cBhvr>
                                        <p:cTn id="7" dur="500"/>
                                        <p:tgtEl>
                                          <p:spTgt spid="3901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90147">
                                            <p:txEl>
                                              <p:pRg st="0" end="0"/>
                                            </p:txEl>
                                          </p:spTgt>
                                        </p:tgtEl>
                                        <p:attrNameLst>
                                          <p:attrName>style.visibility</p:attrName>
                                        </p:attrNameLst>
                                      </p:cBhvr>
                                      <p:to>
                                        <p:strVal val="visible"/>
                                      </p:to>
                                    </p:set>
                                    <p:animEffect transition="in" filter="dissolve">
                                      <p:cBhvr>
                                        <p:cTn id="12" dur="500"/>
                                        <p:tgtEl>
                                          <p:spTgt spid="39014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90147">
                                            <p:txEl>
                                              <p:pRg st="1" end="1"/>
                                            </p:txEl>
                                          </p:spTgt>
                                        </p:tgtEl>
                                        <p:attrNameLst>
                                          <p:attrName>style.visibility</p:attrName>
                                        </p:attrNameLst>
                                      </p:cBhvr>
                                      <p:to>
                                        <p:strVal val="visible"/>
                                      </p:to>
                                    </p:set>
                                    <p:animEffect transition="in" filter="dissolve">
                                      <p:cBhvr>
                                        <p:cTn id="17" dur="500"/>
                                        <p:tgtEl>
                                          <p:spTgt spid="390147">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90147">
                                            <p:txEl>
                                              <p:pRg st="3" end="3"/>
                                            </p:txEl>
                                          </p:spTgt>
                                        </p:tgtEl>
                                        <p:attrNameLst>
                                          <p:attrName>style.visibility</p:attrName>
                                        </p:attrNameLst>
                                      </p:cBhvr>
                                      <p:to>
                                        <p:strVal val="visible"/>
                                      </p:to>
                                    </p:set>
                                    <p:animEffect transition="in" filter="dissolve">
                                      <p:cBhvr>
                                        <p:cTn id="22" dur="500"/>
                                        <p:tgtEl>
                                          <p:spTgt spid="39014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90147">
                                            <p:txEl>
                                              <p:pRg st="4" end="4"/>
                                            </p:txEl>
                                          </p:spTgt>
                                        </p:tgtEl>
                                        <p:attrNameLst>
                                          <p:attrName>style.visibility</p:attrName>
                                        </p:attrNameLst>
                                      </p:cBhvr>
                                      <p:to>
                                        <p:strVal val="visible"/>
                                      </p:to>
                                    </p:set>
                                    <p:animEffect transition="in" filter="dissolve">
                                      <p:cBhvr>
                                        <p:cTn id="27" dur="500"/>
                                        <p:tgtEl>
                                          <p:spTgt spid="39014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90147">
                                            <p:txEl>
                                              <p:pRg st="5" end="5"/>
                                            </p:txEl>
                                          </p:spTgt>
                                        </p:tgtEl>
                                        <p:attrNameLst>
                                          <p:attrName>style.visibility</p:attrName>
                                        </p:attrNameLst>
                                      </p:cBhvr>
                                      <p:to>
                                        <p:strVal val="visible"/>
                                      </p:to>
                                    </p:set>
                                    <p:animEffect transition="in" filter="dissolve">
                                      <p:cBhvr>
                                        <p:cTn id="32" dur="500"/>
                                        <p:tgtEl>
                                          <p:spTgt spid="390147">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90147">
                                            <p:txEl>
                                              <p:pRg st="7" end="7"/>
                                            </p:txEl>
                                          </p:spTgt>
                                        </p:tgtEl>
                                        <p:attrNameLst>
                                          <p:attrName>style.visibility</p:attrName>
                                        </p:attrNameLst>
                                      </p:cBhvr>
                                      <p:to>
                                        <p:strVal val="visible"/>
                                      </p:to>
                                    </p:set>
                                    <p:animEffect transition="in" filter="dissolve">
                                      <p:cBhvr>
                                        <p:cTn id="37" dur="500"/>
                                        <p:tgtEl>
                                          <p:spTgt spid="390147">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90147">
                                            <p:txEl>
                                              <p:pRg st="9" end="9"/>
                                            </p:txEl>
                                          </p:spTgt>
                                        </p:tgtEl>
                                        <p:attrNameLst>
                                          <p:attrName>style.visibility</p:attrName>
                                        </p:attrNameLst>
                                      </p:cBhvr>
                                      <p:to>
                                        <p:strVal val="visible"/>
                                      </p:to>
                                    </p:set>
                                    <p:animEffect transition="in" filter="dissolve">
                                      <p:cBhvr>
                                        <p:cTn id="42" dur="500"/>
                                        <p:tgtEl>
                                          <p:spTgt spid="390147">
                                            <p:txEl>
                                              <p:pRg st="9" end="9"/>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90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146" grpId="0"/>
      <p:bldP spid="390147" grpId="0" build="p"/>
      <p:bldP spid="390148" grpId="0" animBg="1"/>
    </p:bld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02" name="Rectangle 2"/>
          <p:cNvSpPr>
            <a:spLocks noGrp="1" noChangeArrowheads="1"/>
          </p:cNvSpPr>
          <p:nvPr>
            <p:ph type="title" idx="4294967295"/>
          </p:nvPr>
        </p:nvSpPr>
        <p:spPr>
          <a:xfrm>
            <a:off x="250825" y="333375"/>
            <a:ext cx="6985000" cy="1143000"/>
          </a:xfrm>
        </p:spPr>
        <p:txBody>
          <a:bodyPr/>
          <a:lstStyle/>
          <a:p>
            <a:r>
              <a:rPr lang="zh-CN" altLang="en-US" sz="3600" smtClean="0">
                <a:solidFill>
                  <a:srgbClr val="0000CC"/>
                </a:solidFill>
                <a:ea typeface="黑体" pitchFamily="49" charset="-122"/>
              </a:rPr>
              <a:t>难挥发非电解质稀溶液</a:t>
            </a:r>
            <a:r>
              <a:rPr lang="zh-CN" altLang="en-US" sz="3600" noProof="1" smtClean="0">
                <a:solidFill>
                  <a:srgbClr val="0000CC"/>
                </a:solidFill>
                <a:ea typeface="黑体" pitchFamily="49" charset="-122"/>
              </a:rPr>
              <a:t>的通性</a:t>
            </a:r>
            <a:endParaRPr lang="zh-CN" altLang="en-US" sz="3600" smtClean="0">
              <a:solidFill>
                <a:srgbClr val="0000CC"/>
              </a:solidFill>
              <a:ea typeface="黑体" pitchFamily="49" charset="-122"/>
            </a:endParaRPr>
          </a:p>
        </p:txBody>
      </p:sp>
      <p:sp>
        <p:nvSpPr>
          <p:cNvPr id="409603" name="Rectangle 3"/>
          <p:cNvSpPr>
            <a:spLocks noGrp="1" noChangeArrowheads="1"/>
          </p:cNvSpPr>
          <p:nvPr>
            <p:ph type="body" idx="4294967295"/>
          </p:nvPr>
        </p:nvSpPr>
        <p:spPr>
          <a:xfrm>
            <a:off x="900113" y="2624138"/>
            <a:ext cx="6551612" cy="3541712"/>
          </a:xfrm>
        </p:spPr>
        <p:txBody>
          <a:bodyPr/>
          <a:lstStyle/>
          <a:p>
            <a:pPr>
              <a:buFont typeface="Wingdings" pitchFamily="2" charset="2"/>
              <a:buNone/>
              <a:defRPr/>
            </a:pPr>
            <a:r>
              <a:rPr lang="en-US" altLang="zh-CN" b="1" smtClean="0">
                <a:effectLst>
                  <a:outerShdw blurRad="38100" dist="38100" dir="2700000" algn="tl">
                    <a:srgbClr val="C0C0C0"/>
                  </a:outerShdw>
                </a:effectLst>
                <a:latin typeface="黑体" pitchFamily="2" charset="-122"/>
                <a:ea typeface="黑体" pitchFamily="2" charset="-122"/>
                <a:hlinkClick r:id="rId3" action="ppaction://hlinksldjump"/>
              </a:rPr>
              <a:t>1</a:t>
            </a:r>
            <a:r>
              <a:rPr lang="zh-CN" altLang="en-US" b="1" smtClean="0">
                <a:effectLst>
                  <a:outerShdw blurRad="38100" dist="38100" dir="2700000" algn="tl">
                    <a:srgbClr val="C0C0C0"/>
                  </a:outerShdw>
                </a:effectLst>
                <a:latin typeface="黑体" pitchFamily="2" charset="-122"/>
                <a:ea typeface="黑体" pitchFamily="2" charset="-122"/>
                <a:hlinkClick r:id="rId3" action="ppaction://hlinksldjump"/>
              </a:rPr>
              <a:t>、溶液的蒸气压下降</a:t>
            </a:r>
            <a:endParaRPr lang="zh-CN" altLang="en-US" b="1" smtClean="0">
              <a:effectLst>
                <a:outerShdw blurRad="38100" dist="38100" dir="2700000" algn="tl">
                  <a:srgbClr val="C0C0C0"/>
                </a:outerShdw>
              </a:effectLst>
              <a:latin typeface="黑体" pitchFamily="2" charset="-122"/>
              <a:ea typeface="黑体" pitchFamily="2" charset="-122"/>
            </a:endParaRPr>
          </a:p>
          <a:p>
            <a:pPr>
              <a:defRPr/>
            </a:pPr>
            <a:endParaRPr lang="zh-CN" altLang="en-US" b="1" smtClean="0">
              <a:effectLst>
                <a:outerShdw blurRad="38100" dist="38100" dir="2700000" algn="tl">
                  <a:srgbClr val="C0C0C0"/>
                </a:outerShdw>
              </a:effectLst>
              <a:latin typeface="黑体" pitchFamily="2" charset="-122"/>
              <a:ea typeface="黑体" pitchFamily="2" charset="-122"/>
            </a:endParaRPr>
          </a:p>
          <a:p>
            <a:pPr>
              <a:buFont typeface="Wingdings" pitchFamily="2" charset="2"/>
              <a:buNone/>
              <a:defRPr/>
            </a:pPr>
            <a:r>
              <a:rPr lang="en-US" altLang="zh-CN" b="1" smtClean="0">
                <a:effectLst>
                  <a:outerShdw blurRad="38100" dist="38100" dir="2700000" algn="tl">
                    <a:srgbClr val="C0C0C0"/>
                  </a:outerShdw>
                </a:effectLst>
                <a:latin typeface="黑体" pitchFamily="2" charset="-122"/>
                <a:ea typeface="黑体" pitchFamily="2" charset="-122"/>
                <a:hlinkClick r:id="rId4" action="ppaction://hlinksldjump"/>
              </a:rPr>
              <a:t>2</a:t>
            </a:r>
            <a:r>
              <a:rPr lang="zh-CN" altLang="en-US" b="1" smtClean="0">
                <a:effectLst>
                  <a:outerShdw blurRad="38100" dist="38100" dir="2700000" algn="tl">
                    <a:srgbClr val="C0C0C0"/>
                  </a:outerShdw>
                </a:effectLst>
                <a:latin typeface="黑体" pitchFamily="2" charset="-122"/>
                <a:ea typeface="黑体" pitchFamily="2" charset="-122"/>
                <a:hlinkClick r:id="rId4" action="ppaction://hlinksldjump"/>
              </a:rPr>
              <a:t>、溶液的沸点升高和凝固点下降</a:t>
            </a:r>
            <a:endParaRPr lang="zh-CN" altLang="en-US" b="1" smtClean="0">
              <a:effectLst>
                <a:outerShdw blurRad="38100" dist="38100" dir="2700000" algn="tl">
                  <a:srgbClr val="C0C0C0"/>
                </a:outerShdw>
              </a:effectLst>
              <a:latin typeface="黑体" pitchFamily="2" charset="-122"/>
              <a:ea typeface="黑体" pitchFamily="2" charset="-122"/>
            </a:endParaRPr>
          </a:p>
          <a:p>
            <a:pPr>
              <a:defRPr/>
            </a:pPr>
            <a:endParaRPr lang="zh-CN" altLang="en-US" b="1" smtClean="0">
              <a:effectLst>
                <a:outerShdw blurRad="38100" dist="38100" dir="2700000" algn="tl">
                  <a:srgbClr val="C0C0C0"/>
                </a:outerShdw>
              </a:effectLst>
              <a:latin typeface="黑体" pitchFamily="2" charset="-122"/>
              <a:ea typeface="黑体" pitchFamily="2" charset="-122"/>
            </a:endParaRPr>
          </a:p>
          <a:p>
            <a:pPr>
              <a:buFont typeface="Wingdings" pitchFamily="2" charset="2"/>
              <a:buNone/>
              <a:defRPr/>
            </a:pPr>
            <a:r>
              <a:rPr lang="en-US" altLang="zh-CN" b="1" smtClean="0">
                <a:effectLst>
                  <a:outerShdw blurRad="38100" dist="38100" dir="2700000" algn="tl">
                    <a:srgbClr val="C0C0C0"/>
                  </a:outerShdw>
                </a:effectLst>
                <a:latin typeface="黑体" pitchFamily="2" charset="-122"/>
                <a:ea typeface="黑体" pitchFamily="2" charset="-122"/>
                <a:hlinkClick r:id="rId5" action="ppaction://hlinksldjump"/>
              </a:rPr>
              <a:t>3</a:t>
            </a:r>
            <a:r>
              <a:rPr lang="zh-CN" altLang="en-US" b="1" smtClean="0">
                <a:effectLst>
                  <a:outerShdw blurRad="38100" dist="38100" dir="2700000" algn="tl">
                    <a:srgbClr val="C0C0C0"/>
                  </a:outerShdw>
                </a:effectLst>
                <a:latin typeface="黑体" pitchFamily="2" charset="-122"/>
                <a:ea typeface="黑体" pitchFamily="2" charset="-122"/>
                <a:hlinkClick r:id="rId5" action="ppaction://hlinksldjump"/>
              </a:rPr>
              <a:t>、具有一定的渗透压</a:t>
            </a:r>
            <a:endParaRPr lang="zh-CN" altLang="en-US" b="1" smtClean="0">
              <a:effectLst>
                <a:outerShdw blurRad="38100" dist="38100" dir="2700000" algn="tl">
                  <a:srgbClr val="C0C0C0"/>
                </a:outerShdw>
              </a:effectLst>
              <a:latin typeface="黑体" pitchFamily="2" charset="-122"/>
              <a:ea typeface="黑体" pitchFamily="2" charset="-122"/>
            </a:endParaRPr>
          </a:p>
          <a:p>
            <a:pPr>
              <a:defRPr/>
            </a:pPr>
            <a:endParaRPr lang="en-US" altLang="zh-CN" smtClean="0">
              <a:effectLst>
                <a:outerShdw blurRad="38100" dist="38100" dir="2700000" algn="tl">
                  <a:srgbClr val="C0C0C0"/>
                </a:outerShdw>
              </a:effectLst>
              <a:latin typeface="黑体" pitchFamily="2" charset="-122"/>
              <a:ea typeface="黑体" pitchFamily="2" charset="-122"/>
            </a:endParaRPr>
          </a:p>
        </p:txBody>
      </p:sp>
      <p:sp>
        <p:nvSpPr>
          <p:cNvPr id="409604" name="AutoShape 4">
            <a:hlinkClick r:id="rId6" action="ppaction://hlinksldjump" highlightClick="1"/>
          </p:cNvPr>
          <p:cNvSpPr>
            <a:spLocks noChangeArrowheads="1"/>
          </p:cNvSpPr>
          <p:nvPr/>
        </p:nvSpPr>
        <p:spPr bwMode="auto">
          <a:xfrm>
            <a:off x="7812088" y="5373688"/>
            <a:ext cx="533400" cy="339725"/>
          </a:xfrm>
          <a:prstGeom prst="actionButtonReturn">
            <a:avLst/>
          </a:prstGeom>
          <a:solidFill>
            <a:schemeClr val="accent1"/>
          </a:solidFill>
          <a:ln w="9525">
            <a:solidFill>
              <a:schemeClr val="tx1"/>
            </a:solidFill>
            <a:miter lim="800000"/>
            <a:headEnd/>
            <a:tailEnd/>
          </a:ln>
          <a:effectLst>
            <a:outerShdw sy="50000" kx="-2453608" rotWithShape="0">
              <a:schemeClr val="bg2"/>
            </a:outerShdw>
          </a:effec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defRPr/>
            </a:pPr>
            <a:endParaRPr lang="zh-CN" altLang="en-US" sz="1800"/>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409602"/>
                                        </p:tgtEl>
                                        <p:attrNameLst>
                                          <p:attrName>style.visibility</p:attrName>
                                        </p:attrNameLst>
                                      </p:cBhvr>
                                      <p:to>
                                        <p:strVal val="visible"/>
                                      </p:to>
                                    </p:set>
                                    <p:animEffect transition="in" filter="dissolve">
                                      <p:cBhvr>
                                        <p:cTn id="7" dur="500"/>
                                        <p:tgtEl>
                                          <p:spTgt spid="4096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09603">
                                            <p:txEl>
                                              <p:pRg st="0" end="0"/>
                                            </p:txEl>
                                          </p:spTgt>
                                        </p:tgtEl>
                                        <p:attrNameLst>
                                          <p:attrName>style.visibility</p:attrName>
                                        </p:attrNameLst>
                                      </p:cBhvr>
                                      <p:to>
                                        <p:strVal val="visible"/>
                                      </p:to>
                                    </p:set>
                                    <p:animEffect transition="in" filter="dissolve">
                                      <p:cBhvr>
                                        <p:cTn id="12" dur="500"/>
                                        <p:tgtEl>
                                          <p:spTgt spid="40960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09603">
                                            <p:txEl>
                                              <p:pRg st="2" end="2"/>
                                            </p:txEl>
                                          </p:spTgt>
                                        </p:tgtEl>
                                        <p:attrNameLst>
                                          <p:attrName>style.visibility</p:attrName>
                                        </p:attrNameLst>
                                      </p:cBhvr>
                                      <p:to>
                                        <p:strVal val="visible"/>
                                      </p:to>
                                    </p:set>
                                    <p:animEffect transition="in" filter="dissolve">
                                      <p:cBhvr>
                                        <p:cTn id="17" dur="500"/>
                                        <p:tgtEl>
                                          <p:spTgt spid="40960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09603">
                                            <p:txEl>
                                              <p:pRg st="4" end="4"/>
                                            </p:txEl>
                                          </p:spTgt>
                                        </p:tgtEl>
                                        <p:attrNameLst>
                                          <p:attrName>style.visibility</p:attrName>
                                        </p:attrNameLst>
                                      </p:cBhvr>
                                      <p:to>
                                        <p:strVal val="visible"/>
                                      </p:to>
                                    </p:set>
                                    <p:animEffect transition="in" filter="dissolve">
                                      <p:cBhvr>
                                        <p:cTn id="22" dur="500"/>
                                        <p:tgtEl>
                                          <p:spTgt spid="409603">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2" grpId="0"/>
      <p:bldP spid="409603" grpId="0" build="p"/>
      <p:bldP spid="409604" grpId="0" animBg="1"/>
    </p:bld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2978" name="Rectangle 2"/>
          <p:cNvSpPr>
            <a:spLocks noGrp="1" noChangeArrowheads="1"/>
          </p:cNvSpPr>
          <p:nvPr>
            <p:ph type="title" idx="4294967295"/>
          </p:nvPr>
        </p:nvSpPr>
        <p:spPr>
          <a:xfrm>
            <a:off x="468313" y="404813"/>
            <a:ext cx="6130925" cy="1143000"/>
          </a:xfrm>
        </p:spPr>
        <p:txBody>
          <a:bodyPr/>
          <a:lstStyle/>
          <a:p>
            <a:pPr algn="just">
              <a:defRPr/>
            </a:pPr>
            <a:r>
              <a:rPr lang="en-US" altLang="zh-CN" sz="4000" smtClean="0">
                <a:solidFill>
                  <a:srgbClr val="0000CC"/>
                </a:solidFill>
                <a:effectLst>
                  <a:outerShdw blurRad="38100" dist="38100" dir="2700000" algn="tl">
                    <a:srgbClr val="C0C0C0"/>
                  </a:outerShdw>
                </a:effectLst>
                <a:latin typeface="黑体" pitchFamily="2" charset="-122"/>
                <a:ea typeface="黑体" pitchFamily="2" charset="-122"/>
              </a:rPr>
              <a:t>1</a:t>
            </a:r>
            <a:r>
              <a:rPr lang="zh-CN" altLang="en-US" sz="4000" smtClean="0">
                <a:solidFill>
                  <a:srgbClr val="0000CC"/>
                </a:solidFill>
                <a:effectLst>
                  <a:outerShdw blurRad="38100" dist="38100" dir="2700000" algn="tl">
                    <a:srgbClr val="C0C0C0"/>
                  </a:outerShdw>
                </a:effectLst>
                <a:latin typeface="黑体" pitchFamily="2" charset="-122"/>
                <a:ea typeface="黑体" pitchFamily="2" charset="-122"/>
              </a:rPr>
              <a:t>、溶液的蒸气压下降</a:t>
            </a:r>
          </a:p>
        </p:txBody>
      </p:sp>
      <p:sp>
        <p:nvSpPr>
          <p:cNvPr id="382979" name="Rectangle 3"/>
          <p:cNvSpPr>
            <a:spLocks noGrp="1" noChangeArrowheads="1"/>
          </p:cNvSpPr>
          <p:nvPr>
            <p:ph type="body" idx="4294967295"/>
          </p:nvPr>
        </p:nvSpPr>
        <p:spPr>
          <a:xfrm>
            <a:off x="539750" y="1773238"/>
            <a:ext cx="7913688" cy="4392612"/>
          </a:xfrm>
        </p:spPr>
        <p:txBody>
          <a:bodyPr/>
          <a:lstStyle/>
          <a:p>
            <a:pPr>
              <a:lnSpc>
                <a:spcPct val="120000"/>
              </a:lnSpc>
              <a:buFont typeface="Wingdings" pitchFamily="2" charset="2"/>
              <a:buNone/>
              <a:defRPr/>
            </a:pPr>
            <a:r>
              <a:rPr lang="en-US" altLang="zh-CN" dirty="0" smtClean="0">
                <a:effectLst>
                  <a:outerShdw blurRad="38100" dist="38100" dir="2700000" algn="tl">
                    <a:srgbClr val="C0C0C0"/>
                  </a:outerShdw>
                </a:effectLst>
                <a:latin typeface="楷体_GB2312" pitchFamily="49" charset="-122"/>
                <a:ea typeface="黑体" pitchFamily="2" charset="-122"/>
              </a:rPr>
              <a:t>    </a:t>
            </a:r>
            <a:r>
              <a:rPr lang="zh-CN" altLang="en-US" dirty="0" smtClean="0">
                <a:solidFill>
                  <a:srgbClr val="0000CC"/>
                </a:solidFill>
                <a:latin typeface="楷体_GB2312" pitchFamily="49" charset="-122"/>
                <a:ea typeface="黑体" pitchFamily="2" charset="-122"/>
              </a:rPr>
              <a:t>在同一温度下，难挥发非电解质稀溶液的蒸气压总是</a:t>
            </a:r>
            <a:r>
              <a:rPr lang="zh-CN" altLang="en-US" dirty="0" smtClean="0">
                <a:solidFill>
                  <a:srgbClr val="D60093"/>
                </a:solidFill>
                <a:latin typeface="楷体_GB2312" pitchFamily="49" charset="-122"/>
                <a:ea typeface="黑体" pitchFamily="2" charset="-122"/>
              </a:rPr>
              <a:t>低于</a:t>
            </a:r>
            <a:r>
              <a:rPr lang="zh-CN" altLang="en-US" dirty="0" smtClean="0">
                <a:solidFill>
                  <a:srgbClr val="0000CC"/>
                </a:solidFill>
                <a:latin typeface="楷体_GB2312" pitchFamily="49" charset="-122"/>
                <a:ea typeface="黑体" pitchFamily="2" charset="-122"/>
              </a:rPr>
              <a:t>纯溶剂的蒸气压，这两者之间的差值称为溶液的</a:t>
            </a:r>
            <a:r>
              <a:rPr lang="zh-CN" altLang="en-US" dirty="0" smtClean="0">
                <a:solidFill>
                  <a:srgbClr val="FF6600"/>
                </a:solidFill>
                <a:effectLst>
                  <a:outerShdw blurRad="38100" dist="38100" dir="2700000" algn="tl">
                    <a:srgbClr val="C0C0C0"/>
                  </a:outerShdw>
                </a:effectLst>
                <a:latin typeface="楷体_GB2312" pitchFamily="49" charset="-122"/>
                <a:ea typeface="黑体" pitchFamily="2" charset="-122"/>
              </a:rPr>
              <a:t>蒸气压下降</a:t>
            </a:r>
            <a:r>
              <a:rPr lang="zh-CN" altLang="en-US" dirty="0" smtClean="0">
                <a:solidFill>
                  <a:srgbClr val="2559FF"/>
                </a:solidFill>
                <a:effectLst>
                  <a:outerShdw blurRad="38100" dist="38100" dir="2700000" algn="tl">
                    <a:srgbClr val="C0C0C0"/>
                  </a:outerShdw>
                </a:effectLst>
                <a:latin typeface="楷体_GB2312" pitchFamily="49" charset="-122"/>
                <a:ea typeface="黑体" pitchFamily="2" charset="-122"/>
              </a:rPr>
              <a:t>。</a:t>
            </a:r>
          </a:p>
          <a:p>
            <a:pPr>
              <a:buFont typeface="Wingdings" pitchFamily="2" charset="2"/>
              <a:buNone/>
              <a:defRPr/>
            </a:pPr>
            <a:endParaRPr lang="zh-CN" altLang="en-US" dirty="0" smtClean="0">
              <a:solidFill>
                <a:srgbClr val="2559FF"/>
              </a:solidFill>
              <a:effectLst>
                <a:outerShdw blurRad="38100" dist="38100" dir="2700000" algn="tl">
                  <a:srgbClr val="C0C0C0"/>
                </a:outerShdw>
              </a:effectLst>
              <a:ea typeface="黑体" pitchFamily="2" charset="-122"/>
            </a:endParaRPr>
          </a:p>
          <a:p>
            <a:pPr>
              <a:buFont typeface="Wingdings" pitchFamily="2" charset="2"/>
              <a:buNone/>
              <a:defRPr/>
            </a:pPr>
            <a:r>
              <a:rPr lang="zh-CN" altLang="en-US" b="1" dirty="0" smtClean="0">
                <a:solidFill>
                  <a:srgbClr val="2559FF"/>
                </a:solidFill>
                <a:effectLst>
                  <a:outerShdw blurRad="38100" dist="38100" dir="2700000" algn="tl">
                    <a:srgbClr val="C0C0C0"/>
                  </a:outerShdw>
                </a:effectLst>
                <a:ea typeface="黑体" pitchFamily="2" charset="-122"/>
              </a:rPr>
              <a:t>        </a:t>
            </a:r>
            <a:r>
              <a:rPr lang="zh-CN" altLang="en-US" b="1" dirty="0" smtClean="0">
                <a:solidFill>
                  <a:srgbClr val="0000CC"/>
                </a:solidFill>
                <a:effectLst>
                  <a:outerShdw blurRad="38100" dist="38100" dir="2700000" algn="tl">
                    <a:srgbClr val="C0C0C0"/>
                  </a:outerShdw>
                </a:effectLst>
                <a:ea typeface="黑体" pitchFamily="2" charset="-122"/>
              </a:rPr>
              <a:t>溶液的</a:t>
            </a:r>
            <a:r>
              <a:rPr lang="zh-CN" altLang="en-US" b="1" u="sng" dirty="0" smtClean="0">
                <a:solidFill>
                  <a:srgbClr val="FF6600"/>
                </a:solidFill>
                <a:effectLst>
                  <a:outerShdw blurRad="38100" dist="38100" dir="2700000" algn="tl">
                    <a:srgbClr val="C0C0C0"/>
                  </a:outerShdw>
                </a:effectLst>
                <a:ea typeface="黑体" pitchFamily="2" charset="-122"/>
              </a:rPr>
              <a:t>蒸气压</a:t>
            </a:r>
            <a:r>
              <a:rPr lang="zh-CN" altLang="en-US" b="1" dirty="0" smtClean="0">
                <a:solidFill>
                  <a:srgbClr val="0000CC"/>
                </a:solidFill>
                <a:effectLst>
                  <a:outerShdw blurRad="38100" dist="38100" dir="2700000" algn="tl">
                    <a:srgbClr val="C0C0C0"/>
                  </a:outerShdw>
                </a:effectLst>
                <a:ea typeface="黑体" pitchFamily="2" charset="-122"/>
              </a:rPr>
              <a:t>为什么会下降呢？</a:t>
            </a:r>
          </a:p>
          <a:p>
            <a:pPr>
              <a:buFont typeface="Wingdings" pitchFamily="2" charset="2"/>
              <a:buNone/>
              <a:defRPr/>
            </a:pPr>
            <a:endParaRPr lang="zh-CN" altLang="en-US" b="1" dirty="0" smtClean="0">
              <a:solidFill>
                <a:srgbClr val="0000CC"/>
              </a:solidFill>
              <a:effectLst>
                <a:outerShdw blurRad="38100" dist="38100" dir="2700000" algn="tl">
                  <a:srgbClr val="C0C0C0"/>
                </a:outerShdw>
              </a:effectLst>
              <a:ea typeface="黑体" pitchFamily="2" charset="-122"/>
            </a:endParaRPr>
          </a:p>
          <a:p>
            <a:pPr>
              <a:buFont typeface="Wingdings" pitchFamily="2" charset="2"/>
              <a:buNone/>
              <a:defRPr/>
            </a:pPr>
            <a:r>
              <a:rPr lang="zh-CN" altLang="en-US" b="1" dirty="0" smtClean="0">
                <a:solidFill>
                  <a:srgbClr val="0000CC"/>
                </a:solidFill>
                <a:effectLst>
                  <a:outerShdw blurRad="38100" dist="38100" dir="2700000" algn="tl">
                    <a:srgbClr val="C0C0C0"/>
                  </a:outerShdw>
                </a:effectLst>
                <a:ea typeface="黑体" pitchFamily="2" charset="-122"/>
              </a:rPr>
              <a:t>        </a:t>
            </a: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382978"/>
                                        </p:tgtEl>
                                        <p:attrNameLst>
                                          <p:attrName>style.visibility</p:attrName>
                                        </p:attrNameLst>
                                      </p:cBhvr>
                                      <p:to>
                                        <p:strVal val="visible"/>
                                      </p:to>
                                    </p:set>
                                    <p:animEffect transition="in" filter="dissolve">
                                      <p:cBhvr>
                                        <p:cTn id="7" dur="500"/>
                                        <p:tgtEl>
                                          <p:spTgt spid="38297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82979">
                                            <p:txEl>
                                              <p:pRg st="0" end="0"/>
                                            </p:txEl>
                                          </p:spTgt>
                                        </p:tgtEl>
                                        <p:attrNameLst>
                                          <p:attrName>style.visibility</p:attrName>
                                        </p:attrNameLst>
                                      </p:cBhvr>
                                      <p:to>
                                        <p:strVal val="visible"/>
                                      </p:to>
                                    </p:set>
                                    <p:animEffect transition="in" filter="dissolve">
                                      <p:cBhvr>
                                        <p:cTn id="12" dur="500"/>
                                        <p:tgtEl>
                                          <p:spTgt spid="38297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82979">
                                            <p:txEl>
                                              <p:pRg st="2" end="2"/>
                                            </p:txEl>
                                          </p:spTgt>
                                        </p:tgtEl>
                                        <p:attrNameLst>
                                          <p:attrName>style.visibility</p:attrName>
                                        </p:attrNameLst>
                                      </p:cBhvr>
                                      <p:to>
                                        <p:strVal val="visible"/>
                                      </p:to>
                                    </p:set>
                                    <p:animEffect transition="in" filter="dissolve">
                                      <p:cBhvr>
                                        <p:cTn id="17" dur="500"/>
                                        <p:tgtEl>
                                          <p:spTgt spid="38297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82979">
                                            <p:txEl>
                                              <p:pRg st="4" end="4"/>
                                            </p:txEl>
                                          </p:spTgt>
                                        </p:tgtEl>
                                        <p:attrNameLst>
                                          <p:attrName>style.visibility</p:attrName>
                                        </p:attrNameLst>
                                      </p:cBhvr>
                                      <p:to>
                                        <p:strVal val="visible"/>
                                      </p:to>
                                    </p:set>
                                    <p:animEffect transition="in" filter="dissolve">
                                      <p:cBhvr>
                                        <p:cTn id="22" dur="500"/>
                                        <p:tgtEl>
                                          <p:spTgt spid="38297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2978" grpId="0"/>
      <p:bldP spid="382979" grpId="0" build="p"/>
    </p:bld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7522" name="Rectangle 2"/>
          <p:cNvSpPr>
            <a:spLocks noGrp="1" noChangeArrowheads="1"/>
          </p:cNvSpPr>
          <p:nvPr>
            <p:ph type="title" idx="4294967295"/>
          </p:nvPr>
        </p:nvSpPr>
        <p:spPr>
          <a:xfrm>
            <a:off x="468313" y="333375"/>
            <a:ext cx="2951162" cy="1143000"/>
          </a:xfrm>
        </p:spPr>
        <p:txBody>
          <a:bodyPr/>
          <a:lstStyle/>
          <a:p>
            <a:pPr>
              <a:defRPr/>
            </a:pPr>
            <a:r>
              <a:rPr lang="zh-CN" altLang="en-US" sz="4000" b="1" smtClean="0">
                <a:solidFill>
                  <a:srgbClr val="0000CC"/>
                </a:solidFill>
                <a:effectLst>
                  <a:outerShdw blurRad="38100" dist="38100" dir="2700000" algn="tl">
                    <a:srgbClr val="C0C0C0"/>
                  </a:outerShdw>
                </a:effectLst>
                <a:ea typeface="黑体" pitchFamily="2" charset="-122"/>
              </a:rPr>
              <a:t>蒸  气   压</a:t>
            </a:r>
          </a:p>
        </p:txBody>
      </p:sp>
      <p:sp>
        <p:nvSpPr>
          <p:cNvPr id="747523" name="Rectangle 3"/>
          <p:cNvSpPr>
            <a:spLocks noGrp="1" noChangeArrowheads="1"/>
          </p:cNvSpPr>
          <p:nvPr>
            <p:ph type="body" idx="4294967295"/>
          </p:nvPr>
        </p:nvSpPr>
        <p:spPr>
          <a:xfrm>
            <a:off x="457200" y="2176463"/>
            <a:ext cx="8435975" cy="4060825"/>
          </a:xfrm>
        </p:spPr>
        <p:txBody>
          <a:bodyPr/>
          <a:lstStyle/>
          <a:p>
            <a:pPr>
              <a:buFont typeface="Wingdings" pitchFamily="2" charset="2"/>
              <a:buNone/>
              <a:defRPr/>
            </a:pPr>
            <a:r>
              <a:rPr lang="en-US" altLang="zh-CN" smtClean="0">
                <a:effectLst>
                  <a:outerShdw blurRad="38100" dist="38100" dir="2700000" algn="tl">
                    <a:srgbClr val="C0C0C0"/>
                  </a:outerShdw>
                </a:effectLst>
                <a:ea typeface="黑体" pitchFamily="2" charset="-122"/>
              </a:rPr>
              <a:t>       </a:t>
            </a:r>
            <a:r>
              <a:rPr lang="zh-CN" altLang="en-US" smtClean="0">
                <a:solidFill>
                  <a:srgbClr val="0000CC"/>
                </a:solidFill>
                <a:ea typeface="黑体" pitchFamily="2" charset="-122"/>
              </a:rPr>
              <a:t>把液体置于密闭容器中，在一定温度下，当液体的蒸发速率与蒸气的凝结速率相等时，气、液两相达到平衡。</a:t>
            </a:r>
          </a:p>
          <a:p>
            <a:pPr>
              <a:buFont typeface="Wingdings" pitchFamily="2" charset="2"/>
              <a:buNone/>
              <a:defRPr/>
            </a:pPr>
            <a:endParaRPr lang="zh-CN" altLang="en-US" smtClean="0">
              <a:solidFill>
                <a:srgbClr val="0000CC"/>
              </a:solidFill>
              <a:ea typeface="黑体" pitchFamily="2" charset="-122"/>
            </a:endParaRPr>
          </a:p>
          <a:p>
            <a:pPr>
              <a:buFont typeface="Wingdings" pitchFamily="2" charset="2"/>
              <a:buNone/>
              <a:defRPr/>
            </a:pPr>
            <a:r>
              <a:rPr lang="zh-CN" altLang="en-US" smtClean="0">
                <a:solidFill>
                  <a:srgbClr val="0000CC"/>
                </a:solidFill>
                <a:ea typeface="黑体" pitchFamily="2" charset="-122"/>
              </a:rPr>
              <a:t>     此时蒸气的压力叫做</a:t>
            </a:r>
            <a:r>
              <a:rPr lang="zh-CN" altLang="en-US" smtClean="0">
                <a:solidFill>
                  <a:srgbClr val="FF6600"/>
                </a:solidFill>
                <a:ea typeface="黑体" pitchFamily="2" charset="-122"/>
              </a:rPr>
              <a:t>饱和蒸气压</a:t>
            </a:r>
            <a:r>
              <a:rPr lang="zh-CN" altLang="en-US" smtClean="0">
                <a:solidFill>
                  <a:srgbClr val="0000CC"/>
                </a:solidFill>
                <a:ea typeface="黑体" pitchFamily="2" charset="-122"/>
              </a:rPr>
              <a:t>，简称</a:t>
            </a:r>
            <a:r>
              <a:rPr lang="zh-CN" altLang="en-US" smtClean="0">
                <a:solidFill>
                  <a:srgbClr val="FF6600"/>
                </a:solidFill>
                <a:ea typeface="黑体" pitchFamily="2" charset="-122"/>
              </a:rPr>
              <a:t>蒸气压</a:t>
            </a:r>
            <a:r>
              <a:rPr lang="zh-CN" altLang="en-US" smtClean="0">
                <a:solidFill>
                  <a:srgbClr val="CCFFFF"/>
                </a:solidFill>
                <a:ea typeface="黑体" pitchFamily="2" charset="-122"/>
              </a:rPr>
              <a:t>。</a:t>
            </a:r>
          </a:p>
          <a:p>
            <a:pPr>
              <a:defRPr/>
            </a:pPr>
            <a:endParaRPr lang="en-US" altLang="zh-CN" smtClean="0">
              <a:solidFill>
                <a:srgbClr val="0066FF"/>
              </a:solidFill>
              <a:ea typeface="黑体" pitchFamily="2" charset="-122"/>
            </a:endParaRP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747522"/>
                                        </p:tgtEl>
                                        <p:attrNameLst>
                                          <p:attrName>style.visibility</p:attrName>
                                        </p:attrNameLst>
                                      </p:cBhvr>
                                      <p:to>
                                        <p:strVal val="visible"/>
                                      </p:to>
                                    </p:set>
                                    <p:animEffect transition="in" filter="dissolve">
                                      <p:cBhvr>
                                        <p:cTn id="7" dur="500"/>
                                        <p:tgtEl>
                                          <p:spTgt spid="7475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47523">
                                            <p:txEl>
                                              <p:pRg st="0" end="0"/>
                                            </p:txEl>
                                          </p:spTgt>
                                        </p:tgtEl>
                                        <p:attrNameLst>
                                          <p:attrName>style.visibility</p:attrName>
                                        </p:attrNameLst>
                                      </p:cBhvr>
                                      <p:to>
                                        <p:strVal val="visible"/>
                                      </p:to>
                                    </p:set>
                                    <p:animEffect transition="in" filter="dissolve">
                                      <p:cBhvr>
                                        <p:cTn id="12" dur="500"/>
                                        <p:tgtEl>
                                          <p:spTgt spid="74752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47523">
                                            <p:txEl>
                                              <p:pRg st="2" end="2"/>
                                            </p:txEl>
                                          </p:spTgt>
                                        </p:tgtEl>
                                        <p:attrNameLst>
                                          <p:attrName>style.visibility</p:attrName>
                                        </p:attrNameLst>
                                      </p:cBhvr>
                                      <p:to>
                                        <p:strVal val="visible"/>
                                      </p:to>
                                    </p:set>
                                    <p:animEffect transition="in" filter="dissolve">
                                      <p:cBhvr>
                                        <p:cTn id="17" dur="500"/>
                                        <p:tgtEl>
                                          <p:spTgt spid="74752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22" grpId="0"/>
      <p:bldP spid="747523" grpId="0" build="p"/>
    </p:bld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72743" name="Picture 7" descr="vapor"/>
          <p:cNvPicPr>
            <a:picLocks noChangeAspect="1" noChangeArrowheads="1"/>
          </p:cNvPicPr>
          <p:nvPr/>
        </p:nvPicPr>
        <p:blipFill>
          <a:blip r:embed="rId3"/>
          <a:srcRect/>
          <a:stretch>
            <a:fillRect/>
          </a:stretch>
        </p:blipFill>
        <p:spPr bwMode="auto">
          <a:xfrm>
            <a:off x="684213" y="1196975"/>
            <a:ext cx="7416800" cy="3455988"/>
          </a:xfrm>
          <a:prstGeom prst="rect">
            <a:avLst/>
          </a:prstGeom>
          <a:noFill/>
          <a:ln w="9525">
            <a:noFill/>
            <a:miter lim="800000"/>
            <a:headEnd/>
            <a:tailEnd/>
          </a:ln>
        </p:spPr>
      </p:pic>
      <p:sp>
        <p:nvSpPr>
          <p:cNvPr id="372745" name="Text Box 9"/>
          <p:cNvSpPr txBox="1">
            <a:spLocks noChangeArrowheads="1"/>
          </p:cNvSpPr>
          <p:nvPr/>
        </p:nvSpPr>
        <p:spPr bwMode="auto">
          <a:xfrm>
            <a:off x="468313" y="404813"/>
            <a:ext cx="2951162" cy="579437"/>
          </a:xfrm>
          <a:prstGeom prst="rect">
            <a:avLst/>
          </a:prstGeom>
          <a:noFill/>
          <a:ln>
            <a:noFill/>
          </a:ln>
          <a:effectLst>
            <a:outerShdw sy="50000" kx="-2453608" rotWithShape="0">
              <a:schemeClr val="bg2"/>
            </a:outerShdw>
          </a:effectLs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defRPr/>
            </a:pPr>
            <a:r>
              <a:rPr kumimoji="1" lang="zh-CN" altLang="en-US">
                <a:solidFill>
                  <a:srgbClr val="0000CC"/>
                </a:solidFill>
                <a:latin typeface="Times New Roman" pitchFamily="18" charset="0"/>
                <a:ea typeface="黑体" pitchFamily="2" charset="-122"/>
              </a:rPr>
              <a:t>蒸气压示意图</a:t>
            </a:r>
          </a:p>
        </p:txBody>
      </p:sp>
      <p:sp>
        <p:nvSpPr>
          <p:cNvPr id="372746" name="Text Box 10"/>
          <p:cNvSpPr txBox="1">
            <a:spLocks noChangeArrowheads="1"/>
          </p:cNvSpPr>
          <p:nvPr/>
        </p:nvSpPr>
        <p:spPr bwMode="auto">
          <a:xfrm>
            <a:off x="428625" y="4714875"/>
            <a:ext cx="8496300" cy="1016000"/>
          </a:xfrm>
          <a:prstGeom prst="rect">
            <a:avLst/>
          </a:prstGeom>
          <a:noFill/>
          <a:ln>
            <a:noFill/>
          </a:ln>
          <a:effectLst>
            <a:outerShdw sy="50000" kx="-2453608" rotWithShape="0">
              <a:schemeClr val="bg2"/>
            </a:outerShdw>
          </a:effectLs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defRPr/>
            </a:pPr>
            <a:r>
              <a:rPr lang="zh-CN" altLang="en-US" sz="2400">
                <a:solidFill>
                  <a:srgbClr val="0000CC"/>
                </a:solidFill>
                <a:ea typeface="黑体" pitchFamily="2" charset="-122"/>
              </a:rPr>
              <a:t>对于纯液体：</a:t>
            </a:r>
          </a:p>
          <a:p>
            <a:pPr eaLnBrk="1" hangingPunct="1">
              <a:spcBef>
                <a:spcPct val="50000"/>
              </a:spcBef>
              <a:buClrTx/>
              <a:buSzTx/>
              <a:buFontTx/>
              <a:buNone/>
              <a:defRPr/>
            </a:pPr>
            <a:r>
              <a:rPr lang="zh-CN" altLang="en-US" sz="2400">
                <a:solidFill>
                  <a:srgbClr val="0000CC"/>
                </a:solidFill>
                <a:ea typeface="黑体" pitchFamily="2" charset="-122"/>
              </a:rPr>
              <a:t>蒸气压的大小取决于</a:t>
            </a:r>
            <a:r>
              <a:rPr lang="zh-CN" altLang="en-US" sz="2400">
                <a:solidFill>
                  <a:srgbClr val="FF6600"/>
                </a:solidFill>
                <a:ea typeface="黑体" pitchFamily="2" charset="-122"/>
              </a:rPr>
              <a:t>液体的属性</a:t>
            </a:r>
            <a:r>
              <a:rPr lang="zh-CN" altLang="en-US" sz="2400">
                <a:solidFill>
                  <a:srgbClr val="0000CC"/>
                </a:solidFill>
                <a:ea typeface="黑体" pitchFamily="2" charset="-122"/>
              </a:rPr>
              <a:t>（分子间力）和</a:t>
            </a:r>
            <a:r>
              <a:rPr lang="zh-CN" altLang="en-US" sz="2400">
                <a:solidFill>
                  <a:srgbClr val="FF6600"/>
                </a:solidFill>
                <a:ea typeface="黑体" pitchFamily="2" charset="-122"/>
              </a:rPr>
              <a:t>温度</a:t>
            </a:r>
          </a:p>
        </p:txBody>
      </p:sp>
      <p:sp>
        <p:nvSpPr>
          <p:cNvPr id="5" name="TextBox 4"/>
          <p:cNvSpPr txBox="1">
            <a:spLocks noChangeArrowheads="1"/>
          </p:cNvSpPr>
          <p:nvPr/>
        </p:nvSpPr>
        <p:spPr bwMode="auto">
          <a:xfrm>
            <a:off x="500063" y="5786438"/>
            <a:ext cx="8001000" cy="830262"/>
          </a:xfrm>
          <a:prstGeom prst="rect">
            <a:avLst/>
          </a:prstGeom>
          <a:noFill/>
          <a:ln w="9525">
            <a:noFill/>
            <a:miter lim="800000"/>
            <a:headEnd/>
            <a:tailEnd/>
          </a:ln>
        </p:spPr>
        <p:txBody>
          <a:bodyPr>
            <a:spAutoFit/>
          </a:bodyPr>
          <a:lstStyle/>
          <a:p>
            <a:pPr marL="457200" indent="-457200">
              <a:spcBef>
                <a:spcPct val="50000"/>
              </a:spcBef>
            </a:pPr>
            <a:r>
              <a:rPr lang="zh-CN" altLang="en-US" b="1">
                <a:solidFill>
                  <a:srgbClr val="FF0000"/>
                </a:solidFill>
              </a:rPr>
              <a:t>问题：</a:t>
            </a:r>
            <a:r>
              <a:rPr lang="zh-CN" altLang="en-US" b="1">
                <a:solidFill>
                  <a:schemeClr val="bg2"/>
                </a:solidFill>
              </a:rPr>
              <a:t>乙醚和乙醇在相同温度（如室温）下的饱和蒸气压哪个更高？为什么？</a:t>
            </a:r>
            <a:endParaRPr lang="en-US" altLang="zh-CN" b="1">
              <a:solidFill>
                <a:schemeClr val="bg2"/>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274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7274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72746">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72746">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ox(in)">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745"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1" name="Rectangle 16"/>
          <p:cNvSpPr>
            <a:spLocks noGrp="1" noChangeArrowheads="1"/>
          </p:cNvSpPr>
          <p:nvPr>
            <p:ph type="dt" sz="quarter" idx="12"/>
          </p:nvPr>
        </p:nvSpPr>
        <p:spPr>
          <a:noFill/>
        </p:spPr>
        <p:txBody>
          <a:bodyPr/>
          <a:lstStyle/>
          <a:p>
            <a:fld id="{C694CFE0-B635-40D8-B8F0-FA1CC4436038}" type="datetime1">
              <a:rPr lang="zh-CN" altLang="en-US" smtClean="0">
                <a:ea typeface="宋体" charset="-122"/>
              </a:rPr>
              <a:pPr/>
              <a:t>2018/10/18</a:t>
            </a:fld>
            <a:endParaRPr lang="en-US" altLang="zh-CN" smtClean="0">
              <a:ea typeface="宋体" charset="-122"/>
            </a:endParaRPr>
          </a:p>
        </p:txBody>
      </p:sp>
      <p:pic>
        <p:nvPicPr>
          <p:cNvPr id="176130" name="Picture 2" descr="取向作用"/>
          <p:cNvPicPr>
            <a:picLocks noChangeAspect="1" noChangeArrowheads="1"/>
          </p:cNvPicPr>
          <p:nvPr/>
        </p:nvPicPr>
        <p:blipFill>
          <a:blip r:embed="rId2"/>
          <a:srcRect/>
          <a:stretch>
            <a:fillRect/>
          </a:stretch>
        </p:blipFill>
        <p:spPr bwMode="auto">
          <a:xfrm>
            <a:off x="381000" y="1773238"/>
            <a:ext cx="8305800" cy="1981200"/>
          </a:xfrm>
          <a:prstGeom prst="rect">
            <a:avLst/>
          </a:prstGeom>
          <a:noFill/>
          <a:ln w="9525">
            <a:noFill/>
            <a:miter lim="800000"/>
            <a:headEnd/>
            <a:tailEnd/>
          </a:ln>
        </p:spPr>
      </p:pic>
      <p:sp>
        <p:nvSpPr>
          <p:cNvPr id="30723" name="Rectangle 3"/>
          <p:cNvSpPr>
            <a:spLocks noChangeArrowheads="1"/>
          </p:cNvSpPr>
          <p:nvPr/>
        </p:nvSpPr>
        <p:spPr bwMode="auto">
          <a:xfrm>
            <a:off x="468313" y="685800"/>
            <a:ext cx="7086600" cy="701675"/>
          </a:xfrm>
          <a:prstGeom prst="rect">
            <a:avLst/>
          </a:prstGeom>
          <a:noFill/>
          <a:ln w="9525">
            <a:noFill/>
            <a:miter lim="800000"/>
            <a:headEnd/>
            <a:tailEnd/>
          </a:ln>
        </p:spPr>
        <p:txBody>
          <a:bodyPr>
            <a:spAutoFit/>
          </a:bodyPr>
          <a:lstStyle/>
          <a:p>
            <a:pPr>
              <a:spcBef>
                <a:spcPct val="50000"/>
              </a:spcBef>
              <a:buClr>
                <a:schemeClr val="folHlink"/>
              </a:buClr>
              <a:buSzPct val="60000"/>
              <a:buFont typeface="Wingdings" pitchFamily="2" charset="2"/>
              <a:buNone/>
            </a:pPr>
            <a:r>
              <a:rPr kumimoji="1" lang="en-US" altLang="zh-CN" sz="4000" b="1">
                <a:latin typeface="黑体" pitchFamily="49" charset="-122"/>
                <a:ea typeface="黑体" pitchFamily="49" charset="-122"/>
              </a:rPr>
              <a:t>2.</a:t>
            </a:r>
            <a:r>
              <a:rPr kumimoji="1" lang="zh-CN" altLang="en-US" sz="4000" b="1">
                <a:latin typeface="黑体" pitchFamily="49" charset="-122"/>
                <a:ea typeface="黑体" pitchFamily="49" charset="-122"/>
              </a:rPr>
              <a:t>固有偶极</a:t>
            </a:r>
            <a:r>
              <a:rPr kumimoji="1" lang="en-US" altLang="zh-CN" sz="4000" b="1">
                <a:latin typeface="Times New Roman" pitchFamily="18" charset="0"/>
              </a:rPr>
              <a:t>—</a:t>
            </a:r>
            <a:r>
              <a:rPr kumimoji="1" lang="zh-CN" altLang="en-US" sz="3200" b="1">
                <a:solidFill>
                  <a:srgbClr val="D60093"/>
                </a:solidFill>
                <a:latin typeface="Tahoma" pitchFamily="34" charset="0"/>
              </a:rPr>
              <a:t>产生取向力</a:t>
            </a:r>
          </a:p>
        </p:txBody>
      </p:sp>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pic>
        <p:nvPicPr>
          <p:cNvPr id="309250" name="Picture 2"/>
          <p:cNvPicPr>
            <a:picLocks noChangeAspect="1" noChangeArrowheads="1"/>
          </p:cNvPicPr>
          <p:nvPr/>
        </p:nvPicPr>
        <p:blipFill>
          <a:blip r:embed="rId3"/>
          <a:srcRect/>
          <a:stretch>
            <a:fillRect/>
          </a:stretch>
        </p:blipFill>
        <p:spPr bwMode="auto">
          <a:xfrm>
            <a:off x="5449888" y="3760788"/>
            <a:ext cx="2924175" cy="2781300"/>
          </a:xfrm>
          <a:prstGeom prst="rect">
            <a:avLst/>
          </a:prstGeom>
          <a:noFill/>
          <a:ln w="9525">
            <a:noFill/>
            <a:miter lim="800000"/>
            <a:headEnd/>
            <a:tailEnd/>
          </a:ln>
        </p:spPr>
      </p:pic>
      <p:pic>
        <p:nvPicPr>
          <p:cNvPr id="309251" name="Picture 3"/>
          <p:cNvPicPr>
            <a:picLocks noChangeAspect="1" noChangeArrowheads="1"/>
          </p:cNvPicPr>
          <p:nvPr/>
        </p:nvPicPr>
        <p:blipFill>
          <a:blip r:embed="rId4"/>
          <a:srcRect/>
          <a:stretch>
            <a:fillRect/>
          </a:stretch>
        </p:blipFill>
        <p:spPr bwMode="auto">
          <a:xfrm>
            <a:off x="1154113" y="2846388"/>
            <a:ext cx="2886075" cy="3648075"/>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6130"/>
                                        </p:tgtEl>
                                        <p:attrNameLst>
                                          <p:attrName>style.visibility</p:attrName>
                                        </p:attrNameLst>
                                      </p:cBhvr>
                                      <p:to>
                                        <p:strVal val="visible"/>
                                      </p:to>
                                    </p:set>
                                    <p:anim calcmode="lin" valueType="num">
                                      <p:cBhvr additive="base">
                                        <p:cTn id="7" dur="500" fill="hold"/>
                                        <p:tgtEl>
                                          <p:spTgt spid="176130"/>
                                        </p:tgtEl>
                                        <p:attrNameLst>
                                          <p:attrName>ppt_x</p:attrName>
                                        </p:attrNameLst>
                                      </p:cBhvr>
                                      <p:tavLst>
                                        <p:tav tm="0">
                                          <p:val>
                                            <p:strVal val="0-#ppt_w/2"/>
                                          </p:val>
                                        </p:tav>
                                        <p:tav tm="100000">
                                          <p:val>
                                            <p:strVal val="#ppt_x"/>
                                          </p:val>
                                        </p:tav>
                                      </p:tavLst>
                                    </p:anim>
                                    <p:anim calcmode="lin" valueType="num">
                                      <p:cBhvr additive="base">
                                        <p:cTn id="8" dur="500" fill="hold"/>
                                        <p:tgtEl>
                                          <p:spTgt spid="17613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09251"/>
                                        </p:tgtEl>
                                        <p:attrNameLst>
                                          <p:attrName>style.visibility</p:attrName>
                                        </p:attrNameLst>
                                      </p:cBhvr>
                                      <p:to>
                                        <p:strVal val="visible"/>
                                      </p:to>
                                    </p:set>
                                    <p:animEffect transition="in" filter="fade">
                                      <p:cBhvr>
                                        <p:cTn id="13" dur="1000"/>
                                        <p:tgtEl>
                                          <p:spTgt spid="309251"/>
                                        </p:tgtEl>
                                      </p:cBhvr>
                                    </p:animEffect>
                                    <p:anim calcmode="lin" valueType="num">
                                      <p:cBhvr>
                                        <p:cTn id="14" dur="1000" fill="hold"/>
                                        <p:tgtEl>
                                          <p:spTgt spid="309251"/>
                                        </p:tgtEl>
                                        <p:attrNameLst>
                                          <p:attrName>ppt_x</p:attrName>
                                        </p:attrNameLst>
                                      </p:cBhvr>
                                      <p:tavLst>
                                        <p:tav tm="0">
                                          <p:val>
                                            <p:strVal val="#ppt_x"/>
                                          </p:val>
                                        </p:tav>
                                        <p:tav tm="100000">
                                          <p:val>
                                            <p:strVal val="#ppt_x"/>
                                          </p:val>
                                        </p:tav>
                                      </p:tavLst>
                                    </p:anim>
                                    <p:anim calcmode="lin" valueType="num">
                                      <p:cBhvr>
                                        <p:cTn id="15" dur="1000" fill="hold"/>
                                        <p:tgtEl>
                                          <p:spTgt spid="30925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09250"/>
                                        </p:tgtEl>
                                        <p:attrNameLst>
                                          <p:attrName>style.visibility</p:attrName>
                                        </p:attrNameLst>
                                      </p:cBhvr>
                                      <p:to>
                                        <p:strVal val="visible"/>
                                      </p:to>
                                    </p:set>
                                    <p:animEffect transition="in" filter="fade">
                                      <p:cBhvr>
                                        <p:cTn id="20" dur="1000"/>
                                        <p:tgtEl>
                                          <p:spTgt spid="309250"/>
                                        </p:tgtEl>
                                      </p:cBhvr>
                                    </p:animEffect>
                                    <p:anim calcmode="lin" valueType="num">
                                      <p:cBhvr>
                                        <p:cTn id="21" dur="1000" fill="hold"/>
                                        <p:tgtEl>
                                          <p:spTgt spid="309250"/>
                                        </p:tgtEl>
                                        <p:attrNameLst>
                                          <p:attrName>ppt_x</p:attrName>
                                        </p:attrNameLst>
                                      </p:cBhvr>
                                      <p:tavLst>
                                        <p:tav tm="0">
                                          <p:val>
                                            <p:strVal val="#ppt_x"/>
                                          </p:val>
                                        </p:tav>
                                        <p:tav tm="100000">
                                          <p:val>
                                            <p:strVal val="#ppt_x"/>
                                          </p:val>
                                        </p:tav>
                                      </p:tavLst>
                                    </p:anim>
                                    <p:anim calcmode="lin" valueType="num">
                                      <p:cBhvr>
                                        <p:cTn id="22" dur="1000" fill="hold"/>
                                        <p:tgtEl>
                                          <p:spTgt spid="3092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5813" name="Text Box 5"/>
          <p:cNvSpPr txBox="1">
            <a:spLocks noChangeArrowheads="1"/>
          </p:cNvSpPr>
          <p:nvPr/>
        </p:nvSpPr>
        <p:spPr bwMode="auto">
          <a:xfrm>
            <a:off x="3133725" y="3286125"/>
            <a:ext cx="1439863" cy="457200"/>
          </a:xfrm>
          <a:prstGeom prst="rect">
            <a:avLst/>
          </a:prstGeom>
          <a:noFill/>
          <a:ln>
            <a:noFill/>
          </a:ln>
          <a:effectLst>
            <a:outerShdw sy="50000" kx="-2453608" rotWithShape="0">
              <a:schemeClr val="bg2"/>
            </a:outerShdw>
          </a:effectLs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defRPr/>
            </a:pPr>
            <a:r>
              <a:rPr kumimoji="1" lang="zh-CN" altLang="en-US" sz="2400">
                <a:solidFill>
                  <a:srgbClr val="D60093"/>
                </a:solidFill>
                <a:latin typeface="Times New Roman" pitchFamily="18" charset="0"/>
                <a:ea typeface="黑体" pitchFamily="2" charset="-122"/>
              </a:rPr>
              <a:t>纯 溶 剂</a:t>
            </a:r>
          </a:p>
        </p:txBody>
      </p:sp>
      <p:sp>
        <p:nvSpPr>
          <p:cNvPr id="375814" name="Text Box 6"/>
          <p:cNvSpPr txBox="1">
            <a:spLocks noChangeArrowheads="1"/>
          </p:cNvSpPr>
          <p:nvPr/>
        </p:nvSpPr>
        <p:spPr bwMode="auto">
          <a:xfrm>
            <a:off x="6230938" y="3286125"/>
            <a:ext cx="1511300" cy="457200"/>
          </a:xfrm>
          <a:prstGeom prst="rect">
            <a:avLst/>
          </a:prstGeom>
          <a:noFill/>
          <a:ln>
            <a:noFill/>
          </a:ln>
          <a:effectLst>
            <a:outerShdw sy="50000" kx="-2453608" rotWithShape="0">
              <a:schemeClr val="bg2"/>
            </a:outerShdw>
          </a:effectLs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defRPr/>
            </a:pPr>
            <a:r>
              <a:rPr kumimoji="1" lang="zh-CN" altLang="en-US" sz="2400">
                <a:solidFill>
                  <a:srgbClr val="D60093"/>
                </a:solidFill>
                <a:latin typeface="Times New Roman" pitchFamily="18" charset="0"/>
                <a:ea typeface="黑体" pitchFamily="2" charset="-122"/>
              </a:rPr>
              <a:t>溶     液</a:t>
            </a:r>
          </a:p>
        </p:txBody>
      </p:sp>
      <p:sp>
        <p:nvSpPr>
          <p:cNvPr id="375848" name="Text Box 40"/>
          <p:cNvSpPr txBox="1">
            <a:spLocks noChangeArrowheads="1"/>
          </p:cNvSpPr>
          <p:nvPr/>
        </p:nvSpPr>
        <p:spPr bwMode="auto">
          <a:xfrm>
            <a:off x="900113" y="4267200"/>
            <a:ext cx="7559675" cy="519113"/>
          </a:xfrm>
          <a:prstGeom prst="rect">
            <a:avLst/>
          </a:prstGeom>
          <a:noFill/>
          <a:ln>
            <a:noFill/>
          </a:ln>
          <a:effectLst>
            <a:outerShdw sy="50000" kx="-2453608" rotWithShape="0">
              <a:schemeClr val="bg2"/>
            </a:outerShdw>
          </a:effectLs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defRPr/>
            </a:pPr>
            <a:r>
              <a:rPr kumimoji="1" lang="en-US" altLang="zh-CN" sz="2800">
                <a:solidFill>
                  <a:srgbClr val="0000CC"/>
                </a:solidFill>
                <a:latin typeface="Times New Roman" pitchFamily="18" charset="0"/>
                <a:ea typeface="黑体" pitchFamily="2" charset="-122"/>
              </a:rPr>
              <a:t>  </a:t>
            </a:r>
            <a:r>
              <a:rPr kumimoji="1" lang="zh-CN" altLang="en-US" sz="2800">
                <a:solidFill>
                  <a:srgbClr val="0000CC"/>
                </a:solidFill>
                <a:latin typeface="Times New Roman" pitchFamily="18" charset="0"/>
                <a:ea typeface="黑体" pitchFamily="2" charset="-122"/>
              </a:rPr>
              <a:t>对于</a:t>
            </a:r>
            <a:r>
              <a:rPr kumimoji="1" lang="zh-CN" altLang="en-US" sz="2800">
                <a:solidFill>
                  <a:srgbClr val="D60093"/>
                </a:solidFill>
                <a:latin typeface="Times New Roman" pitchFamily="18" charset="0"/>
                <a:ea typeface="黑体" pitchFamily="2" charset="-122"/>
              </a:rPr>
              <a:t>难挥发</a:t>
            </a:r>
            <a:r>
              <a:rPr kumimoji="1" lang="zh-CN" altLang="en-US" sz="2800">
                <a:solidFill>
                  <a:srgbClr val="FF6600"/>
                </a:solidFill>
                <a:latin typeface="Times New Roman" pitchFamily="18" charset="0"/>
                <a:ea typeface="黑体" pitchFamily="2" charset="-122"/>
              </a:rPr>
              <a:t>稀</a:t>
            </a:r>
            <a:r>
              <a:rPr kumimoji="1" lang="zh-CN" altLang="en-US" sz="2800">
                <a:solidFill>
                  <a:srgbClr val="0000CC"/>
                </a:solidFill>
                <a:latin typeface="Times New Roman" pitchFamily="18" charset="0"/>
                <a:ea typeface="黑体" pitchFamily="2" charset="-122"/>
              </a:rPr>
              <a:t>溶液，</a:t>
            </a:r>
            <a:r>
              <a:rPr kumimoji="1" lang="zh-CN" altLang="en-US" sz="2800">
                <a:solidFill>
                  <a:srgbClr val="FF6600"/>
                </a:solidFill>
                <a:latin typeface="Times New Roman" pitchFamily="18" charset="0"/>
                <a:ea typeface="黑体" pitchFamily="2" charset="-122"/>
              </a:rPr>
              <a:t>蒸气压</a:t>
            </a:r>
            <a:r>
              <a:rPr kumimoji="1" lang="zh-CN" altLang="en-US" sz="2800">
                <a:solidFill>
                  <a:srgbClr val="0000CC"/>
                </a:solidFill>
                <a:latin typeface="Times New Roman" pitchFamily="18" charset="0"/>
                <a:ea typeface="黑体" pitchFamily="2" charset="-122"/>
              </a:rPr>
              <a:t>（溶剂的蒸气压）</a:t>
            </a:r>
          </a:p>
        </p:txBody>
      </p:sp>
      <p:sp>
        <p:nvSpPr>
          <p:cNvPr id="375849" name="Text Box 41"/>
          <p:cNvSpPr txBox="1">
            <a:spLocks noChangeArrowheads="1"/>
          </p:cNvSpPr>
          <p:nvPr/>
        </p:nvSpPr>
        <p:spPr bwMode="auto">
          <a:xfrm>
            <a:off x="2266950" y="5364163"/>
            <a:ext cx="1368425" cy="519112"/>
          </a:xfrm>
          <a:prstGeom prst="rect">
            <a:avLst/>
          </a:prstGeom>
          <a:noFill/>
          <a:ln>
            <a:noFill/>
          </a:ln>
          <a:effectLst>
            <a:outerShdw sy="50000" kx="-2453608" rotWithShape="0">
              <a:schemeClr val="bg2"/>
            </a:outerShdw>
          </a:effectLs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defRPr/>
            </a:pPr>
            <a:r>
              <a:rPr kumimoji="1" lang="zh-CN" altLang="en-US" sz="2800">
                <a:solidFill>
                  <a:srgbClr val="0000CC"/>
                </a:solidFill>
                <a:ea typeface="黑体" pitchFamily="2" charset="-122"/>
              </a:rPr>
              <a:t>取决于</a:t>
            </a:r>
          </a:p>
        </p:txBody>
      </p:sp>
      <p:sp>
        <p:nvSpPr>
          <p:cNvPr id="375850" name="Text Box 42"/>
          <p:cNvSpPr txBox="1">
            <a:spLocks noChangeArrowheads="1"/>
          </p:cNvSpPr>
          <p:nvPr/>
        </p:nvSpPr>
        <p:spPr bwMode="auto">
          <a:xfrm>
            <a:off x="3873500" y="4838700"/>
            <a:ext cx="1150938" cy="519113"/>
          </a:xfrm>
          <a:prstGeom prst="rect">
            <a:avLst/>
          </a:prstGeom>
          <a:noFill/>
          <a:ln>
            <a:noFill/>
          </a:ln>
          <a:effectLst>
            <a:outerShdw sy="50000" kx="-2453608" rotWithShape="0">
              <a:schemeClr val="bg2"/>
            </a:outerShdw>
          </a:effectLs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defRPr/>
            </a:pPr>
            <a:r>
              <a:rPr kumimoji="1" lang="zh-CN" altLang="en-US" sz="2800">
                <a:solidFill>
                  <a:srgbClr val="D60093"/>
                </a:solidFill>
                <a:ea typeface="黑体" pitchFamily="2" charset="-122"/>
              </a:rPr>
              <a:t>温  度</a:t>
            </a:r>
          </a:p>
        </p:txBody>
      </p:sp>
      <p:sp>
        <p:nvSpPr>
          <p:cNvPr id="375851" name="Text Box 43"/>
          <p:cNvSpPr txBox="1">
            <a:spLocks noChangeArrowheads="1"/>
          </p:cNvSpPr>
          <p:nvPr/>
        </p:nvSpPr>
        <p:spPr bwMode="auto">
          <a:xfrm>
            <a:off x="3851275" y="5335588"/>
            <a:ext cx="2087563" cy="519112"/>
          </a:xfrm>
          <a:prstGeom prst="rect">
            <a:avLst/>
          </a:prstGeom>
          <a:noFill/>
          <a:ln>
            <a:noFill/>
          </a:ln>
          <a:effectLst>
            <a:outerShdw sy="50000" kx="-2453608" rotWithShape="0">
              <a:schemeClr val="bg2"/>
            </a:outerShdw>
          </a:effectLs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defRPr/>
            </a:pPr>
            <a:r>
              <a:rPr kumimoji="1" lang="zh-CN" altLang="en-US" sz="2800">
                <a:solidFill>
                  <a:srgbClr val="D60093"/>
                </a:solidFill>
                <a:ea typeface="黑体" pitchFamily="2" charset="-122"/>
              </a:rPr>
              <a:t>溶剂的属性</a:t>
            </a:r>
          </a:p>
        </p:txBody>
      </p:sp>
      <p:sp>
        <p:nvSpPr>
          <p:cNvPr id="375852" name="Text Box 44"/>
          <p:cNvSpPr txBox="1">
            <a:spLocks noChangeArrowheads="1"/>
          </p:cNvSpPr>
          <p:nvPr/>
        </p:nvSpPr>
        <p:spPr bwMode="auto">
          <a:xfrm>
            <a:off x="3851275" y="5838825"/>
            <a:ext cx="2160588" cy="519113"/>
          </a:xfrm>
          <a:prstGeom prst="rect">
            <a:avLst/>
          </a:prstGeom>
          <a:noFill/>
          <a:ln>
            <a:noFill/>
          </a:ln>
          <a:effectLst>
            <a:outerShdw sy="50000" kx="-2453608" rotWithShape="0">
              <a:schemeClr val="bg2"/>
            </a:outerShdw>
          </a:effectLs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defRPr/>
            </a:pPr>
            <a:r>
              <a:rPr kumimoji="1" lang="zh-CN" altLang="en-US" sz="2800">
                <a:solidFill>
                  <a:srgbClr val="D60093"/>
                </a:solidFill>
                <a:ea typeface="黑体" pitchFamily="2" charset="-122"/>
              </a:rPr>
              <a:t>溶质的浓度</a:t>
            </a:r>
          </a:p>
        </p:txBody>
      </p:sp>
      <p:sp>
        <p:nvSpPr>
          <p:cNvPr id="375854" name="Text Box 46"/>
          <p:cNvSpPr txBox="1">
            <a:spLocks noChangeArrowheads="1"/>
          </p:cNvSpPr>
          <p:nvPr/>
        </p:nvSpPr>
        <p:spPr bwMode="auto">
          <a:xfrm>
            <a:off x="285750" y="785813"/>
            <a:ext cx="2143125" cy="1384300"/>
          </a:xfrm>
          <a:prstGeom prst="rect">
            <a:avLst/>
          </a:prstGeom>
          <a:noFill/>
          <a:ln>
            <a:noFill/>
          </a:ln>
          <a:effectLst>
            <a:outerShdw sy="50000" kx="-2453608" rotWithShape="0">
              <a:schemeClr val="bg2"/>
            </a:outerShdw>
          </a:effectLs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defRPr/>
            </a:pPr>
            <a:r>
              <a:rPr lang="zh-CN" altLang="en-US" sz="2800">
                <a:solidFill>
                  <a:srgbClr val="0000CC"/>
                </a:solidFill>
                <a:ea typeface="黑体" pitchFamily="2" charset="-122"/>
              </a:rPr>
              <a:t>加入不挥发的溶质，饱和蒸气压？</a:t>
            </a:r>
          </a:p>
        </p:txBody>
      </p:sp>
      <p:sp>
        <p:nvSpPr>
          <p:cNvPr id="305193" name="AutoShape 42"/>
          <p:cNvSpPr>
            <a:spLocks/>
          </p:cNvSpPr>
          <p:nvPr/>
        </p:nvSpPr>
        <p:spPr bwMode="auto">
          <a:xfrm>
            <a:off x="3419475" y="5148263"/>
            <a:ext cx="360363" cy="1079500"/>
          </a:xfrm>
          <a:prstGeom prst="leftBrace">
            <a:avLst>
              <a:gd name="adj1" fmla="val 24963"/>
              <a:gd name="adj2" fmla="val 50000"/>
            </a:avLst>
          </a:prstGeom>
          <a:noFill/>
          <a:ln w="31750">
            <a:solidFill>
              <a:srgbClr val="0000CC"/>
            </a:solidFill>
            <a:round/>
            <a:headEnd/>
            <a:tailEnd/>
          </a:ln>
        </p:spPr>
        <p:txBody>
          <a:bodyPr wrap="none" anchor="ctr"/>
          <a:lstStyle/>
          <a:p>
            <a:endParaRPr lang="zh-CN" altLang="en-US" sz="1800">
              <a:solidFill>
                <a:schemeClr val="tx1"/>
              </a:solidFill>
            </a:endParaRPr>
          </a:p>
        </p:txBody>
      </p:sp>
      <p:pic>
        <p:nvPicPr>
          <p:cNvPr id="42" name="Picture 43"/>
          <p:cNvPicPr>
            <a:picLocks noChangeAspect="1" noChangeArrowheads="1"/>
          </p:cNvPicPr>
          <p:nvPr/>
        </p:nvPicPr>
        <p:blipFill>
          <a:blip r:embed="rId3"/>
          <a:srcRect/>
          <a:stretch>
            <a:fillRect/>
          </a:stretch>
        </p:blipFill>
        <p:spPr bwMode="auto">
          <a:xfrm>
            <a:off x="2195513" y="528638"/>
            <a:ext cx="3289300" cy="2786062"/>
          </a:xfrm>
          <a:prstGeom prst="rect">
            <a:avLst/>
          </a:prstGeom>
          <a:noFill/>
          <a:ln w="9525">
            <a:noFill/>
            <a:miter lim="800000"/>
            <a:headEnd/>
            <a:tailEnd/>
          </a:ln>
        </p:spPr>
      </p:pic>
      <p:pic>
        <p:nvPicPr>
          <p:cNvPr id="43" name="Picture 44"/>
          <p:cNvPicPr>
            <a:picLocks noChangeAspect="1" noChangeArrowheads="1"/>
          </p:cNvPicPr>
          <p:nvPr/>
        </p:nvPicPr>
        <p:blipFill>
          <a:blip r:embed="rId4"/>
          <a:srcRect/>
          <a:stretch>
            <a:fillRect/>
          </a:stretch>
        </p:blipFill>
        <p:spPr bwMode="auto">
          <a:xfrm>
            <a:off x="5435600" y="528638"/>
            <a:ext cx="3425825" cy="2643187"/>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58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58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581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box(in)">
                                      <p:cBhvr>
                                        <p:cTn id="15" dur="500"/>
                                        <p:tgtEl>
                                          <p:spTgt spid="4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16" fill="hold" nodeType="click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box(in)">
                                      <p:cBhvr>
                                        <p:cTn id="20" dur="500"/>
                                        <p:tgtEl>
                                          <p:spTgt spid="4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5848"/>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75849"/>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55" presetClass="entr" presetSubtype="0" fill="hold" grpId="0" nodeType="clickEffect">
                                  <p:stCondLst>
                                    <p:cond delay="0"/>
                                  </p:stCondLst>
                                  <p:childTnLst>
                                    <p:set>
                                      <p:cBhvr>
                                        <p:cTn id="32" dur="1" fill="hold">
                                          <p:stCondLst>
                                            <p:cond delay="0"/>
                                          </p:stCondLst>
                                        </p:cTn>
                                        <p:tgtEl>
                                          <p:spTgt spid="305193"/>
                                        </p:tgtEl>
                                        <p:attrNameLst>
                                          <p:attrName>style.visibility</p:attrName>
                                        </p:attrNameLst>
                                      </p:cBhvr>
                                      <p:to>
                                        <p:strVal val="visible"/>
                                      </p:to>
                                    </p:set>
                                    <p:anim calcmode="lin" valueType="num">
                                      <p:cBhvr>
                                        <p:cTn id="33" dur="1000" fill="hold"/>
                                        <p:tgtEl>
                                          <p:spTgt spid="305193"/>
                                        </p:tgtEl>
                                        <p:attrNameLst>
                                          <p:attrName>ppt_w</p:attrName>
                                        </p:attrNameLst>
                                      </p:cBhvr>
                                      <p:tavLst>
                                        <p:tav tm="0">
                                          <p:val>
                                            <p:strVal val="#ppt_w*0.70"/>
                                          </p:val>
                                        </p:tav>
                                        <p:tav tm="100000">
                                          <p:val>
                                            <p:strVal val="#ppt_w"/>
                                          </p:val>
                                        </p:tav>
                                      </p:tavLst>
                                    </p:anim>
                                    <p:anim calcmode="lin" valueType="num">
                                      <p:cBhvr>
                                        <p:cTn id="34" dur="1000" fill="hold"/>
                                        <p:tgtEl>
                                          <p:spTgt spid="305193"/>
                                        </p:tgtEl>
                                        <p:attrNameLst>
                                          <p:attrName>ppt_h</p:attrName>
                                        </p:attrNameLst>
                                      </p:cBhvr>
                                      <p:tavLst>
                                        <p:tav tm="0">
                                          <p:val>
                                            <p:strVal val="#ppt_h"/>
                                          </p:val>
                                        </p:tav>
                                        <p:tav tm="100000">
                                          <p:val>
                                            <p:strVal val="#ppt_h"/>
                                          </p:val>
                                        </p:tav>
                                      </p:tavLst>
                                    </p:anim>
                                    <p:animEffect transition="in" filter="fade">
                                      <p:cBhvr>
                                        <p:cTn id="35" dur="1000"/>
                                        <p:tgtEl>
                                          <p:spTgt spid="305193"/>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75850"/>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75851"/>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758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813" grpId="0"/>
      <p:bldP spid="375814" grpId="0"/>
      <p:bldP spid="375848" grpId="0"/>
      <p:bldP spid="375849" grpId="0"/>
      <p:bldP spid="375850" grpId="0"/>
      <p:bldP spid="375851" grpId="0"/>
      <p:bldP spid="375852" grpId="0"/>
      <p:bldP spid="375854" grpId="0"/>
      <p:bldP spid="305193" grpId="0" animBg="1"/>
    </p:bld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468313" y="379413"/>
            <a:ext cx="5832475" cy="1104900"/>
          </a:xfrm>
        </p:spPr>
        <p:txBody>
          <a:bodyPr/>
          <a:lstStyle/>
          <a:p>
            <a:r>
              <a:rPr lang="zh-CN" altLang="en-US" b="1" smtClean="0">
                <a:solidFill>
                  <a:srgbClr val="D60093"/>
                </a:solidFill>
                <a:ea typeface="华文新魏"/>
                <a:cs typeface="华文新魏"/>
              </a:rPr>
              <a:t>拉乌尔定律</a:t>
            </a:r>
          </a:p>
        </p:txBody>
      </p:sp>
      <p:sp>
        <p:nvSpPr>
          <p:cNvPr id="10243" name="Rectangle 3"/>
          <p:cNvSpPr>
            <a:spLocks noGrp="1" noChangeArrowheads="1"/>
          </p:cNvSpPr>
          <p:nvPr>
            <p:ph type="body" idx="4294967295"/>
          </p:nvPr>
        </p:nvSpPr>
        <p:spPr>
          <a:xfrm>
            <a:off x="395288" y="1412875"/>
            <a:ext cx="8280400" cy="1079500"/>
          </a:xfrm>
        </p:spPr>
        <p:txBody>
          <a:bodyPr/>
          <a:lstStyle/>
          <a:p>
            <a:pPr>
              <a:buFont typeface="Wingdings" pitchFamily="2" charset="2"/>
              <a:buNone/>
              <a:defRPr/>
            </a:pPr>
            <a:r>
              <a:rPr lang="en-US" altLang="zh-CN" smtClean="0">
                <a:solidFill>
                  <a:srgbClr val="0000CC"/>
                </a:solidFill>
                <a:effectLst>
                  <a:outerShdw blurRad="38100" dist="38100" dir="2700000" algn="tl">
                    <a:srgbClr val="C0C0C0"/>
                  </a:outerShdw>
                </a:effectLst>
                <a:ea typeface="黑体" pitchFamily="2" charset="-122"/>
              </a:rPr>
              <a:t>        </a:t>
            </a:r>
            <a:r>
              <a:rPr lang="zh-CN" altLang="en-US" sz="2800" smtClean="0">
                <a:solidFill>
                  <a:srgbClr val="0000CC"/>
                </a:solidFill>
                <a:effectLst>
                  <a:outerShdw blurRad="38100" dist="38100" dir="2700000" algn="tl">
                    <a:srgbClr val="C0C0C0"/>
                  </a:outerShdw>
                </a:effectLst>
                <a:ea typeface="黑体" pitchFamily="2" charset="-122"/>
              </a:rPr>
              <a:t>对于稀溶液的蒸气压，拉乌尔给出了定量的数学表达式：</a:t>
            </a:r>
            <a:endParaRPr lang="zh-CN" altLang="en-US" sz="2800" b="1" smtClean="0">
              <a:solidFill>
                <a:srgbClr val="0000CC"/>
              </a:solidFill>
              <a:effectLst>
                <a:outerShdw blurRad="38100" dist="38100" dir="2700000" algn="tl">
                  <a:srgbClr val="C0C0C0"/>
                </a:outerShdw>
              </a:effectLst>
            </a:endParaRPr>
          </a:p>
        </p:txBody>
      </p:sp>
      <p:sp>
        <p:nvSpPr>
          <p:cNvPr id="10247" name="Rectangle 7"/>
          <p:cNvSpPr>
            <a:spLocks noChangeArrowheads="1"/>
          </p:cNvSpPr>
          <p:nvPr/>
        </p:nvSpPr>
        <p:spPr bwMode="auto">
          <a:xfrm>
            <a:off x="2987675" y="4292600"/>
            <a:ext cx="2879725" cy="685800"/>
          </a:xfrm>
          <a:prstGeom prst="rect">
            <a:avLst/>
          </a:prstGeom>
          <a:noFill/>
          <a:ln w="38100">
            <a:solidFill>
              <a:srgbClr val="FF3300"/>
            </a:solidFill>
            <a:miter lim="800000"/>
            <a:headEnd/>
            <a:tailEnd/>
          </a:ln>
        </p:spPr>
        <p:txBody>
          <a:bodyPr wrap="none" anchor="ctr"/>
          <a:lstStyle/>
          <a:p>
            <a:endParaRPr lang="zh-CN" altLang="en-US" sz="1800"/>
          </a:p>
        </p:txBody>
      </p:sp>
      <p:sp>
        <p:nvSpPr>
          <p:cNvPr id="10248" name="Rectangle 8"/>
          <p:cNvSpPr>
            <a:spLocks noChangeArrowheads="1"/>
          </p:cNvSpPr>
          <p:nvPr/>
        </p:nvSpPr>
        <p:spPr bwMode="auto">
          <a:xfrm>
            <a:off x="1187450" y="2549525"/>
            <a:ext cx="2133600" cy="576263"/>
          </a:xfrm>
          <a:prstGeom prst="rect">
            <a:avLst/>
          </a:prstGeom>
          <a:noFill/>
          <a:ln w="38100">
            <a:solidFill>
              <a:srgbClr val="FF3300"/>
            </a:solidFill>
            <a:miter lim="800000"/>
            <a:headEnd/>
            <a:tailEnd/>
          </a:ln>
        </p:spPr>
        <p:txBody>
          <a:bodyPr wrap="none" anchor="ctr"/>
          <a:lstStyle/>
          <a:p>
            <a:endParaRPr lang="zh-CN" altLang="en-US" sz="1800"/>
          </a:p>
        </p:txBody>
      </p:sp>
      <p:sp>
        <p:nvSpPr>
          <p:cNvPr id="10250" name="Text Box 10"/>
          <p:cNvSpPr txBox="1">
            <a:spLocks noChangeArrowheads="1"/>
          </p:cNvSpPr>
          <p:nvPr/>
        </p:nvSpPr>
        <p:spPr bwMode="auto">
          <a:xfrm>
            <a:off x="611188" y="5373688"/>
            <a:ext cx="8135937" cy="946150"/>
          </a:xfrm>
          <a:prstGeom prst="rect">
            <a:avLst/>
          </a:prstGeom>
          <a:noFill/>
          <a:ln>
            <a:noFill/>
          </a:ln>
          <a:effectLst>
            <a:outerShdw sy="50000" kx="-2453608" rotWithShape="0">
              <a:schemeClr val="bg2"/>
            </a:outerShdw>
          </a:effectLs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defRPr/>
            </a:pPr>
            <a:r>
              <a:rPr kumimoji="1" lang="en-US" altLang="zh-CN" sz="2800" b="1">
                <a:latin typeface="Times New Roman" pitchFamily="18" charset="0"/>
                <a:ea typeface="黑体" pitchFamily="2" charset="-122"/>
              </a:rPr>
              <a:t>    </a:t>
            </a:r>
            <a:r>
              <a:rPr kumimoji="1" lang="zh-CN" altLang="en-US" sz="2800" b="1">
                <a:solidFill>
                  <a:srgbClr val="0000CC"/>
                </a:solidFill>
                <a:latin typeface="Times New Roman" pitchFamily="18" charset="0"/>
                <a:ea typeface="黑体" pitchFamily="2" charset="-122"/>
              </a:rPr>
              <a:t>红框内的数学表达式，称为拉乌尔定律，它只有理想溶液，即</a:t>
            </a:r>
            <a:r>
              <a:rPr kumimoji="1" lang="zh-CN" altLang="en-US" sz="2800" b="1">
                <a:solidFill>
                  <a:srgbClr val="FF6600"/>
                </a:solidFill>
                <a:latin typeface="Times New Roman" pitchFamily="18" charset="0"/>
                <a:ea typeface="黑体" pitchFamily="2" charset="-122"/>
              </a:rPr>
              <a:t>难挥发非电解质</a:t>
            </a:r>
            <a:r>
              <a:rPr kumimoji="1" lang="zh-CN" altLang="en-US" sz="2800" b="1">
                <a:solidFill>
                  <a:srgbClr val="0000CC"/>
                </a:solidFill>
                <a:latin typeface="Times New Roman" pitchFamily="18" charset="0"/>
                <a:ea typeface="黑体" pitchFamily="2" charset="-122"/>
              </a:rPr>
              <a:t>的</a:t>
            </a:r>
            <a:r>
              <a:rPr kumimoji="1" lang="zh-CN" altLang="en-US" sz="2800" b="1">
                <a:solidFill>
                  <a:srgbClr val="FF6600"/>
                </a:solidFill>
                <a:latin typeface="Times New Roman" pitchFamily="18" charset="0"/>
                <a:ea typeface="黑体" pitchFamily="2" charset="-122"/>
              </a:rPr>
              <a:t>稀溶液</a:t>
            </a:r>
            <a:r>
              <a:rPr kumimoji="1" lang="zh-CN" altLang="en-US" sz="2800" b="1">
                <a:solidFill>
                  <a:srgbClr val="0000CC"/>
                </a:solidFill>
                <a:latin typeface="Times New Roman" pitchFamily="18" charset="0"/>
                <a:ea typeface="黑体" pitchFamily="2" charset="-122"/>
              </a:rPr>
              <a:t>才成立。</a:t>
            </a:r>
            <a:endParaRPr kumimoji="1" lang="zh-CN" altLang="en-US" sz="2400" b="1">
              <a:solidFill>
                <a:srgbClr val="0000CC"/>
              </a:solidFill>
              <a:latin typeface="Times New Roman" pitchFamily="18" charset="0"/>
              <a:ea typeface="黑体" pitchFamily="2" charset="-122"/>
            </a:endParaRPr>
          </a:p>
        </p:txBody>
      </p:sp>
      <p:sp>
        <p:nvSpPr>
          <p:cNvPr id="10251" name="Text Box 11"/>
          <p:cNvSpPr txBox="1">
            <a:spLocks noChangeArrowheads="1"/>
          </p:cNvSpPr>
          <p:nvPr/>
        </p:nvSpPr>
        <p:spPr bwMode="auto">
          <a:xfrm>
            <a:off x="4067175" y="2492375"/>
            <a:ext cx="4465638" cy="733425"/>
          </a:xfrm>
          <a:prstGeom prst="rect">
            <a:avLst/>
          </a:prstGeom>
          <a:noFill/>
          <a:ln>
            <a:noFill/>
          </a:ln>
          <a:effectLst>
            <a:outerShdw sy="50000" kx="-2453608" rotWithShape="0">
              <a:schemeClr val="bg2"/>
            </a:outerShdw>
          </a:effectLs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lnSpc>
                <a:spcPct val="80000"/>
              </a:lnSpc>
              <a:spcBef>
                <a:spcPct val="50000"/>
              </a:spcBef>
              <a:buClrTx/>
              <a:buSzTx/>
              <a:buFontTx/>
              <a:buNone/>
              <a:defRPr/>
            </a:pPr>
            <a:r>
              <a:rPr kumimoji="1" lang="en-US" altLang="zh-CN" sz="2000">
                <a:solidFill>
                  <a:srgbClr val="0000CC"/>
                </a:solidFill>
                <a:latin typeface="黑体" pitchFamily="2" charset="-122"/>
                <a:ea typeface="黑体" pitchFamily="2" charset="-122"/>
              </a:rPr>
              <a:t>  </a:t>
            </a:r>
            <a:r>
              <a:rPr kumimoji="1" lang="zh-CN" altLang="en-US" sz="2000">
                <a:solidFill>
                  <a:srgbClr val="0000CC"/>
                </a:solidFill>
                <a:latin typeface="黑体" pitchFamily="2" charset="-122"/>
                <a:ea typeface="黑体" pitchFamily="2" charset="-122"/>
              </a:rPr>
              <a:t>其中：</a:t>
            </a:r>
            <a:r>
              <a:rPr kumimoji="1" lang="en-US" altLang="zh-CN" sz="2000" i="1">
                <a:solidFill>
                  <a:srgbClr val="0000CC"/>
                </a:solidFill>
                <a:latin typeface="黑体" pitchFamily="2" charset="-122"/>
                <a:ea typeface="黑体" pitchFamily="2" charset="-122"/>
              </a:rPr>
              <a:t>P </a:t>
            </a:r>
            <a:r>
              <a:rPr kumimoji="1" lang="en-US" altLang="zh-CN" sz="2000" baseline="30000">
                <a:solidFill>
                  <a:srgbClr val="0000CC"/>
                </a:solidFill>
                <a:latin typeface="黑体" pitchFamily="2" charset="-122"/>
                <a:ea typeface="黑体" pitchFamily="2" charset="-122"/>
              </a:rPr>
              <a:t>o</a:t>
            </a:r>
            <a:r>
              <a:rPr kumimoji="1" lang="zh-CN" altLang="en-US" sz="2000">
                <a:solidFill>
                  <a:srgbClr val="0000CC"/>
                </a:solidFill>
                <a:latin typeface="黑体" pitchFamily="2" charset="-122"/>
                <a:ea typeface="黑体" pitchFamily="2" charset="-122"/>
              </a:rPr>
              <a:t>为纯溶剂的饱和蒸气压，</a:t>
            </a:r>
          </a:p>
          <a:p>
            <a:pPr eaLnBrk="1" hangingPunct="1">
              <a:lnSpc>
                <a:spcPct val="80000"/>
              </a:lnSpc>
              <a:spcBef>
                <a:spcPct val="50000"/>
              </a:spcBef>
              <a:buClrTx/>
              <a:buSzTx/>
              <a:buFontTx/>
              <a:buNone/>
              <a:defRPr/>
            </a:pPr>
            <a:r>
              <a:rPr kumimoji="1" lang="zh-CN" altLang="en-US" sz="2000">
                <a:solidFill>
                  <a:srgbClr val="0000CC"/>
                </a:solidFill>
                <a:latin typeface="黑体" pitchFamily="2" charset="-122"/>
                <a:ea typeface="黑体" pitchFamily="2" charset="-122"/>
              </a:rPr>
              <a:t>        </a:t>
            </a:r>
            <a:r>
              <a:rPr kumimoji="1" lang="en-US" altLang="zh-CN" sz="2000">
                <a:solidFill>
                  <a:srgbClr val="0000CC"/>
                </a:solidFill>
                <a:latin typeface="黑体" pitchFamily="2" charset="-122"/>
                <a:ea typeface="黑体" pitchFamily="2" charset="-122"/>
              </a:rPr>
              <a:t>x</a:t>
            </a:r>
            <a:r>
              <a:rPr kumimoji="1" lang="en-US" altLang="zh-CN" sz="2000" baseline="-25000">
                <a:solidFill>
                  <a:srgbClr val="0000CC"/>
                </a:solidFill>
                <a:latin typeface="黑体" pitchFamily="2" charset="-122"/>
                <a:ea typeface="黑体" pitchFamily="2" charset="-122"/>
              </a:rPr>
              <a:t>1</a:t>
            </a:r>
            <a:r>
              <a:rPr kumimoji="1" lang="zh-CN" altLang="en-US" sz="2000">
                <a:solidFill>
                  <a:srgbClr val="0000CC"/>
                </a:solidFill>
                <a:latin typeface="黑体" pitchFamily="2" charset="-122"/>
                <a:ea typeface="黑体" pitchFamily="2" charset="-122"/>
              </a:rPr>
              <a:t>为溶剂的摩尔分数</a:t>
            </a:r>
          </a:p>
        </p:txBody>
      </p:sp>
      <p:sp>
        <p:nvSpPr>
          <p:cNvPr id="10252" name="Text Box 12"/>
          <p:cNvSpPr txBox="1">
            <a:spLocks noChangeArrowheads="1"/>
          </p:cNvSpPr>
          <p:nvPr/>
        </p:nvSpPr>
        <p:spPr bwMode="auto">
          <a:xfrm>
            <a:off x="1331913" y="2549525"/>
            <a:ext cx="2016125" cy="519113"/>
          </a:xfrm>
          <a:prstGeom prst="rect">
            <a:avLst/>
          </a:prstGeom>
          <a:noFill/>
          <a:ln>
            <a:noFill/>
          </a:ln>
          <a:effectLst>
            <a:outerShdw sy="50000" kx="-2453608" rotWithShape="0">
              <a:schemeClr val="bg2"/>
            </a:outerShdw>
          </a:effectLs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defRPr/>
            </a:pPr>
            <a:r>
              <a:rPr lang="en-US" altLang="zh-CN" sz="2800" i="1">
                <a:solidFill>
                  <a:srgbClr val="0000CC"/>
                </a:solidFill>
              </a:rPr>
              <a:t>p  </a:t>
            </a:r>
            <a:r>
              <a:rPr lang="en-US" altLang="zh-CN" sz="2800">
                <a:solidFill>
                  <a:srgbClr val="0000CC"/>
                </a:solidFill>
              </a:rPr>
              <a:t>=  x</a:t>
            </a:r>
            <a:r>
              <a:rPr lang="en-US" altLang="zh-CN" sz="2800" baseline="-25000">
                <a:solidFill>
                  <a:srgbClr val="0000CC"/>
                </a:solidFill>
              </a:rPr>
              <a:t>1  </a:t>
            </a:r>
            <a:r>
              <a:rPr lang="en-US" altLang="zh-CN" sz="2800" i="1">
                <a:solidFill>
                  <a:srgbClr val="0000CC"/>
                </a:solidFill>
              </a:rPr>
              <a:t>p</a:t>
            </a:r>
            <a:r>
              <a:rPr lang="en-US" altLang="zh-CN" sz="2800" baseline="30000">
                <a:solidFill>
                  <a:srgbClr val="0000CC"/>
                </a:solidFill>
              </a:rPr>
              <a:t>o</a:t>
            </a:r>
          </a:p>
        </p:txBody>
      </p:sp>
      <p:sp>
        <p:nvSpPr>
          <p:cNvPr id="10253" name="Text Box 13"/>
          <p:cNvSpPr txBox="1">
            <a:spLocks noChangeArrowheads="1"/>
          </p:cNvSpPr>
          <p:nvPr/>
        </p:nvSpPr>
        <p:spPr bwMode="auto">
          <a:xfrm>
            <a:off x="1331913" y="3557588"/>
            <a:ext cx="2592387" cy="519112"/>
          </a:xfrm>
          <a:prstGeom prst="rect">
            <a:avLst/>
          </a:prstGeom>
          <a:noFill/>
          <a:ln>
            <a:noFill/>
          </a:ln>
          <a:effectLst>
            <a:outerShdw sy="50000" kx="-2453608" rotWithShape="0">
              <a:schemeClr val="bg2"/>
            </a:outerShdw>
          </a:effectLs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defRPr/>
            </a:pPr>
            <a:r>
              <a:rPr lang="en-US" altLang="zh-CN" sz="2800" i="1">
                <a:solidFill>
                  <a:srgbClr val="0000CC"/>
                </a:solidFill>
              </a:rPr>
              <a:t>p  </a:t>
            </a:r>
            <a:r>
              <a:rPr lang="en-US" altLang="zh-CN" sz="2800">
                <a:solidFill>
                  <a:srgbClr val="0000CC"/>
                </a:solidFill>
              </a:rPr>
              <a:t>=  (1 - x</a:t>
            </a:r>
            <a:r>
              <a:rPr lang="en-US" altLang="zh-CN" sz="2800" baseline="-25000">
                <a:solidFill>
                  <a:srgbClr val="0000CC"/>
                </a:solidFill>
              </a:rPr>
              <a:t>2  </a:t>
            </a:r>
            <a:r>
              <a:rPr lang="en-US" altLang="zh-CN" sz="2800">
                <a:solidFill>
                  <a:srgbClr val="0000CC"/>
                </a:solidFill>
              </a:rPr>
              <a:t>)</a:t>
            </a:r>
            <a:r>
              <a:rPr lang="en-US" altLang="zh-CN" sz="2800" i="1">
                <a:solidFill>
                  <a:srgbClr val="0000CC"/>
                </a:solidFill>
              </a:rPr>
              <a:t>p</a:t>
            </a:r>
            <a:r>
              <a:rPr lang="en-US" altLang="zh-CN" sz="2800" baseline="30000">
                <a:solidFill>
                  <a:srgbClr val="0000CC"/>
                </a:solidFill>
              </a:rPr>
              <a:t>o</a:t>
            </a:r>
          </a:p>
        </p:txBody>
      </p:sp>
      <p:sp>
        <p:nvSpPr>
          <p:cNvPr id="10254" name="Text Box 14"/>
          <p:cNvSpPr txBox="1">
            <a:spLocks noChangeArrowheads="1"/>
          </p:cNvSpPr>
          <p:nvPr/>
        </p:nvSpPr>
        <p:spPr bwMode="auto">
          <a:xfrm>
            <a:off x="4572000" y="3557588"/>
            <a:ext cx="3095625" cy="519112"/>
          </a:xfrm>
          <a:prstGeom prst="rect">
            <a:avLst/>
          </a:prstGeom>
          <a:noFill/>
          <a:ln>
            <a:noFill/>
          </a:ln>
          <a:effectLst>
            <a:outerShdw sy="50000" kx="-2453608" rotWithShape="0">
              <a:schemeClr val="bg2"/>
            </a:outerShdw>
          </a:effectLs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defRPr/>
            </a:pPr>
            <a:r>
              <a:rPr lang="zh-CN" altLang="en-US" sz="2400">
                <a:solidFill>
                  <a:srgbClr val="0000CC"/>
                </a:solidFill>
                <a:ea typeface="黑体" pitchFamily="2" charset="-122"/>
              </a:rPr>
              <a:t>或</a:t>
            </a:r>
            <a:r>
              <a:rPr lang="zh-CN" altLang="en-US" sz="2800" i="1">
                <a:solidFill>
                  <a:srgbClr val="0000CC"/>
                </a:solidFill>
              </a:rPr>
              <a:t>    </a:t>
            </a:r>
            <a:r>
              <a:rPr lang="en-US" altLang="zh-CN" sz="2800" i="1">
                <a:solidFill>
                  <a:srgbClr val="0000CC"/>
                </a:solidFill>
              </a:rPr>
              <a:t>p</a:t>
            </a:r>
            <a:r>
              <a:rPr lang="en-US" altLang="zh-CN" sz="2800" i="1" baseline="30000">
                <a:solidFill>
                  <a:srgbClr val="0000CC"/>
                </a:solidFill>
              </a:rPr>
              <a:t>o</a:t>
            </a:r>
            <a:r>
              <a:rPr lang="en-US" altLang="zh-CN" sz="2800" i="1">
                <a:solidFill>
                  <a:srgbClr val="0000CC"/>
                </a:solidFill>
              </a:rPr>
              <a:t>-p  </a:t>
            </a:r>
            <a:r>
              <a:rPr lang="en-US" altLang="zh-CN" sz="2800">
                <a:solidFill>
                  <a:srgbClr val="0000CC"/>
                </a:solidFill>
              </a:rPr>
              <a:t>=  x</a:t>
            </a:r>
            <a:r>
              <a:rPr lang="en-US" altLang="zh-CN" sz="2800" baseline="-25000">
                <a:solidFill>
                  <a:srgbClr val="0000CC"/>
                </a:solidFill>
              </a:rPr>
              <a:t>2  </a:t>
            </a:r>
            <a:r>
              <a:rPr lang="en-US" altLang="zh-CN" sz="2800" i="1">
                <a:solidFill>
                  <a:srgbClr val="0000CC"/>
                </a:solidFill>
              </a:rPr>
              <a:t>p</a:t>
            </a:r>
            <a:r>
              <a:rPr lang="en-US" altLang="zh-CN" sz="2800" baseline="30000">
                <a:solidFill>
                  <a:srgbClr val="0000CC"/>
                </a:solidFill>
              </a:rPr>
              <a:t>o</a:t>
            </a:r>
          </a:p>
        </p:txBody>
      </p:sp>
      <p:sp>
        <p:nvSpPr>
          <p:cNvPr id="10255" name="Text Box 15"/>
          <p:cNvSpPr txBox="1">
            <a:spLocks noChangeArrowheads="1"/>
          </p:cNvSpPr>
          <p:nvPr/>
        </p:nvSpPr>
        <p:spPr bwMode="auto">
          <a:xfrm>
            <a:off x="3203575" y="4365625"/>
            <a:ext cx="2160588" cy="519113"/>
          </a:xfrm>
          <a:prstGeom prst="rect">
            <a:avLst/>
          </a:prstGeom>
          <a:noFill/>
          <a:ln>
            <a:noFill/>
          </a:ln>
          <a:effectLst>
            <a:outerShdw sy="50000" kx="-2453608" rotWithShape="0">
              <a:schemeClr val="bg2"/>
            </a:outerShdw>
          </a:effectLs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defRPr/>
            </a:pPr>
            <a:r>
              <a:rPr lang="en-US" altLang="zh-CN" sz="2400" i="1">
                <a:solidFill>
                  <a:srgbClr val="0000CC"/>
                </a:solidFill>
                <a:ea typeface="黑体" pitchFamily="2" charset="-122"/>
                <a:sym typeface="Symbol" pitchFamily="18" charset="2"/>
              </a:rPr>
              <a:t> </a:t>
            </a:r>
            <a:r>
              <a:rPr lang="en-US" altLang="zh-CN" sz="2800" i="1">
                <a:solidFill>
                  <a:srgbClr val="0000CC"/>
                </a:solidFill>
              </a:rPr>
              <a:t>p  </a:t>
            </a:r>
            <a:r>
              <a:rPr lang="en-US" altLang="zh-CN" sz="2800">
                <a:solidFill>
                  <a:srgbClr val="0000CC"/>
                </a:solidFill>
              </a:rPr>
              <a:t>=  x</a:t>
            </a:r>
            <a:r>
              <a:rPr lang="en-US" altLang="zh-CN" sz="2800" baseline="-25000">
                <a:solidFill>
                  <a:srgbClr val="0000CC"/>
                </a:solidFill>
              </a:rPr>
              <a:t>2  </a:t>
            </a:r>
            <a:r>
              <a:rPr lang="en-US" altLang="zh-CN" sz="2800" i="1">
                <a:solidFill>
                  <a:srgbClr val="0000CC"/>
                </a:solidFill>
              </a:rPr>
              <a:t>p</a:t>
            </a:r>
            <a:r>
              <a:rPr lang="en-US" altLang="zh-CN" sz="2800" baseline="30000">
                <a:solidFill>
                  <a:srgbClr val="0000CC"/>
                </a:solidFill>
              </a:rPr>
              <a:t>o</a:t>
            </a: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dissolve">
                                      <p:cBhvr>
                                        <p:cTn id="7" dur="500"/>
                                        <p:tgtEl>
                                          <p:spTgt spid="102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243">
                                            <p:txEl>
                                              <p:pRg st="0" end="0"/>
                                            </p:txEl>
                                          </p:spTgt>
                                        </p:tgtEl>
                                        <p:attrNameLst>
                                          <p:attrName>style.visibility</p:attrName>
                                        </p:attrNameLst>
                                      </p:cBhvr>
                                      <p:to>
                                        <p:strVal val="visible"/>
                                      </p:to>
                                    </p:set>
                                    <p:animEffect transition="in" filter="dissolve">
                                      <p:cBhvr>
                                        <p:cTn id="12" dur="500"/>
                                        <p:tgtEl>
                                          <p:spTgt spid="1024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25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248"/>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25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253"/>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254"/>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255"/>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247"/>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2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p:bldP spid="10243" grpId="0" build="p"/>
      <p:bldP spid="10247" grpId="0" animBg="1"/>
      <p:bldP spid="10248" grpId="0" animBg="1"/>
      <p:bldP spid="10250" grpId="0"/>
      <p:bldP spid="10251" grpId="0"/>
      <p:bldP spid="10252" grpId="0"/>
      <p:bldP spid="10253" grpId="0"/>
      <p:bldP spid="10254" grpId="0"/>
      <p:bldP spid="10255" grpId="0"/>
    </p:bld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2338" name="Rectangle 2"/>
          <p:cNvSpPr>
            <a:spLocks noGrp="1" noChangeArrowheads="1"/>
          </p:cNvSpPr>
          <p:nvPr>
            <p:ph type="title" idx="4294967295"/>
          </p:nvPr>
        </p:nvSpPr>
        <p:spPr>
          <a:xfrm>
            <a:off x="395288" y="908050"/>
            <a:ext cx="6059487" cy="1143000"/>
          </a:xfrm>
        </p:spPr>
        <p:txBody>
          <a:bodyPr/>
          <a:lstStyle/>
          <a:p>
            <a:r>
              <a:rPr lang="zh-CN" altLang="en-US" b="1" smtClean="0">
                <a:solidFill>
                  <a:srgbClr val="0000CC"/>
                </a:solidFill>
                <a:ea typeface="华文新魏"/>
                <a:cs typeface="华文新魏"/>
              </a:rPr>
              <a:t>由拉乌尔定律得出：</a:t>
            </a:r>
          </a:p>
        </p:txBody>
      </p:sp>
      <p:sp>
        <p:nvSpPr>
          <p:cNvPr id="782339" name="Rectangle 3"/>
          <p:cNvSpPr>
            <a:spLocks noGrp="1" noChangeArrowheads="1"/>
          </p:cNvSpPr>
          <p:nvPr>
            <p:ph type="body" idx="4294967295"/>
          </p:nvPr>
        </p:nvSpPr>
        <p:spPr>
          <a:xfrm>
            <a:off x="684213" y="2643188"/>
            <a:ext cx="7991475" cy="2511425"/>
          </a:xfrm>
        </p:spPr>
        <p:txBody>
          <a:bodyPr/>
          <a:lstStyle/>
          <a:p>
            <a:pPr>
              <a:lnSpc>
                <a:spcPct val="150000"/>
              </a:lnSpc>
              <a:buFont typeface="Wingdings" pitchFamily="2" charset="2"/>
              <a:buNone/>
              <a:defRPr/>
            </a:pPr>
            <a:r>
              <a:rPr lang="en-US" altLang="zh-CN" b="1" dirty="0" smtClean="0">
                <a:effectLst>
                  <a:outerShdw blurRad="38100" dist="38100" dir="2700000" algn="tl">
                    <a:srgbClr val="C0C0C0"/>
                  </a:outerShdw>
                </a:effectLst>
              </a:rPr>
              <a:t>         </a:t>
            </a:r>
            <a:r>
              <a:rPr lang="zh-CN" altLang="en-US" dirty="0" smtClean="0">
                <a:solidFill>
                  <a:srgbClr val="0000CC"/>
                </a:solidFill>
                <a:latin typeface="黑体" pitchFamily="2" charset="-122"/>
                <a:ea typeface="黑体" pitchFamily="2" charset="-122"/>
              </a:rPr>
              <a:t>难挥发非电解质稀溶液的蒸气压下降</a:t>
            </a:r>
          </a:p>
          <a:p>
            <a:pPr>
              <a:lnSpc>
                <a:spcPct val="150000"/>
              </a:lnSpc>
              <a:buFont typeface="Wingdings" pitchFamily="2" charset="2"/>
              <a:buNone/>
              <a:defRPr/>
            </a:pPr>
            <a:r>
              <a:rPr lang="zh-CN" altLang="en-US" dirty="0" smtClean="0">
                <a:solidFill>
                  <a:srgbClr val="0000CC"/>
                </a:solidFill>
                <a:latin typeface="黑体" pitchFamily="2" charset="-122"/>
                <a:ea typeface="黑体" pitchFamily="2" charset="-122"/>
              </a:rPr>
              <a:t>值 </a:t>
            </a:r>
            <a:r>
              <a:rPr lang="zh-CN" altLang="en-US" dirty="0" smtClean="0">
                <a:solidFill>
                  <a:srgbClr val="D60093"/>
                </a:solidFill>
                <a:latin typeface="黑体" pitchFamily="2" charset="-122"/>
                <a:ea typeface="黑体" pitchFamily="2" charset="-122"/>
                <a:sym typeface="Symbol" pitchFamily="18" charset="2"/>
              </a:rPr>
              <a:t></a:t>
            </a:r>
            <a:r>
              <a:rPr lang="en-US" altLang="zh-CN" i="1" dirty="0" smtClean="0">
                <a:solidFill>
                  <a:srgbClr val="D60093"/>
                </a:solidFill>
                <a:latin typeface="黑体" pitchFamily="2" charset="-122"/>
                <a:ea typeface="黑体" pitchFamily="2" charset="-122"/>
                <a:sym typeface="Symbol" pitchFamily="18" charset="2"/>
              </a:rPr>
              <a:t>P</a:t>
            </a:r>
            <a:r>
              <a:rPr lang="en-US" altLang="zh-CN" i="1" dirty="0" smtClean="0">
                <a:solidFill>
                  <a:srgbClr val="0000CC"/>
                </a:solidFill>
                <a:latin typeface="黑体" pitchFamily="2" charset="-122"/>
                <a:ea typeface="黑体" pitchFamily="2" charset="-122"/>
                <a:sym typeface="Symbol" pitchFamily="18" charset="2"/>
              </a:rPr>
              <a:t> </a:t>
            </a:r>
            <a:r>
              <a:rPr lang="zh-CN" altLang="en-US" dirty="0" smtClean="0">
                <a:solidFill>
                  <a:srgbClr val="0000CC"/>
                </a:solidFill>
                <a:latin typeface="黑体" pitchFamily="2" charset="-122"/>
                <a:ea typeface="黑体" pitchFamily="2" charset="-122"/>
              </a:rPr>
              <a:t>与溶液中溶质的摩尔分</a:t>
            </a:r>
            <a:r>
              <a:rPr lang="en-US" altLang="zh-CN" dirty="0" smtClean="0">
                <a:solidFill>
                  <a:srgbClr val="D60093"/>
                </a:solidFill>
                <a:latin typeface="黑体" pitchFamily="2" charset="-122"/>
                <a:ea typeface="黑体" pitchFamily="2" charset="-122"/>
              </a:rPr>
              <a:t>(</a:t>
            </a:r>
            <a:r>
              <a:rPr lang="zh-CN" altLang="en-US" dirty="0" smtClean="0">
                <a:solidFill>
                  <a:srgbClr val="D60093"/>
                </a:solidFill>
                <a:latin typeface="黑体" pitchFamily="2" charset="-122"/>
                <a:ea typeface="黑体" pitchFamily="2" charset="-122"/>
              </a:rPr>
              <a:t>粒子）数</a:t>
            </a:r>
            <a:r>
              <a:rPr lang="zh-CN" altLang="en-US" dirty="0" smtClean="0">
                <a:solidFill>
                  <a:srgbClr val="0000CC"/>
                </a:solidFill>
                <a:latin typeface="黑体" pitchFamily="2" charset="-122"/>
                <a:ea typeface="黑体" pitchFamily="2" charset="-122"/>
              </a:rPr>
              <a:t>成</a:t>
            </a:r>
          </a:p>
          <a:p>
            <a:pPr>
              <a:lnSpc>
                <a:spcPct val="150000"/>
              </a:lnSpc>
              <a:buFont typeface="Wingdings" pitchFamily="2" charset="2"/>
              <a:buNone/>
              <a:defRPr/>
            </a:pPr>
            <a:r>
              <a:rPr lang="zh-CN" altLang="en-US" dirty="0" smtClean="0">
                <a:solidFill>
                  <a:srgbClr val="0000CC"/>
                </a:solidFill>
                <a:latin typeface="黑体" pitchFamily="2" charset="-122"/>
                <a:ea typeface="黑体" pitchFamily="2" charset="-122"/>
              </a:rPr>
              <a:t>比，而</a:t>
            </a:r>
            <a:r>
              <a:rPr lang="zh-CN" altLang="en-US" dirty="0" smtClean="0">
                <a:solidFill>
                  <a:srgbClr val="D60093"/>
                </a:solidFill>
                <a:latin typeface="黑体" pitchFamily="2" charset="-122"/>
                <a:ea typeface="黑体" pitchFamily="2" charset="-122"/>
              </a:rPr>
              <a:t>与溶质的本性无关</a:t>
            </a:r>
            <a:r>
              <a:rPr lang="zh-CN" altLang="en-US" dirty="0" smtClean="0">
                <a:solidFill>
                  <a:srgbClr val="CCFFFF"/>
                </a:solidFill>
                <a:latin typeface="黑体" pitchFamily="2" charset="-122"/>
                <a:ea typeface="黑体" pitchFamily="2"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782338"/>
                                        </p:tgtEl>
                                        <p:attrNameLst>
                                          <p:attrName>style.visibility</p:attrName>
                                        </p:attrNameLst>
                                      </p:cBhvr>
                                      <p:to>
                                        <p:strVal val="visible"/>
                                      </p:to>
                                    </p:set>
                                    <p:animEffect transition="in" filter="dissolve">
                                      <p:cBhvr>
                                        <p:cTn id="7" dur="500"/>
                                        <p:tgtEl>
                                          <p:spTgt spid="7823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82339">
                                            <p:txEl>
                                              <p:pRg st="0" end="0"/>
                                            </p:txEl>
                                          </p:spTgt>
                                        </p:tgtEl>
                                        <p:attrNameLst>
                                          <p:attrName>style.visibility</p:attrName>
                                        </p:attrNameLst>
                                      </p:cBhvr>
                                      <p:to>
                                        <p:strVal val="visible"/>
                                      </p:to>
                                    </p:set>
                                    <p:animEffect transition="in" filter="dissolve">
                                      <p:cBhvr>
                                        <p:cTn id="12" dur="500"/>
                                        <p:tgtEl>
                                          <p:spTgt spid="78233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82339">
                                            <p:txEl>
                                              <p:pRg st="1" end="1"/>
                                            </p:txEl>
                                          </p:spTgt>
                                        </p:tgtEl>
                                        <p:attrNameLst>
                                          <p:attrName>style.visibility</p:attrName>
                                        </p:attrNameLst>
                                      </p:cBhvr>
                                      <p:to>
                                        <p:strVal val="visible"/>
                                      </p:to>
                                    </p:set>
                                    <p:animEffect transition="in" filter="dissolve">
                                      <p:cBhvr>
                                        <p:cTn id="17" dur="500"/>
                                        <p:tgtEl>
                                          <p:spTgt spid="782339">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82339">
                                            <p:txEl>
                                              <p:pRg st="2" end="2"/>
                                            </p:txEl>
                                          </p:spTgt>
                                        </p:tgtEl>
                                        <p:attrNameLst>
                                          <p:attrName>style.visibility</p:attrName>
                                        </p:attrNameLst>
                                      </p:cBhvr>
                                      <p:to>
                                        <p:strVal val="visible"/>
                                      </p:to>
                                    </p:set>
                                    <p:animEffect transition="in" filter="dissolve">
                                      <p:cBhvr>
                                        <p:cTn id="22" dur="500"/>
                                        <p:tgtEl>
                                          <p:spTgt spid="78233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2338" grpId="0"/>
      <p:bldP spid="782339" grpId="0" build="p"/>
    </p:bldLst>
  </p:timing>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7650" name="Rectangle 2"/>
          <p:cNvSpPr>
            <a:spLocks noGrp="1" noChangeArrowheads="1"/>
          </p:cNvSpPr>
          <p:nvPr>
            <p:ph type="title" idx="4294967295"/>
          </p:nvPr>
        </p:nvSpPr>
        <p:spPr>
          <a:xfrm>
            <a:off x="323850" y="836613"/>
            <a:ext cx="8229600" cy="1143000"/>
          </a:xfrm>
        </p:spPr>
        <p:txBody>
          <a:bodyPr/>
          <a:lstStyle/>
          <a:p>
            <a:pPr>
              <a:defRPr/>
            </a:pPr>
            <a:r>
              <a:rPr lang="en-US" altLang="zh-CN" sz="2800" smtClean="0">
                <a:solidFill>
                  <a:srgbClr val="0000CC"/>
                </a:solidFill>
                <a:effectLst>
                  <a:outerShdw blurRad="38100" dist="38100" dir="2700000" algn="tl">
                    <a:srgbClr val="C0C0C0"/>
                  </a:outerShdw>
                </a:effectLst>
                <a:ea typeface="黑体" pitchFamily="2" charset="-122"/>
              </a:rPr>
              <a:t>         </a:t>
            </a:r>
            <a:r>
              <a:rPr lang="zh-CN" altLang="en-US" sz="2800" smtClean="0">
                <a:solidFill>
                  <a:srgbClr val="0000CC"/>
                </a:solidFill>
                <a:effectLst>
                  <a:outerShdw blurRad="38100" dist="38100" dir="2700000" algn="tl">
                    <a:srgbClr val="C0C0C0"/>
                  </a:outerShdw>
                </a:effectLst>
                <a:ea typeface="黑体" pitchFamily="2" charset="-122"/>
              </a:rPr>
              <a:t>在溶质的摩尔分数一定时，溶液也有一条蒸气压曲线，并总是处在纯溶剂的蒸气压曲线之下。</a:t>
            </a:r>
          </a:p>
        </p:txBody>
      </p:sp>
      <p:grpSp>
        <p:nvGrpSpPr>
          <p:cNvPr id="8204" name="组合 6"/>
          <p:cNvGrpSpPr>
            <a:grpSpLocks/>
          </p:cNvGrpSpPr>
          <p:nvPr/>
        </p:nvGrpSpPr>
        <p:grpSpPr bwMode="auto">
          <a:xfrm>
            <a:off x="1571625" y="2357438"/>
            <a:ext cx="5508625" cy="3773487"/>
            <a:chOff x="1571604" y="2357430"/>
            <a:chExt cx="5508647" cy="3772973"/>
          </a:xfrm>
        </p:grpSpPr>
        <p:graphicFrame>
          <p:nvGraphicFramePr>
            <p:cNvPr id="8202" name="Object 10"/>
            <p:cNvGraphicFramePr>
              <a:graphicFrameLocks noChangeAspect="1"/>
            </p:cNvGraphicFramePr>
            <p:nvPr/>
          </p:nvGraphicFramePr>
          <p:xfrm>
            <a:off x="1571604" y="2357430"/>
            <a:ext cx="5508647" cy="3772973"/>
          </p:xfrm>
          <a:graphic>
            <a:graphicData uri="http://schemas.openxmlformats.org/presentationml/2006/ole">
              <mc:AlternateContent xmlns:mc="http://schemas.openxmlformats.org/markup-compatibility/2006">
                <mc:Choice xmlns:v="urn:schemas-microsoft-com:vml" Requires="v">
                  <p:oleObj spid="_x0000_s8215" name="Flash 文档" r:id="rId3" imgW="3365640" imgH="3161160" progId="">
                    <p:embed/>
                  </p:oleObj>
                </mc:Choice>
                <mc:Fallback>
                  <p:oleObj name="Flash 文档" r:id="rId3" imgW="3365640" imgH="3161160" progId="">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1604" y="2357430"/>
                          <a:ext cx="5508647" cy="37729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05" name="Line 5"/>
            <p:cNvSpPr>
              <a:spLocks noChangeShapeType="1"/>
            </p:cNvSpPr>
            <p:nvPr/>
          </p:nvSpPr>
          <p:spPr bwMode="auto">
            <a:xfrm>
              <a:off x="5572132" y="4071942"/>
              <a:ext cx="0" cy="1728788"/>
            </a:xfrm>
            <a:prstGeom prst="line">
              <a:avLst/>
            </a:prstGeom>
            <a:noFill/>
            <a:ln w="19050">
              <a:solidFill>
                <a:srgbClr val="FF3300"/>
              </a:solidFill>
              <a:prstDash val="dash"/>
              <a:round/>
              <a:headEnd/>
              <a:tailEnd/>
            </a:ln>
          </p:spPr>
          <p:txBody>
            <a:bodyPr wrap="none" anchor="ct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667650"/>
                                        </p:tgtEl>
                                        <p:attrNameLst>
                                          <p:attrName>style.visibility</p:attrName>
                                        </p:attrNameLst>
                                      </p:cBhvr>
                                      <p:to>
                                        <p:strVal val="visible"/>
                                      </p:to>
                                    </p:set>
                                    <p:animEffect transition="in" filter="dissolve">
                                      <p:cBhvr>
                                        <p:cTn id="7" dur="500"/>
                                        <p:tgtEl>
                                          <p:spTgt spid="6676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7650" grpId="0"/>
    </p:bld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6626" name="Rectangle 2"/>
          <p:cNvSpPr>
            <a:spLocks noGrp="1" noChangeArrowheads="1"/>
          </p:cNvSpPr>
          <p:nvPr>
            <p:ph type="title" idx="4294967295"/>
          </p:nvPr>
        </p:nvSpPr>
        <p:spPr>
          <a:xfrm>
            <a:off x="323850" y="404813"/>
            <a:ext cx="8496300" cy="1573212"/>
          </a:xfrm>
        </p:spPr>
        <p:txBody>
          <a:bodyPr/>
          <a:lstStyle/>
          <a:p>
            <a:pPr>
              <a:defRPr/>
            </a:pPr>
            <a:r>
              <a:rPr lang="en-US" altLang="zh-CN" sz="3200" smtClean="0">
                <a:solidFill>
                  <a:srgbClr val="0000CC"/>
                </a:solidFill>
                <a:effectLst>
                  <a:outerShdw blurRad="38100" dist="38100" dir="2700000" algn="tl">
                    <a:srgbClr val="C0C0C0"/>
                  </a:outerShdw>
                </a:effectLst>
                <a:ea typeface="黑体" pitchFamily="2" charset="-122"/>
              </a:rPr>
              <a:t>      </a:t>
            </a:r>
            <a:r>
              <a:rPr lang="zh-CN" altLang="en-US" sz="3200" smtClean="0">
                <a:solidFill>
                  <a:srgbClr val="0000CC"/>
                </a:solidFill>
                <a:ea typeface="黑体" pitchFamily="2" charset="-122"/>
              </a:rPr>
              <a:t>在一个密闭的容器内放置两个分别盛纯溶剂和溶液的烧杯，若干时间后溶剂会全部自动</a:t>
            </a:r>
            <a:br>
              <a:rPr lang="zh-CN" altLang="en-US" sz="3200" smtClean="0">
                <a:solidFill>
                  <a:srgbClr val="0000CC"/>
                </a:solidFill>
                <a:ea typeface="黑体" pitchFamily="2" charset="-122"/>
              </a:rPr>
            </a:br>
            <a:r>
              <a:rPr lang="zh-CN" altLang="en-US" sz="3200" smtClean="0">
                <a:solidFill>
                  <a:srgbClr val="0000CC"/>
                </a:solidFill>
                <a:ea typeface="黑体" pitchFamily="2" charset="-122"/>
              </a:rPr>
              <a:t>转入溶液中么？为什么？</a:t>
            </a:r>
            <a:endParaRPr lang="en-US" altLang="zh-CN" sz="3200" smtClean="0">
              <a:solidFill>
                <a:srgbClr val="0000CC"/>
              </a:solidFill>
              <a:ea typeface="黑体" pitchFamily="2" charset="-122"/>
            </a:endParaRPr>
          </a:p>
        </p:txBody>
      </p:sp>
      <p:pic>
        <p:nvPicPr>
          <p:cNvPr id="666628" name="Picture 4" descr="vapor 1"/>
          <p:cNvPicPr>
            <a:picLocks noChangeAspect="1" noChangeArrowheads="1"/>
          </p:cNvPicPr>
          <p:nvPr/>
        </p:nvPicPr>
        <p:blipFill>
          <a:blip r:embed="rId2"/>
          <a:srcRect/>
          <a:stretch>
            <a:fillRect/>
          </a:stretch>
        </p:blipFill>
        <p:spPr bwMode="auto">
          <a:xfrm>
            <a:off x="971550" y="2565400"/>
            <a:ext cx="3222625" cy="3494088"/>
          </a:xfrm>
          <a:prstGeom prst="rect">
            <a:avLst/>
          </a:prstGeom>
          <a:noFill/>
          <a:ln w="9525">
            <a:noFill/>
            <a:miter lim="800000"/>
            <a:headEnd/>
            <a:tailEnd/>
          </a:ln>
        </p:spPr>
      </p:pic>
      <p:pic>
        <p:nvPicPr>
          <p:cNvPr id="666629" name="Picture 5" descr="vapor 2"/>
          <p:cNvPicPr>
            <a:picLocks noChangeAspect="1" noChangeArrowheads="1"/>
          </p:cNvPicPr>
          <p:nvPr/>
        </p:nvPicPr>
        <p:blipFill>
          <a:blip r:embed="rId3"/>
          <a:srcRect/>
          <a:stretch>
            <a:fillRect/>
          </a:stretch>
        </p:blipFill>
        <p:spPr bwMode="auto">
          <a:xfrm>
            <a:off x="4932363" y="2492375"/>
            <a:ext cx="3289300" cy="3494088"/>
          </a:xfrm>
          <a:prstGeom prst="rect">
            <a:avLst/>
          </a:prstGeom>
          <a:noFill/>
          <a:ln w="9525">
            <a:noFill/>
            <a:miter lim="800000"/>
            <a:headEnd/>
            <a:tailEnd/>
          </a:ln>
        </p:spPr>
      </p:pic>
      <p:sp>
        <p:nvSpPr>
          <p:cNvPr id="45061" name="AutoShape 6">
            <a:hlinkClick r:id="rId4" action="ppaction://hlinksldjump" highlightClick="1"/>
          </p:cNvPr>
          <p:cNvSpPr>
            <a:spLocks noChangeArrowheads="1"/>
          </p:cNvSpPr>
          <p:nvPr/>
        </p:nvSpPr>
        <p:spPr bwMode="auto">
          <a:xfrm>
            <a:off x="8243888" y="6092825"/>
            <a:ext cx="457200" cy="457200"/>
          </a:xfrm>
          <a:prstGeom prst="actionButtonReturn">
            <a:avLst/>
          </a:prstGeom>
          <a:solidFill>
            <a:schemeClr val="accent1"/>
          </a:solidFill>
          <a:ln w="9525">
            <a:solidFill>
              <a:schemeClr val="tx1"/>
            </a:solidFill>
            <a:miter lim="800000"/>
            <a:headEnd/>
            <a:tailEnd/>
          </a:ln>
          <a:effectLst>
            <a:outerShdw sy="50000" kx="-2453608" rotWithShape="0">
              <a:schemeClr val="bg2"/>
            </a:outerShdw>
          </a:effec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defRPr/>
            </a:pPr>
            <a:endParaRPr lang="zh-CN" altLang="en-US" sz="18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666626"/>
                                        </p:tgtEl>
                                        <p:attrNameLst>
                                          <p:attrName>style.visibility</p:attrName>
                                        </p:attrNameLst>
                                      </p:cBhvr>
                                      <p:to>
                                        <p:strVal val="visible"/>
                                      </p:to>
                                    </p:set>
                                    <p:animEffect transition="in" filter="dissolve">
                                      <p:cBhvr>
                                        <p:cTn id="7" dur="500"/>
                                        <p:tgtEl>
                                          <p:spTgt spid="6666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nodeType="clickEffect">
                                  <p:stCondLst>
                                    <p:cond delay="0"/>
                                  </p:stCondLst>
                                  <p:childTnLst>
                                    <p:set>
                                      <p:cBhvr>
                                        <p:cTn id="11" dur="1" fill="hold">
                                          <p:stCondLst>
                                            <p:cond delay="0"/>
                                          </p:stCondLst>
                                        </p:cTn>
                                        <p:tgtEl>
                                          <p:spTgt spid="666628"/>
                                        </p:tgtEl>
                                        <p:attrNameLst>
                                          <p:attrName>style.visibility</p:attrName>
                                        </p:attrNameLst>
                                      </p:cBhvr>
                                      <p:to>
                                        <p:strVal val="visible"/>
                                      </p:to>
                                    </p:set>
                                    <p:anim calcmode="lin" valueType="num">
                                      <p:cBhvr additive="base">
                                        <p:cTn id="12" dur="500" fill="hold"/>
                                        <p:tgtEl>
                                          <p:spTgt spid="666628"/>
                                        </p:tgtEl>
                                        <p:attrNameLst>
                                          <p:attrName>ppt_x</p:attrName>
                                        </p:attrNameLst>
                                      </p:cBhvr>
                                      <p:tavLst>
                                        <p:tav tm="0">
                                          <p:val>
                                            <p:strVal val="0-#ppt_w/2"/>
                                          </p:val>
                                        </p:tav>
                                        <p:tav tm="100000">
                                          <p:val>
                                            <p:strVal val="#ppt_x"/>
                                          </p:val>
                                        </p:tav>
                                      </p:tavLst>
                                    </p:anim>
                                    <p:anim calcmode="lin" valueType="num">
                                      <p:cBhvr additive="base">
                                        <p:cTn id="13" dur="500" fill="hold"/>
                                        <p:tgtEl>
                                          <p:spTgt spid="666628"/>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nodeType="clickEffect">
                                  <p:stCondLst>
                                    <p:cond delay="0"/>
                                  </p:stCondLst>
                                  <p:childTnLst>
                                    <p:set>
                                      <p:cBhvr>
                                        <p:cTn id="17" dur="1" fill="hold">
                                          <p:stCondLst>
                                            <p:cond delay="0"/>
                                          </p:stCondLst>
                                        </p:cTn>
                                        <p:tgtEl>
                                          <p:spTgt spid="666629"/>
                                        </p:tgtEl>
                                        <p:attrNameLst>
                                          <p:attrName>style.visibility</p:attrName>
                                        </p:attrNameLst>
                                      </p:cBhvr>
                                      <p:to>
                                        <p:strVal val="visible"/>
                                      </p:to>
                                    </p:set>
                                    <p:anim calcmode="lin" valueType="num">
                                      <p:cBhvr additive="base">
                                        <p:cTn id="18" dur="500" fill="hold"/>
                                        <p:tgtEl>
                                          <p:spTgt spid="666629"/>
                                        </p:tgtEl>
                                        <p:attrNameLst>
                                          <p:attrName>ppt_x</p:attrName>
                                        </p:attrNameLst>
                                      </p:cBhvr>
                                      <p:tavLst>
                                        <p:tav tm="0">
                                          <p:val>
                                            <p:strVal val="0-#ppt_w/2"/>
                                          </p:val>
                                        </p:tav>
                                        <p:tav tm="100000">
                                          <p:val>
                                            <p:strVal val="#ppt_x"/>
                                          </p:val>
                                        </p:tav>
                                      </p:tavLst>
                                    </p:anim>
                                    <p:anim calcmode="lin" valueType="num">
                                      <p:cBhvr additive="base">
                                        <p:cTn id="19" dur="500" fill="hold"/>
                                        <p:tgtEl>
                                          <p:spTgt spid="6666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6626"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988" name="Text Box 4"/>
          <p:cNvSpPr txBox="1">
            <a:spLocks noChangeArrowheads="1"/>
          </p:cNvSpPr>
          <p:nvPr/>
        </p:nvSpPr>
        <p:spPr bwMode="auto">
          <a:xfrm>
            <a:off x="539750" y="620713"/>
            <a:ext cx="2159000" cy="641350"/>
          </a:xfrm>
          <a:prstGeom prst="rect">
            <a:avLst/>
          </a:prstGeom>
          <a:noFill/>
          <a:ln>
            <a:noFill/>
          </a:ln>
          <a:effectLst>
            <a:outerShdw sy="50000" kx="-2453608" rotWithShape="0">
              <a:schemeClr val="bg2"/>
            </a:outerShdw>
          </a:effectLs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defRPr/>
            </a:pPr>
            <a:r>
              <a:rPr lang="zh-CN" altLang="en-US" sz="3600">
                <a:solidFill>
                  <a:srgbClr val="D60093"/>
                </a:solidFill>
                <a:ea typeface="黑体" pitchFamily="2" charset="-122"/>
              </a:rPr>
              <a:t>问   题：</a:t>
            </a:r>
          </a:p>
        </p:txBody>
      </p:sp>
      <p:sp>
        <p:nvSpPr>
          <p:cNvPr id="809989" name="Text Box 5"/>
          <p:cNvSpPr txBox="1">
            <a:spLocks noChangeArrowheads="1"/>
          </p:cNvSpPr>
          <p:nvPr/>
        </p:nvSpPr>
        <p:spPr bwMode="auto">
          <a:xfrm>
            <a:off x="571500" y="1484313"/>
            <a:ext cx="8143875" cy="946150"/>
          </a:xfrm>
          <a:prstGeom prst="rect">
            <a:avLst/>
          </a:prstGeom>
          <a:noFill/>
          <a:ln>
            <a:noFill/>
          </a:ln>
          <a:effectLst>
            <a:outerShdw sy="50000" kx="-2453608" rotWithShape="0">
              <a:schemeClr val="bg2"/>
            </a:outerShdw>
          </a:effectLs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defRPr/>
            </a:pPr>
            <a:r>
              <a:rPr lang="en-US" altLang="zh-CN" sz="2800">
                <a:solidFill>
                  <a:srgbClr val="0000CC"/>
                </a:solidFill>
                <a:ea typeface="黑体" pitchFamily="2" charset="-122"/>
              </a:rPr>
              <a:t>      </a:t>
            </a:r>
            <a:r>
              <a:rPr lang="zh-CN" altLang="en-US" sz="2800">
                <a:solidFill>
                  <a:srgbClr val="0000CC"/>
                </a:solidFill>
                <a:ea typeface="黑体" pitchFamily="2" charset="-122"/>
              </a:rPr>
              <a:t>在我们讨论的溶液中，蒸气压是否有高于水的可能性？</a:t>
            </a:r>
          </a:p>
        </p:txBody>
      </p:sp>
      <p:sp>
        <p:nvSpPr>
          <p:cNvPr id="809991" name="Text Box 7"/>
          <p:cNvSpPr txBox="1">
            <a:spLocks noChangeArrowheads="1"/>
          </p:cNvSpPr>
          <p:nvPr/>
        </p:nvSpPr>
        <p:spPr bwMode="auto">
          <a:xfrm>
            <a:off x="428625" y="3929063"/>
            <a:ext cx="8072438" cy="1169987"/>
          </a:xfrm>
          <a:prstGeom prst="rect">
            <a:avLst/>
          </a:prstGeom>
          <a:noFill/>
          <a:ln>
            <a:noFill/>
          </a:ln>
          <a:effectLst>
            <a:outerShdw sy="50000" kx="-2453608" rotWithShape="0">
              <a:schemeClr val="bg2"/>
            </a:outerShdw>
          </a:effectLs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defRPr/>
            </a:pPr>
            <a:r>
              <a:rPr lang="en-US" altLang="zh-CN" sz="2800">
                <a:solidFill>
                  <a:srgbClr val="0000CC"/>
                </a:solidFill>
                <a:ea typeface="黑体" pitchFamily="2" charset="-122"/>
              </a:rPr>
              <a:t>     </a:t>
            </a:r>
            <a:r>
              <a:rPr lang="zh-CN" altLang="en-US" sz="2800">
                <a:solidFill>
                  <a:srgbClr val="0000CC"/>
                </a:solidFill>
                <a:ea typeface="黑体" pitchFamily="2" charset="-122"/>
              </a:rPr>
              <a:t>对电解质溶液 ，蒸气压是否有高于水的可能性？</a:t>
            </a:r>
          </a:p>
          <a:p>
            <a:pPr eaLnBrk="1" hangingPunct="1">
              <a:spcBef>
                <a:spcPct val="50000"/>
              </a:spcBef>
              <a:buClrTx/>
              <a:buSzTx/>
              <a:buFontTx/>
              <a:buNone/>
              <a:defRPr/>
            </a:pPr>
            <a:r>
              <a:rPr lang="zh-CN" altLang="en-US" sz="2800">
                <a:solidFill>
                  <a:srgbClr val="0000CC"/>
                </a:solidFill>
                <a:ea typeface="黑体" pitchFamily="2" charset="-122"/>
              </a:rPr>
              <a:t>     我们为什么要限定为非电解质溶液？</a:t>
            </a:r>
          </a:p>
        </p:txBody>
      </p:sp>
      <p:pic>
        <p:nvPicPr>
          <p:cNvPr id="311301" name="Picture 5"/>
          <p:cNvPicPr>
            <a:picLocks noChangeAspect="1" noChangeArrowheads="1"/>
          </p:cNvPicPr>
          <p:nvPr/>
        </p:nvPicPr>
        <p:blipFill>
          <a:blip r:embed="rId2"/>
          <a:srcRect/>
          <a:stretch>
            <a:fillRect/>
          </a:stretch>
        </p:blipFill>
        <p:spPr bwMode="auto">
          <a:xfrm>
            <a:off x="468313" y="2852738"/>
            <a:ext cx="8280400" cy="496887"/>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998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998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nodeType="clickEffect">
                                  <p:stCondLst>
                                    <p:cond delay="0"/>
                                  </p:stCondLst>
                                  <p:childTnLst>
                                    <p:set>
                                      <p:cBhvr>
                                        <p:cTn id="14" dur="1" fill="hold">
                                          <p:stCondLst>
                                            <p:cond delay="0"/>
                                          </p:stCondLst>
                                        </p:cTn>
                                        <p:tgtEl>
                                          <p:spTgt spid="311301"/>
                                        </p:tgtEl>
                                        <p:attrNameLst>
                                          <p:attrName>style.visibility</p:attrName>
                                        </p:attrNameLst>
                                      </p:cBhvr>
                                      <p:to>
                                        <p:strVal val="visible"/>
                                      </p:to>
                                    </p:set>
                                    <p:animEffect transition="in" filter="box(in)">
                                      <p:cBhvr>
                                        <p:cTn id="15" dur="500"/>
                                        <p:tgtEl>
                                          <p:spTgt spid="31130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099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988" grpId="0"/>
      <p:bldP spid="809989" grpId="0"/>
      <p:bldP spid="809991"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2"/>
          <p:cNvSpPr>
            <a:spLocks noGrp="1" noChangeArrowheads="1"/>
          </p:cNvSpPr>
          <p:nvPr>
            <p:ph type="title" idx="4294967295"/>
          </p:nvPr>
        </p:nvSpPr>
        <p:spPr>
          <a:xfrm>
            <a:off x="468313" y="115888"/>
            <a:ext cx="8229600" cy="1143000"/>
          </a:xfrm>
        </p:spPr>
        <p:txBody>
          <a:bodyPr/>
          <a:lstStyle/>
          <a:p>
            <a:r>
              <a:rPr lang="zh-CN" altLang="en-US" sz="3600" b="1" smtClean="0">
                <a:solidFill>
                  <a:srgbClr val="0000CC"/>
                </a:solidFill>
              </a:rPr>
              <a:t>酒精溶液的饱和蒸气压以及酿酒工艺</a:t>
            </a:r>
          </a:p>
        </p:txBody>
      </p:sp>
      <p:sp>
        <p:nvSpPr>
          <p:cNvPr id="47107" name="Rectangle 4"/>
          <p:cNvSpPr>
            <a:spLocks noChangeArrowheads="1"/>
          </p:cNvSpPr>
          <p:nvPr/>
        </p:nvSpPr>
        <p:spPr bwMode="auto">
          <a:xfrm>
            <a:off x="0" y="2135188"/>
            <a:ext cx="9144000" cy="0"/>
          </a:xfrm>
          <a:prstGeom prst="rect">
            <a:avLst/>
          </a:prstGeom>
          <a:noFill/>
          <a:ln>
            <a:noFill/>
          </a:ln>
          <a:effectLst>
            <a:outerShdw sy="50000" kx="-2453608" rotWithShape="0">
              <a:schemeClr val="bg2"/>
            </a:outerShdw>
          </a:effectLst>
          <a:extLst/>
        </p:spPr>
        <p:txBody>
          <a:bodyPr wrap="none" anchor="ct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defRPr/>
            </a:pPr>
            <a:endParaRPr lang="zh-CN" altLang="en-US" sz="1800"/>
          </a:p>
        </p:txBody>
      </p:sp>
      <p:graphicFrame>
        <p:nvGraphicFramePr>
          <p:cNvPr id="312392" name="Group 72"/>
          <p:cNvGraphicFramePr>
            <a:graphicFrameLocks noGrp="1"/>
          </p:cNvGraphicFramePr>
          <p:nvPr/>
        </p:nvGraphicFramePr>
        <p:xfrm>
          <a:off x="468313" y="1196975"/>
          <a:ext cx="8475665" cy="1944689"/>
        </p:xfrm>
        <a:graphic>
          <a:graphicData uri="http://schemas.openxmlformats.org/drawingml/2006/table">
            <a:tbl>
              <a:tblPr/>
              <a:tblGrid>
                <a:gridCol w="625525">
                  <a:extLst>
                    <a:ext uri="{9D8B030D-6E8A-4147-A177-3AD203B41FA5}">
                      <a16:colId xmlns:a16="http://schemas.microsoft.com/office/drawing/2014/main" val="20000"/>
                    </a:ext>
                  </a:extLst>
                </a:gridCol>
                <a:gridCol w="937018">
                  <a:extLst>
                    <a:ext uri="{9D8B030D-6E8A-4147-A177-3AD203B41FA5}">
                      <a16:colId xmlns:a16="http://schemas.microsoft.com/office/drawing/2014/main" val="20001"/>
                    </a:ext>
                  </a:extLst>
                </a:gridCol>
                <a:gridCol w="692800">
                  <a:extLst>
                    <a:ext uri="{9D8B030D-6E8A-4147-A177-3AD203B41FA5}">
                      <a16:colId xmlns:a16="http://schemas.microsoft.com/office/drawing/2014/main" val="20002"/>
                    </a:ext>
                  </a:extLst>
                </a:gridCol>
                <a:gridCol w="589010">
                  <a:extLst>
                    <a:ext uri="{9D8B030D-6E8A-4147-A177-3AD203B41FA5}">
                      <a16:colId xmlns:a16="http://schemas.microsoft.com/office/drawing/2014/main" val="20003"/>
                    </a:ext>
                  </a:extLst>
                </a:gridCol>
                <a:gridCol w="625525">
                  <a:extLst>
                    <a:ext uri="{9D8B030D-6E8A-4147-A177-3AD203B41FA5}">
                      <a16:colId xmlns:a16="http://schemas.microsoft.com/office/drawing/2014/main" val="20004"/>
                    </a:ext>
                  </a:extLst>
                </a:gridCol>
                <a:gridCol w="625525">
                  <a:extLst>
                    <a:ext uri="{9D8B030D-6E8A-4147-A177-3AD203B41FA5}">
                      <a16:colId xmlns:a16="http://schemas.microsoft.com/office/drawing/2014/main" val="20005"/>
                    </a:ext>
                  </a:extLst>
                </a:gridCol>
                <a:gridCol w="623937">
                  <a:extLst>
                    <a:ext uri="{9D8B030D-6E8A-4147-A177-3AD203B41FA5}">
                      <a16:colId xmlns:a16="http://schemas.microsoft.com/office/drawing/2014/main" val="20006"/>
                    </a:ext>
                  </a:extLst>
                </a:gridCol>
                <a:gridCol w="625525">
                  <a:extLst>
                    <a:ext uri="{9D8B030D-6E8A-4147-A177-3AD203B41FA5}">
                      <a16:colId xmlns:a16="http://schemas.microsoft.com/office/drawing/2014/main" val="20007"/>
                    </a:ext>
                  </a:extLst>
                </a:gridCol>
                <a:gridCol w="625525">
                  <a:extLst>
                    <a:ext uri="{9D8B030D-6E8A-4147-A177-3AD203B41FA5}">
                      <a16:colId xmlns:a16="http://schemas.microsoft.com/office/drawing/2014/main" val="20008"/>
                    </a:ext>
                  </a:extLst>
                </a:gridCol>
                <a:gridCol w="627113">
                  <a:extLst>
                    <a:ext uri="{9D8B030D-6E8A-4147-A177-3AD203B41FA5}">
                      <a16:colId xmlns:a16="http://schemas.microsoft.com/office/drawing/2014/main" val="20009"/>
                    </a:ext>
                  </a:extLst>
                </a:gridCol>
                <a:gridCol w="649339">
                  <a:extLst>
                    <a:ext uri="{9D8B030D-6E8A-4147-A177-3AD203B41FA5}">
                      <a16:colId xmlns:a16="http://schemas.microsoft.com/office/drawing/2014/main" val="20010"/>
                    </a:ext>
                  </a:extLst>
                </a:gridCol>
                <a:gridCol w="603298">
                  <a:extLst>
                    <a:ext uri="{9D8B030D-6E8A-4147-A177-3AD203B41FA5}">
                      <a16:colId xmlns:a16="http://schemas.microsoft.com/office/drawing/2014/main" val="20011"/>
                    </a:ext>
                  </a:extLst>
                </a:gridCol>
                <a:gridCol w="625525">
                  <a:extLst>
                    <a:ext uri="{9D8B030D-6E8A-4147-A177-3AD203B41FA5}">
                      <a16:colId xmlns:a16="http://schemas.microsoft.com/office/drawing/2014/main" val="20012"/>
                    </a:ext>
                  </a:extLst>
                </a:gridCol>
              </a:tblGrid>
              <a:tr h="388938">
                <a:tc gridSpan="13">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rgbClr val="0000FF"/>
                          </a:solidFill>
                          <a:effectLst/>
                          <a:latin typeface="Times New Roman" pitchFamily="18" charset="0"/>
                          <a:ea typeface="宋体" charset="-122"/>
                        </a:rPr>
                        <a:t>表</a:t>
                      </a:r>
                      <a:r>
                        <a:rPr kumimoji="1" lang="en-US" altLang="zh-CN" sz="1400" b="1" i="0" u="none" strike="noStrike" cap="none" normalizeH="0" baseline="0" smtClean="0">
                          <a:ln>
                            <a:noFill/>
                          </a:ln>
                          <a:solidFill>
                            <a:srgbClr val="0000FF"/>
                          </a:solidFill>
                          <a:effectLst/>
                          <a:latin typeface="Times New Roman" pitchFamily="18" charset="0"/>
                          <a:ea typeface="宋体" charset="-122"/>
                        </a:rPr>
                        <a:t>1    </a:t>
                      </a:r>
                      <a:r>
                        <a:rPr kumimoji="1" lang="zh-CN" altLang="en-US" sz="1400" b="1" i="0" u="none" strike="noStrike" cap="none" normalizeH="0" baseline="0" smtClean="0">
                          <a:ln>
                            <a:noFill/>
                          </a:ln>
                          <a:solidFill>
                            <a:srgbClr val="0000FF"/>
                          </a:solidFill>
                          <a:effectLst/>
                          <a:latin typeface="Times New Roman" pitchFamily="18" charset="0"/>
                          <a:ea typeface="宋体" charset="-122"/>
                        </a:rPr>
                        <a:t>水和乙醇的饱和蒸气压</a:t>
                      </a:r>
                      <a:endParaRPr kumimoji="1" lang="zh-CN" altLang="en-US" sz="1400" b="1" i="0" u="none" strike="noStrike" cap="none" normalizeH="0" baseline="0" smtClean="0">
                        <a:ln>
                          <a:noFill/>
                        </a:ln>
                        <a:solidFill>
                          <a:schemeClr val="tx1"/>
                        </a:solidFill>
                        <a:effectLst/>
                        <a:latin typeface="Times New Roman" pitchFamily="18" charset="0"/>
                        <a:ea typeface="宋体" charset="-122"/>
                      </a:endParaRPr>
                    </a:p>
                  </a:txBody>
                  <a:tcPr marL="91447" marR="9144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382588">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rgbClr val="0000FF"/>
                          </a:solidFill>
                          <a:effectLst/>
                          <a:latin typeface="Times New Roman" pitchFamily="18" charset="0"/>
                          <a:ea typeface="宋体" charset="-122"/>
                        </a:rPr>
                        <a:t>温度℃</a:t>
                      </a:r>
                      <a:endParaRPr kumimoji="1" lang="zh-CN" altLang="en-US" sz="1400" b="1" i="0" u="none" strike="noStrike" cap="none" normalizeH="0" baseline="0" smtClean="0">
                        <a:ln>
                          <a:noFill/>
                        </a:ln>
                        <a:solidFill>
                          <a:schemeClr val="tx1"/>
                        </a:solidFill>
                        <a:effectLst/>
                        <a:latin typeface="Times New Roman" pitchFamily="18" charset="0"/>
                        <a:ea typeface="宋体" charset="-122"/>
                      </a:endParaRPr>
                    </a:p>
                  </a:txBody>
                  <a:tcPr marL="91447" marR="9144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400" b="1" i="0" u="none" strike="noStrike" cap="none" normalizeH="0" baseline="0" smtClean="0">
                          <a:ln>
                            <a:noFill/>
                          </a:ln>
                          <a:solidFill>
                            <a:srgbClr val="0000FF"/>
                          </a:solidFill>
                          <a:effectLst/>
                          <a:latin typeface="Times New Roman" pitchFamily="18" charset="0"/>
                          <a:ea typeface="宋体" charset="-122"/>
                        </a:rPr>
                        <a:t>0</a:t>
                      </a:r>
                      <a:endParaRPr kumimoji="1" lang="en-US" altLang="zh-CN" sz="1400" b="1" i="0" u="none" strike="noStrike" cap="none" normalizeH="0" baseline="0" smtClean="0">
                        <a:ln>
                          <a:noFill/>
                        </a:ln>
                        <a:solidFill>
                          <a:schemeClr val="tx1"/>
                        </a:solidFill>
                        <a:effectLst/>
                        <a:latin typeface="Times New Roman" pitchFamily="18" charset="0"/>
                        <a:ea typeface="宋体" charset="-122"/>
                      </a:endParaRPr>
                    </a:p>
                  </a:txBody>
                  <a:tcPr marL="91447" marR="9144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400" b="1" i="0" u="none" strike="noStrike" cap="none" normalizeH="0" baseline="0" smtClean="0">
                          <a:ln>
                            <a:noFill/>
                          </a:ln>
                          <a:solidFill>
                            <a:srgbClr val="0000FF"/>
                          </a:solidFill>
                          <a:effectLst/>
                          <a:latin typeface="Times New Roman" pitchFamily="18" charset="0"/>
                          <a:ea typeface="宋体" charset="-122"/>
                        </a:rPr>
                        <a:t>10</a:t>
                      </a:r>
                      <a:endParaRPr kumimoji="1" lang="en-US" altLang="zh-CN" sz="1400" b="1" i="0" u="none" strike="noStrike" cap="none" normalizeH="0" baseline="0" smtClean="0">
                        <a:ln>
                          <a:noFill/>
                        </a:ln>
                        <a:solidFill>
                          <a:schemeClr val="tx1"/>
                        </a:solidFill>
                        <a:effectLst/>
                        <a:latin typeface="Times New Roman" pitchFamily="18" charset="0"/>
                        <a:ea typeface="宋体" charset="-122"/>
                      </a:endParaRPr>
                    </a:p>
                  </a:txBody>
                  <a:tcPr marL="91447" marR="9144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400" b="1" i="0" u="none" strike="noStrike" cap="none" normalizeH="0" baseline="0" smtClean="0">
                          <a:ln>
                            <a:noFill/>
                          </a:ln>
                          <a:solidFill>
                            <a:srgbClr val="0000FF"/>
                          </a:solidFill>
                          <a:effectLst/>
                          <a:latin typeface="Times New Roman" pitchFamily="18" charset="0"/>
                          <a:ea typeface="宋体" charset="-122"/>
                        </a:rPr>
                        <a:t>20</a:t>
                      </a:r>
                      <a:endParaRPr kumimoji="1" lang="en-US" altLang="zh-CN" sz="1400" b="1" i="0" u="none" strike="noStrike" cap="none" normalizeH="0" baseline="0" smtClean="0">
                        <a:ln>
                          <a:noFill/>
                        </a:ln>
                        <a:solidFill>
                          <a:schemeClr val="tx1"/>
                        </a:solidFill>
                        <a:effectLst/>
                        <a:latin typeface="Times New Roman" pitchFamily="18" charset="0"/>
                        <a:ea typeface="宋体" charset="-122"/>
                      </a:endParaRPr>
                    </a:p>
                  </a:txBody>
                  <a:tcPr marL="91447" marR="9144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400" b="1" i="0" u="none" strike="noStrike" cap="none" normalizeH="0" baseline="0" smtClean="0">
                          <a:ln>
                            <a:noFill/>
                          </a:ln>
                          <a:solidFill>
                            <a:srgbClr val="0000FF"/>
                          </a:solidFill>
                          <a:effectLst/>
                          <a:latin typeface="Times New Roman" pitchFamily="18" charset="0"/>
                          <a:ea typeface="宋体" charset="-122"/>
                        </a:rPr>
                        <a:t>30</a:t>
                      </a:r>
                      <a:endParaRPr kumimoji="1" lang="en-US" altLang="zh-CN" sz="1400" b="1" i="0" u="none" strike="noStrike" cap="none" normalizeH="0" baseline="0" smtClean="0">
                        <a:ln>
                          <a:noFill/>
                        </a:ln>
                        <a:solidFill>
                          <a:schemeClr val="tx1"/>
                        </a:solidFill>
                        <a:effectLst/>
                        <a:latin typeface="Times New Roman" pitchFamily="18" charset="0"/>
                        <a:ea typeface="宋体" charset="-122"/>
                      </a:endParaRPr>
                    </a:p>
                  </a:txBody>
                  <a:tcPr marL="91447" marR="9144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400" b="1" i="0" u="none" strike="noStrike" cap="none" normalizeH="0" baseline="0" smtClean="0">
                          <a:ln>
                            <a:noFill/>
                          </a:ln>
                          <a:solidFill>
                            <a:srgbClr val="0000FF"/>
                          </a:solidFill>
                          <a:effectLst/>
                          <a:latin typeface="Times New Roman" pitchFamily="18" charset="0"/>
                          <a:ea typeface="宋体" charset="-122"/>
                        </a:rPr>
                        <a:t>40</a:t>
                      </a:r>
                      <a:endParaRPr kumimoji="1" lang="en-US" altLang="zh-CN" sz="1400" b="1" i="0" u="none" strike="noStrike" cap="none" normalizeH="0" baseline="0" smtClean="0">
                        <a:ln>
                          <a:noFill/>
                        </a:ln>
                        <a:solidFill>
                          <a:schemeClr val="tx1"/>
                        </a:solidFill>
                        <a:effectLst/>
                        <a:latin typeface="Times New Roman" pitchFamily="18" charset="0"/>
                        <a:ea typeface="宋体" charset="-122"/>
                      </a:endParaRPr>
                    </a:p>
                  </a:txBody>
                  <a:tcPr marL="91447" marR="9144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400" b="1" i="0" u="none" strike="noStrike" cap="none" normalizeH="0" baseline="0" smtClean="0">
                          <a:ln>
                            <a:noFill/>
                          </a:ln>
                          <a:solidFill>
                            <a:srgbClr val="0000FF"/>
                          </a:solidFill>
                          <a:effectLst/>
                          <a:latin typeface="Times New Roman" pitchFamily="18" charset="0"/>
                          <a:ea typeface="宋体" charset="-122"/>
                        </a:rPr>
                        <a:t>50</a:t>
                      </a:r>
                      <a:endParaRPr kumimoji="1" lang="en-US" altLang="zh-CN" sz="1400" b="1" i="0" u="none" strike="noStrike" cap="none" normalizeH="0" baseline="0" smtClean="0">
                        <a:ln>
                          <a:noFill/>
                        </a:ln>
                        <a:solidFill>
                          <a:schemeClr val="tx1"/>
                        </a:solidFill>
                        <a:effectLst/>
                        <a:latin typeface="Times New Roman" pitchFamily="18" charset="0"/>
                        <a:ea typeface="宋体" charset="-122"/>
                      </a:endParaRPr>
                    </a:p>
                  </a:txBody>
                  <a:tcPr marL="91447" marR="9144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400" b="1" i="0" u="none" strike="noStrike" cap="none" normalizeH="0" baseline="0" smtClean="0">
                          <a:ln>
                            <a:noFill/>
                          </a:ln>
                          <a:solidFill>
                            <a:srgbClr val="0000FF"/>
                          </a:solidFill>
                          <a:effectLst/>
                          <a:latin typeface="Times New Roman" pitchFamily="18" charset="0"/>
                          <a:ea typeface="宋体" charset="-122"/>
                        </a:rPr>
                        <a:t>60</a:t>
                      </a:r>
                      <a:endParaRPr kumimoji="1" lang="en-US" altLang="zh-CN" sz="1400" b="1" i="0" u="none" strike="noStrike" cap="none" normalizeH="0" baseline="0" smtClean="0">
                        <a:ln>
                          <a:noFill/>
                        </a:ln>
                        <a:solidFill>
                          <a:schemeClr val="tx1"/>
                        </a:solidFill>
                        <a:effectLst/>
                        <a:latin typeface="Times New Roman" pitchFamily="18" charset="0"/>
                        <a:ea typeface="宋体" charset="-122"/>
                      </a:endParaRPr>
                    </a:p>
                  </a:txBody>
                  <a:tcPr marL="91447" marR="9144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400" b="1" i="0" u="none" strike="noStrike" cap="none" normalizeH="0" baseline="0" smtClean="0">
                          <a:ln>
                            <a:noFill/>
                          </a:ln>
                          <a:solidFill>
                            <a:srgbClr val="0000FF"/>
                          </a:solidFill>
                          <a:effectLst/>
                          <a:latin typeface="Times New Roman" pitchFamily="18" charset="0"/>
                          <a:ea typeface="宋体" charset="-122"/>
                        </a:rPr>
                        <a:t>70</a:t>
                      </a:r>
                      <a:endParaRPr kumimoji="1" lang="en-US" altLang="zh-CN" sz="1400" b="1" i="0" u="none" strike="noStrike" cap="none" normalizeH="0" baseline="0" smtClean="0">
                        <a:ln>
                          <a:noFill/>
                        </a:ln>
                        <a:solidFill>
                          <a:schemeClr val="tx1"/>
                        </a:solidFill>
                        <a:effectLst/>
                        <a:latin typeface="Times New Roman" pitchFamily="18" charset="0"/>
                        <a:ea typeface="宋体" charset="-122"/>
                      </a:endParaRPr>
                    </a:p>
                  </a:txBody>
                  <a:tcPr marL="91447" marR="9144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400" b="1" i="0" u="none" strike="noStrike" cap="none" normalizeH="0" baseline="0" smtClean="0">
                          <a:ln>
                            <a:noFill/>
                          </a:ln>
                          <a:solidFill>
                            <a:srgbClr val="0000FF"/>
                          </a:solidFill>
                          <a:effectLst/>
                          <a:latin typeface="Times New Roman" pitchFamily="18" charset="0"/>
                          <a:ea typeface="宋体" charset="-122"/>
                        </a:rPr>
                        <a:t>80</a:t>
                      </a:r>
                      <a:endParaRPr kumimoji="1" lang="en-US" altLang="zh-CN" sz="1400" b="1" i="0" u="none" strike="noStrike" cap="none" normalizeH="0" baseline="0" smtClean="0">
                        <a:ln>
                          <a:noFill/>
                        </a:ln>
                        <a:solidFill>
                          <a:schemeClr val="tx1"/>
                        </a:solidFill>
                        <a:effectLst/>
                        <a:latin typeface="Times New Roman" pitchFamily="18" charset="0"/>
                        <a:ea typeface="宋体" charset="-122"/>
                      </a:endParaRPr>
                    </a:p>
                  </a:txBody>
                  <a:tcPr marL="91447" marR="9144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400" b="1" i="0" u="none" strike="noStrike" cap="none" normalizeH="0" baseline="0" smtClean="0">
                          <a:ln>
                            <a:noFill/>
                          </a:ln>
                          <a:solidFill>
                            <a:srgbClr val="0000FF"/>
                          </a:solidFill>
                          <a:effectLst/>
                          <a:latin typeface="Times New Roman" pitchFamily="18" charset="0"/>
                          <a:ea typeface="宋体" charset="-122"/>
                        </a:rPr>
                        <a:t>90</a:t>
                      </a:r>
                      <a:endParaRPr kumimoji="1" lang="en-US" altLang="zh-CN" sz="1400" b="1" i="0" u="none" strike="noStrike" cap="none" normalizeH="0" baseline="0" smtClean="0">
                        <a:ln>
                          <a:noFill/>
                        </a:ln>
                        <a:solidFill>
                          <a:schemeClr val="tx1"/>
                        </a:solidFill>
                        <a:effectLst/>
                        <a:latin typeface="Times New Roman" pitchFamily="18" charset="0"/>
                        <a:ea typeface="宋体" charset="-122"/>
                      </a:endParaRPr>
                    </a:p>
                  </a:txBody>
                  <a:tcPr marL="91447" marR="9144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400" b="1" i="0" u="none" strike="noStrike" cap="none" normalizeH="0" baseline="0" smtClean="0">
                          <a:ln>
                            <a:noFill/>
                          </a:ln>
                          <a:solidFill>
                            <a:srgbClr val="0000FF"/>
                          </a:solidFill>
                          <a:effectLst/>
                          <a:latin typeface="Times New Roman" pitchFamily="18" charset="0"/>
                          <a:ea typeface="宋体" charset="-122"/>
                        </a:rPr>
                        <a:t>100</a:t>
                      </a:r>
                      <a:endParaRPr kumimoji="1" lang="en-US" altLang="zh-CN" sz="1400" b="1" i="0" u="none" strike="noStrike" cap="none" normalizeH="0" baseline="0" smtClean="0">
                        <a:ln>
                          <a:noFill/>
                        </a:ln>
                        <a:solidFill>
                          <a:schemeClr val="tx1"/>
                        </a:solidFill>
                        <a:effectLst/>
                        <a:latin typeface="Times New Roman" pitchFamily="18" charset="0"/>
                        <a:ea typeface="宋体" charset="-122"/>
                      </a:endParaRPr>
                    </a:p>
                  </a:txBody>
                  <a:tcPr marL="91447" marR="9144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30238">
                <a:tc row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rgbClr val="0000FF"/>
                          </a:solidFill>
                          <a:effectLst/>
                          <a:latin typeface="Times New Roman" pitchFamily="18" charset="0"/>
                          <a:ea typeface="宋体" charset="-122"/>
                        </a:rPr>
                        <a:t>蒸气压</a:t>
                      </a:r>
                      <a:endParaRPr kumimoji="1" lang="zh-CN" altLang="en-US" sz="1400" b="1" i="0" u="none" strike="noStrike" cap="none" normalizeH="0" baseline="0" smtClean="0">
                        <a:ln>
                          <a:noFill/>
                        </a:ln>
                        <a:solidFill>
                          <a:schemeClr val="tx1"/>
                        </a:solidFill>
                        <a:effectLst/>
                        <a:latin typeface="Times New Roman" pitchFamily="18" charset="0"/>
                        <a:ea typeface="宋体" charset="-122"/>
                      </a:endParaRPr>
                    </a:p>
                  </a:txBody>
                  <a:tcPr marL="91447" marR="9144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rgbClr val="0000FF"/>
                          </a:solidFill>
                          <a:effectLst/>
                          <a:latin typeface="Times New Roman" pitchFamily="18" charset="0"/>
                          <a:ea typeface="宋体" charset="-122"/>
                        </a:rPr>
                        <a:t>水</a:t>
                      </a:r>
                      <a:r>
                        <a:rPr kumimoji="1" lang="en-US" altLang="zh-CN" sz="1400" b="1" i="0" u="none" strike="noStrike" cap="none" normalizeH="0" baseline="0" smtClean="0">
                          <a:ln>
                            <a:noFill/>
                          </a:ln>
                          <a:solidFill>
                            <a:srgbClr val="0000FF"/>
                          </a:solidFill>
                          <a:effectLst/>
                          <a:latin typeface="Times New Roman" pitchFamily="18" charset="0"/>
                          <a:ea typeface="宋体" charset="-122"/>
                        </a:rPr>
                        <a:t>mm</a:t>
                      </a:r>
                      <a:r>
                        <a:rPr kumimoji="1" lang="en-US" altLang="zh-CN" sz="1400" b="1" i="0" u="none" strike="noStrike" cap="none" normalizeH="0" baseline="0" smtClean="0">
                          <a:ln>
                            <a:noFill/>
                          </a:ln>
                          <a:solidFill>
                            <a:srgbClr val="0000FF"/>
                          </a:solidFill>
                          <a:effectLst/>
                          <a:latin typeface="Arial" charset="0"/>
                          <a:ea typeface="宋体" charset="-122"/>
                        </a:rPr>
                        <a:t>Hg</a:t>
                      </a:r>
                      <a:endParaRPr kumimoji="1" lang="zh-CN" altLang="en-US" sz="1400" b="1" i="0" u="none" strike="noStrike" cap="none" normalizeH="0" baseline="0" smtClean="0">
                        <a:ln>
                          <a:noFill/>
                        </a:ln>
                        <a:solidFill>
                          <a:schemeClr val="tx1"/>
                        </a:solidFill>
                        <a:effectLst/>
                        <a:latin typeface="Times New Roman" pitchFamily="18" charset="0"/>
                        <a:ea typeface="宋体" charset="-122"/>
                      </a:endParaRPr>
                    </a:p>
                  </a:txBody>
                  <a:tcPr marL="91447" marR="9144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400" b="1" i="0" u="none" strike="noStrike" cap="none" normalizeH="0" baseline="0" smtClean="0">
                          <a:ln>
                            <a:noFill/>
                          </a:ln>
                          <a:solidFill>
                            <a:srgbClr val="0000FF"/>
                          </a:solidFill>
                          <a:effectLst/>
                          <a:latin typeface="Times New Roman" pitchFamily="18" charset="0"/>
                          <a:ea typeface="宋体" charset="-122"/>
                        </a:rPr>
                        <a:t>4.57</a:t>
                      </a:r>
                      <a:endParaRPr kumimoji="1" lang="en-US" altLang="zh-CN" sz="1400" b="1" i="0" u="none" strike="noStrike" cap="none" normalizeH="0" baseline="0" smtClean="0">
                        <a:ln>
                          <a:noFill/>
                        </a:ln>
                        <a:solidFill>
                          <a:schemeClr val="tx1"/>
                        </a:solidFill>
                        <a:effectLst/>
                        <a:latin typeface="Times New Roman" pitchFamily="18" charset="0"/>
                        <a:ea typeface="宋体" charset="-122"/>
                      </a:endParaRPr>
                    </a:p>
                  </a:txBody>
                  <a:tcPr marL="91447" marR="9144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400" b="1" i="0" u="none" strike="noStrike" cap="none" normalizeH="0" baseline="0" smtClean="0">
                          <a:ln>
                            <a:noFill/>
                          </a:ln>
                          <a:solidFill>
                            <a:srgbClr val="0000FF"/>
                          </a:solidFill>
                          <a:effectLst/>
                          <a:latin typeface="Times New Roman" pitchFamily="18" charset="0"/>
                          <a:ea typeface="宋体" charset="-122"/>
                        </a:rPr>
                        <a:t>9.14</a:t>
                      </a:r>
                      <a:endParaRPr kumimoji="1" lang="en-US" altLang="zh-CN" sz="1400" b="1" i="0" u="none" strike="noStrike" cap="none" normalizeH="0" baseline="0" smtClean="0">
                        <a:ln>
                          <a:noFill/>
                        </a:ln>
                        <a:solidFill>
                          <a:schemeClr val="tx1"/>
                        </a:solidFill>
                        <a:effectLst/>
                        <a:latin typeface="Times New Roman" pitchFamily="18" charset="0"/>
                        <a:ea typeface="宋体" charset="-122"/>
                      </a:endParaRPr>
                    </a:p>
                  </a:txBody>
                  <a:tcPr marL="91447" marR="9144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400" b="1" i="0" u="none" strike="noStrike" cap="none" normalizeH="0" baseline="0" smtClean="0">
                          <a:ln>
                            <a:noFill/>
                          </a:ln>
                          <a:solidFill>
                            <a:srgbClr val="0000FF"/>
                          </a:solidFill>
                          <a:effectLst/>
                          <a:latin typeface="Times New Roman" pitchFamily="18" charset="0"/>
                          <a:ea typeface="宋体" charset="-122"/>
                        </a:rPr>
                        <a:t>17.36</a:t>
                      </a:r>
                      <a:endParaRPr kumimoji="1" lang="en-US" altLang="zh-CN" sz="1400" b="1" i="0" u="none" strike="noStrike" cap="none" normalizeH="0" baseline="0" smtClean="0">
                        <a:ln>
                          <a:noFill/>
                        </a:ln>
                        <a:solidFill>
                          <a:schemeClr val="tx1"/>
                        </a:solidFill>
                        <a:effectLst/>
                        <a:latin typeface="Times New Roman" pitchFamily="18" charset="0"/>
                        <a:ea typeface="宋体" charset="-122"/>
                      </a:endParaRPr>
                    </a:p>
                  </a:txBody>
                  <a:tcPr marL="91447" marR="9144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400" b="1" i="0" u="none" strike="noStrike" cap="none" normalizeH="0" baseline="0" smtClean="0">
                          <a:ln>
                            <a:noFill/>
                          </a:ln>
                          <a:solidFill>
                            <a:srgbClr val="0000FF"/>
                          </a:solidFill>
                          <a:effectLst/>
                          <a:latin typeface="Times New Roman" pitchFamily="18" charset="0"/>
                          <a:ea typeface="宋体" charset="-122"/>
                        </a:rPr>
                        <a:t>31.51</a:t>
                      </a:r>
                      <a:endParaRPr kumimoji="1" lang="en-US" altLang="zh-CN" sz="1400" b="1" i="0" u="none" strike="noStrike" cap="none" normalizeH="0" baseline="0" smtClean="0">
                        <a:ln>
                          <a:noFill/>
                        </a:ln>
                        <a:solidFill>
                          <a:schemeClr val="tx1"/>
                        </a:solidFill>
                        <a:effectLst/>
                        <a:latin typeface="Times New Roman" pitchFamily="18" charset="0"/>
                        <a:ea typeface="宋体" charset="-122"/>
                      </a:endParaRPr>
                    </a:p>
                  </a:txBody>
                  <a:tcPr marL="91447" marR="9144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400" b="1" i="0" u="none" strike="noStrike" cap="none" normalizeH="0" baseline="0" smtClean="0">
                          <a:ln>
                            <a:noFill/>
                          </a:ln>
                          <a:solidFill>
                            <a:srgbClr val="0000FF"/>
                          </a:solidFill>
                          <a:effectLst/>
                          <a:latin typeface="Times New Roman" pitchFamily="18" charset="0"/>
                          <a:ea typeface="宋体" charset="-122"/>
                        </a:rPr>
                        <a:t>54.87</a:t>
                      </a:r>
                      <a:endParaRPr kumimoji="1" lang="en-US" altLang="zh-CN" sz="1400" b="1" i="0" u="none" strike="noStrike" cap="none" normalizeH="0" baseline="0" smtClean="0">
                        <a:ln>
                          <a:noFill/>
                        </a:ln>
                        <a:solidFill>
                          <a:schemeClr val="tx1"/>
                        </a:solidFill>
                        <a:effectLst/>
                        <a:latin typeface="Times New Roman" pitchFamily="18" charset="0"/>
                        <a:ea typeface="宋体" charset="-122"/>
                      </a:endParaRPr>
                    </a:p>
                  </a:txBody>
                  <a:tcPr marL="91447" marR="9144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400" b="1" i="0" u="none" strike="noStrike" cap="none" normalizeH="0" baseline="0" smtClean="0">
                          <a:ln>
                            <a:noFill/>
                          </a:ln>
                          <a:solidFill>
                            <a:srgbClr val="0000FF"/>
                          </a:solidFill>
                          <a:effectLst/>
                          <a:latin typeface="Times New Roman" pitchFamily="18" charset="0"/>
                          <a:ea typeface="宋体" charset="-122"/>
                        </a:rPr>
                        <a:t>91.98</a:t>
                      </a:r>
                      <a:endParaRPr kumimoji="1" lang="en-US" altLang="zh-CN" sz="1400" b="1" i="0" u="none" strike="noStrike" cap="none" normalizeH="0" baseline="0" smtClean="0">
                        <a:ln>
                          <a:noFill/>
                        </a:ln>
                        <a:solidFill>
                          <a:schemeClr val="tx1"/>
                        </a:solidFill>
                        <a:effectLst/>
                        <a:latin typeface="Times New Roman" pitchFamily="18" charset="0"/>
                        <a:ea typeface="宋体" charset="-122"/>
                      </a:endParaRPr>
                    </a:p>
                  </a:txBody>
                  <a:tcPr marL="91447" marR="9144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400" b="1" i="0" u="none" strike="noStrike" cap="none" normalizeH="0" baseline="0" smtClean="0">
                          <a:ln>
                            <a:noFill/>
                          </a:ln>
                          <a:solidFill>
                            <a:srgbClr val="0000FF"/>
                          </a:solidFill>
                          <a:effectLst/>
                          <a:latin typeface="Times New Roman" pitchFamily="18" charset="0"/>
                          <a:ea typeface="宋体" charset="-122"/>
                        </a:rPr>
                        <a:t>148.9</a:t>
                      </a:r>
                      <a:endParaRPr kumimoji="1" lang="en-US" altLang="zh-CN" sz="1400" b="1" i="0" u="none" strike="noStrike" cap="none" normalizeH="0" baseline="0" smtClean="0">
                        <a:ln>
                          <a:noFill/>
                        </a:ln>
                        <a:solidFill>
                          <a:schemeClr val="tx1"/>
                        </a:solidFill>
                        <a:effectLst/>
                        <a:latin typeface="Times New Roman" pitchFamily="18" charset="0"/>
                        <a:ea typeface="宋体" charset="-122"/>
                      </a:endParaRPr>
                    </a:p>
                  </a:txBody>
                  <a:tcPr marL="91447" marR="9144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400" b="1" i="0" u="none" strike="noStrike" cap="none" normalizeH="0" baseline="0" smtClean="0">
                          <a:ln>
                            <a:noFill/>
                          </a:ln>
                          <a:solidFill>
                            <a:srgbClr val="0000FF"/>
                          </a:solidFill>
                          <a:effectLst/>
                          <a:latin typeface="Times New Roman" pitchFamily="18" charset="0"/>
                          <a:ea typeface="宋体" charset="-122"/>
                        </a:rPr>
                        <a:t>233.3</a:t>
                      </a:r>
                      <a:endParaRPr kumimoji="1" lang="en-US" altLang="zh-CN" sz="1400" b="1" i="0" u="none" strike="noStrike" cap="none" normalizeH="0" baseline="0" smtClean="0">
                        <a:ln>
                          <a:noFill/>
                        </a:ln>
                        <a:solidFill>
                          <a:schemeClr val="tx1"/>
                        </a:solidFill>
                        <a:effectLst/>
                        <a:latin typeface="Times New Roman" pitchFamily="18" charset="0"/>
                        <a:ea typeface="宋体" charset="-122"/>
                      </a:endParaRPr>
                    </a:p>
                  </a:txBody>
                  <a:tcPr marL="91447" marR="9144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400" b="1" i="0" u="none" strike="noStrike" cap="none" normalizeH="0" baseline="0" smtClean="0">
                          <a:ln>
                            <a:noFill/>
                          </a:ln>
                          <a:solidFill>
                            <a:srgbClr val="0000FF"/>
                          </a:solidFill>
                          <a:effectLst/>
                          <a:latin typeface="Times New Roman" pitchFamily="18" charset="0"/>
                          <a:ea typeface="宋体" charset="-122"/>
                        </a:rPr>
                        <a:t>354.9</a:t>
                      </a:r>
                      <a:endParaRPr kumimoji="1" lang="en-US" altLang="zh-CN" sz="1400" b="1" i="0" u="none" strike="noStrike" cap="none" normalizeH="0" baseline="0" smtClean="0">
                        <a:ln>
                          <a:noFill/>
                        </a:ln>
                        <a:solidFill>
                          <a:schemeClr val="tx1"/>
                        </a:solidFill>
                        <a:effectLst/>
                        <a:latin typeface="Times New Roman" pitchFamily="18" charset="0"/>
                        <a:ea typeface="宋体" charset="-122"/>
                      </a:endParaRPr>
                    </a:p>
                  </a:txBody>
                  <a:tcPr marL="91447" marR="9144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400" b="1" i="0" u="none" strike="noStrike" cap="none" normalizeH="0" baseline="0" smtClean="0">
                          <a:ln>
                            <a:noFill/>
                          </a:ln>
                          <a:solidFill>
                            <a:srgbClr val="0000FF"/>
                          </a:solidFill>
                          <a:effectLst/>
                          <a:latin typeface="Times New Roman" pitchFamily="18" charset="0"/>
                          <a:ea typeface="宋体" charset="-122"/>
                        </a:rPr>
                        <a:t>525.5</a:t>
                      </a:r>
                      <a:endParaRPr kumimoji="1" lang="en-US" altLang="zh-CN" sz="1400" b="1" i="0" u="none" strike="noStrike" cap="none" normalizeH="0" baseline="0" smtClean="0">
                        <a:ln>
                          <a:noFill/>
                        </a:ln>
                        <a:solidFill>
                          <a:schemeClr val="tx1"/>
                        </a:solidFill>
                        <a:effectLst/>
                        <a:latin typeface="Times New Roman" pitchFamily="18" charset="0"/>
                        <a:ea typeface="宋体" charset="-122"/>
                      </a:endParaRPr>
                    </a:p>
                  </a:txBody>
                  <a:tcPr marL="91447" marR="9144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400" b="1" i="0" u="none" strike="noStrike" cap="none" normalizeH="0" baseline="0" smtClean="0">
                          <a:ln>
                            <a:noFill/>
                          </a:ln>
                          <a:solidFill>
                            <a:srgbClr val="0000FF"/>
                          </a:solidFill>
                          <a:effectLst/>
                          <a:latin typeface="Times New Roman" pitchFamily="18" charset="0"/>
                          <a:ea typeface="宋体" charset="-122"/>
                        </a:rPr>
                        <a:t>760</a:t>
                      </a:r>
                      <a:endParaRPr kumimoji="1" lang="en-US" altLang="zh-CN" sz="1400" b="1" i="0" u="none" strike="noStrike" cap="none" normalizeH="0" baseline="0" smtClean="0">
                        <a:ln>
                          <a:noFill/>
                        </a:ln>
                        <a:solidFill>
                          <a:schemeClr val="tx1"/>
                        </a:solidFill>
                        <a:effectLst/>
                        <a:latin typeface="Times New Roman" pitchFamily="18" charset="0"/>
                        <a:ea typeface="宋体" charset="-122"/>
                      </a:endParaRPr>
                    </a:p>
                  </a:txBody>
                  <a:tcPr marL="91447" marR="9144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42925">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rgbClr val="0000FF"/>
                          </a:solidFill>
                          <a:effectLst/>
                          <a:latin typeface="宋体" charset="-122"/>
                          <a:ea typeface="宋体" charset="-122"/>
                        </a:rPr>
                        <a:t>乙</a:t>
                      </a:r>
                      <a:r>
                        <a:rPr kumimoji="1" lang="en-US" altLang="zh-CN" sz="1400" b="1" i="0" u="none" strike="noStrike" cap="none" normalizeH="0" baseline="0" smtClean="0">
                          <a:ln>
                            <a:noFill/>
                          </a:ln>
                          <a:solidFill>
                            <a:srgbClr val="0000FF"/>
                          </a:solidFill>
                          <a:effectLst/>
                          <a:latin typeface="Times New Roman" pitchFamily="18" charset="0"/>
                          <a:ea typeface="宋体" charset="-122"/>
                        </a:rPr>
                        <a:t>mm</a:t>
                      </a:r>
                      <a:r>
                        <a:rPr kumimoji="1" lang="en-US" altLang="zh-CN" sz="1400" b="1" i="0" u="none" strike="noStrike" cap="none" normalizeH="0" baseline="0" smtClean="0">
                          <a:ln>
                            <a:noFill/>
                          </a:ln>
                          <a:solidFill>
                            <a:srgbClr val="0000FF"/>
                          </a:solidFill>
                          <a:effectLst/>
                          <a:latin typeface="Arial" charset="0"/>
                          <a:ea typeface="宋体" charset="-122"/>
                        </a:rPr>
                        <a:t>Hg</a:t>
                      </a:r>
                      <a:endParaRPr kumimoji="1" lang="zh-CN" altLang="en-US" sz="1400" b="1" i="0" u="none" strike="noStrike" cap="none" normalizeH="0" baseline="0" smtClean="0">
                        <a:ln>
                          <a:noFill/>
                        </a:ln>
                        <a:solidFill>
                          <a:schemeClr val="tx1"/>
                        </a:solidFill>
                        <a:effectLst/>
                        <a:latin typeface="Times New Roman" pitchFamily="18" charset="0"/>
                        <a:ea typeface="宋体" charset="-122"/>
                      </a:endParaRPr>
                    </a:p>
                  </a:txBody>
                  <a:tcPr marL="91447" marR="9144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400" b="1" i="0" u="none" strike="noStrike" cap="none" normalizeH="0" baseline="0" smtClean="0">
                          <a:ln>
                            <a:noFill/>
                          </a:ln>
                          <a:solidFill>
                            <a:srgbClr val="0000FF"/>
                          </a:solidFill>
                          <a:effectLst/>
                          <a:latin typeface="Times New Roman" pitchFamily="18" charset="0"/>
                          <a:ea typeface="宋体" charset="-122"/>
                        </a:rPr>
                        <a:t>12.24</a:t>
                      </a:r>
                      <a:endParaRPr kumimoji="1" lang="en-US" altLang="zh-CN" sz="1400" b="1" i="0" u="none" strike="noStrike" cap="none" normalizeH="0" baseline="0" smtClean="0">
                        <a:ln>
                          <a:noFill/>
                        </a:ln>
                        <a:solidFill>
                          <a:schemeClr val="tx1"/>
                        </a:solidFill>
                        <a:effectLst/>
                        <a:latin typeface="Times New Roman" pitchFamily="18" charset="0"/>
                        <a:ea typeface="宋体" charset="-122"/>
                      </a:endParaRPr>
                    </a:p>
                  </a:txBody>
                  <a:tcPr marL="91447" marR="9144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400" b="1" i="0" u="none" strike="noStrike" cap="none" normalizeH="0" baseline="0" smtClean="0">
                          <a:ln>
                            <a:noFill/>
                          </a:ln>
                          <a:solidFill>
                            <a:srgbClr val="0000FF"/>
                          </a:solidFill>
                          <a:effectLst/>
                          <a:latin typeface="Times New Roman" pitchFamily="18" charset="0"/>
                          <a:ea typeface="宋体" charset="-122"/>
                        </a:rPr>
                        <a:t>23.17</a:t>
                      </a:r>
                      <a:endParaRPr kumimoji="1" lang="en-US" altLang="zh-CN" sz="1400" b="1" i="0" u="none" strike="noStrike" cap="none" normalizeH="0" baseline="0" smtClean="0">
                        <a:ln>
                          <a:noFill/>
                        </a:ln>
                        <a:solidFill>
                          <a:schemeClr val="tx1"/>
                        </a:solidFill>
                        <a:effectLst/>
                        <a:latin typeface="Times New Roman" pitchFamily="18" charset="0"/>
                        <a:ea typeface="宋体" charset="-122"/>
                      </a:endParaRPr>
                    </a:p>
                  </a:txBody>
                  <a:tcPr marL="91447" marR="9144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400" b="1" i="0" u="none" strike="noStrike" cap="none" normalizeH="0" baseline="0" smtClean="0">
                          <a:ln>
                            <a:noFill/>
                          </a:ln>
                          <a:solidFill>
                            <a:srgbClr val="0000FF"/>
                          </a:solidFill>
                          <a:effectLst/>
                          <a:latin typeface="Times New Roman" pitchFamily="18" charset="0"/>
                          <a:ea typeface="宋体" charset="-122"/>
                        </a:rPr>
                        <a:t>44</a:t>
                      </a:r>
                      <a:endParaRPr kumimoji="1" lang="en-US" altLang="zh-CN" sz="1400" b="1" i="0" u="none" strike="noStrike" cap="none" normalizeH="0" baseline="0" smtClean="0">
                        <a:ln>
                          <a:noFill/>
                        </a:ln>
                        <a:solidFill>
                          <a:schemeClr val="tx1"/>
                        </a:solidFill>
                        <a:effectLst/>
                        <a:latin typeface="Times New Roman" pitchFamily="18" charset="0"/>
                        <a:ea typeface="宋体" charset="-122"/>
                      </a:endParaRPr>
                    </a:p>
                  </a:txBody>
                  <a:tcPr marL="91447" marR="9144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400" b="1" i="0" u="none" strike="noStrike" cap="none" normalizeH="0" baseline="0" smtClean="0">
                          <a:ln>
                            <a:noFill/>
                          </a:ln>
                          <a:solidFill>
                            <a:srgbClr val="0000FF"/>
                          </a:solidFill>
                          <a:effectLst/>
                          <a:latin typeface="Times New Roman" pitchFamily="18" charset="0"/>
                          <a:ea typeface="宋体" charset="-122"/>
                        </a:rPr>
                        <a:t>78.66</a:t>
                      </a:r>
                      <a:endParaRPr kumimoji="1" lang="en-US" altLang="zh-CN" sz="1400" b="1" i="0" u="none" strike="noStrike" cap="none" normalizeH="0" baseline="0" smtClean="0">
                        <a:ln>
                          <a:noFill/>
                        </a:ln>
                        <a:solidFill>
                          <a:schemeClr val="tx1"/>
                        </a:solidFill>
                        <a:effectLst/>
                        <a:latin typeface="Times New Roman" pitchFamily="18" charset="0"/>
                        <a:ea typeface="宋体" charset="-122"/>
                      </a:endParaRPr>
                    </a:p>
                  </a:txBody>
                  <a:tcPr marL="91447" marR="9144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400" b="1" i="0" u="none" strike="noStrike" cap="none" normalizeH="0" baseline="0" smtClean="0">
                          <a:ln>
                            <a:noFill/>
                          </a:ln>
                          <a:solidFill>
                            <a:srgbClr val="0000FF"/>
                          </a:solidFill>
                          <a:effectLst/>
                          <a:latin typeface="Times New Roman" pitchFamily="18" charset="0"/>
                          <a:ea typeface="宋体" charset="-122"/>
                        </a:rPr>
                        <a:t>133.4</a:t>
                      </a:r>
                      <a:endParaRPr kumimoji="1" lang="en-US" altLang="zh-CN" sz="1400" b="1" i="0" u="none" strike="noStrike" cap="none" normalizeH="0" baseline="0" smtClean="0">
                        <a:ln>
                          <a:noFill/>
                        </a:ln>
                        <a:solidFill>
                          <a:schemeClr val="tx1"/>
                        </a:solidFill>
                        <a:effectLst/>
                        <a:latin typeface="Times New Roman" pitchFamily="18" charset="0"/>
                        <a:ea typeface="宋体" charset="-122"/>
                      </a:endParaRPr>
                    </a:p>
                  </a:txBody>
                  <a:tcPr marL="91447" marR="9144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400" b="1" i="0" u="none" strike="noStrike" cap="none" normalizeH="0" baseline="0" smtClean="0">
                          <a:ln>
                            <a:noFill/>
                          </a:ln>
                          <a:solidFill>
                            <a:srgbClr val="0000FF"/>
                          </a:solidFill>
                          <a:effectLst/>
                          <a:latin typeface="Times New Roman" pitchFamily="18" charset="0"/>
                          <a:ea typeface="宋体" charset="-122"/>
                        </a:rPr>
                        <a:t>219.9</a:t>
                      </a:r>
                      <a:endParaRPr kumimoji="1" lang="en-US" altLang="zh-CN" sz="1400" b="1" i="0" u="none" strike="noStrike" cap="none" normalizeH="0" baseline="0" smtClean="0">
                        <a:ln>
                          <a:noFill/>
                        </a:ln>
                        <a:solidFill>
                          <a:schemeClr val="tx1"/>
                        </a:solidFill>
                        <a:effectLst/>
                        <a:latin typeface="Times New Roman" pitchFamily="18" charset="0"/>
                        <a:ea typeface="宋体" charset="-122"/>
                      </a:endParaRPr>
                    </a:p>
                  </a:txBody>
                  <a:tcPr marL="91447" marR="9144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400" b="1" i="0" u="none" strike="noStrike" cap="none" normalizeH="0" baseline="0" smtClean="0">
                          <a:ln>
                            <a:noFill/>
                          </a:ln>
                          <a:solidFill>
                            <a:srgbClr val="0000FF"/>
                          </a:solidFill>
                          <a:effectLst/>
                          <a:latin typeface="Times New Roman" pitchFamily="18" charset="0"/>
                          <a:ea typeface="宋体" charset="-122"/>
                        </a:rPr>
                        <a:t>350.2</a:t>
                      </a:r>
                      <a:endParaRPr kumimoji="1" lang="en-US" altLang="zh-CN" sz="1400" b="1" i="0" u="none" strike="noStrike" cap="none" normalizeH="0" baseline="0" smtClean="0">
                        <a:ln>
                          <a:noFill/>
                        </a:ln>
                        <a:solidFill>
                          <a:schemeClr val="tx1"/>
                        </a:solidFill>
                        <a:effectLst/>
                        <a:latin typeface="Times New Roman" pitchFamily="18" charset="0"/>
                        <a:ea typeface="宋体" charset="-122"/>
                      </a:endParaRPr>
                    </a:p>
                  </a:txBody>
                  <a:tcPr marL="91447" marR="9144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400" b="1" i="0" u="none" strike="noStrike" cap="none" normalizeH="0" baseline="0" smtClean="0">
                          <a:ln>
                            <a:noFill/>
                          </a:ln>
                          <a:solidFill>
                            <a:srgbClr val="0000FF"/>
                          </a:solidFill>
                          <a:effectLst/>
                          <a:latin typeface="Times New Roman" pitchFamily="18" charset="0"/>
                          <a:ea typeface="宋体" charset="-122"/>
                        </a:rPr>
                        <a:t>540.9</a:t>
                      </a:r>
                      <a:endParaRPr kumimoji="1" lang="en-US" altLang="zh-CN" sz="1400" b="1" i="0" u="none" strike="noStrike" cap="none" normalizeH="0" baseline="0" smtClean="0">
                        <a:ln>
                          <a:noFill/>
                        </a:ln>
                        <a:solidFill>
                          <a:schemeClr val="tx1"/>
                        </a:solidFill>
                        <a:effectLst/>
                        <a:latin typeface="Times New Roman" pitchFamily="18" charset="0"/>
                        <a:ea typeface="宋体" charset="-122"/>
                      </a:endParaRPr>
                    </a:p>
                  </a:txBody>
                  <a:tcPr marL="91447" marR="9144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400" b="1" i="0" u="none" strike="noStrike" cap="none" normalizeH="0" baseline="0" smtClean="0">
                          <a:ln>
                            <a:noFill/>
                          </a:ln>
                          <a:solidFill>
                            <a:srgbClr val="0000FF"/>
                          </a:solidFill>
                          <a:effectLst/>
                          <a:latin typeface="Times New Roman" pitchFamily="18" charset="0"/>
                          <a:ea typeface="宋体" charset="-122"/>
                        </a:rPr>
                        <a:t>811.8</a:t>
                      </a:r>
                      <a:endParaRPr kumimoji="1" lang="en-US" altLang="zh-CN" sz="1400" b="1" i="0" u="none" strike="noStrike" cap="none" normalizeH="0" baseline="0" smtClean="0">
                        <a:ln>
                          <a:noFill/>
                        </a:ln>
                        <a:solidFill>
                          <a:schemeClr val="tx1"/>
                        </a:solidFill>
                        <a:effectLst/>
                        <a:latin typeface="Times New Roman" pitchFamily="18" charset="0"/>
                        <a:ea typeface="宋体" charset="-122"/>
                      </a:endParaRPr>
                    </a:p>
                  </a:txBody>
                  <a:tcPr marL="91447" marR="9144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400" b="1" i="0" u="none" strike="noStrike" cap="none" normalizeH="0" baseline="0" smtClean="0">
                          <a:ln>
                            <a:noFill/>
                          </a:ln>
                          <a:solidFill>
                            <a:srgbClr val="0000FF"/>
                          </a:solidFill>
                          <a:effectLst/>
                          <a:latin typeface="Times New Roman" pitchFamily="18" charset="0"/>
                          <a:ea typeface="宋体" charset="-122"/>
                        </a:rPr>
                        <a:t>1186</a:t>
                      </a:r>
                      <a:endParaRPr kumimoji="1" lang="en-US" altLang="zh-CN" sz="1400" b="1" i="0" u="none" strike="noStrike" cap="none" normalizeH="0" baseline="0" smtClean="0">
                        <a:ln>
                          <a:noFill/>
                        </a:ln>
                        <a:solidFill>
                          <a:schemeClr val="tx1"/>
                        </a:solidFill>
                        <a:effectLst/>
                        <a:latin typeface="Times New Roman" pitchFamily="18" charset="0"/>
                        <a:ea typeface="宋体" charset="-122"/>
                      </a:endParaRPr>
                    </a:p>
                  </a:txBody>
                  <a:tcPr marL="91447" marR="9144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400" b="1" i="0" u="none" strike="noStrike" cap="none" normalizeH="0" baseline="0" dirty="0" smtClean="0">
                          <a:ln>
                            <a:noFill/>
                          </a:ln>
                          <a:solidFill>
                            <a:srgbClr val="0000FF"/>
                          </a:solidFill>
                          <a:effectLst/>
                          <a:latin typeface="Times New Roman" pitchFamily="18" charset="0"/>
                          <a:ea typeface="宋体" charset="-122"/>
                        </a:rPr>
                        <a:t>1692</a:t>
                      </a:r>
                      <a:endParaRPr kumimoji="1" lang="en-US" altLang="zh-CN" sz="1400" b="1" i="0" u="none" strike="noStrike" cap="none" normalizeH="0" baseline="0" dirty="0" smtClean="0">
                        <a:ln>
                          <a:noFill/>
                        </a:ln>
                        <a:solidFill>
                          <a:schemeClr val="tx1"/>
                        </a:solidFill>
                        <a:effectLst/>
                        <a:latin typeface="Times New Roman" pitchFamily="18" charset="0"/>
                        <a:ea typeface="宋体" charset="-122"/>
                      </a:endParaRPr>
                    </a:p>
                  </a:txBody>
                  <a:tcPr marL="91447" marR="9144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47166" name="Rectangle 287"/>
          <p:cNvSpPr>
            <a:spLocks noChangeArrowheads="1"/>
          </p:cNvSpPr>
          <p:nvPr/>
        </p:nvSpPr>
        <p:spPr bwMode="auto">
          <a:xfrm>
            <a:off x="4479925" y="4144963"/>
            <a:ext cx="184150" cy="579437"/>
          </a:xfrm>
          <a:prstGeom prst="rect">
            <a:avLst/>
          </a:prstGeom>
          <a:noFill/>
          <a:ln>
            <a:noFill/>
          </a:ln>
          <a:effectLst>
            <a:outerShdw sy="50000" kx="-2453608" rotWithShape="0">
              <a:schemeClr val="bg2"/>
            </a:outerShdw>
          </a:effectLst>
          <a:extLst/>
        </p:spPr>
        <p:txBody>
          <a:bodyPr wrap="none" anchor="ct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0"/>
              </a:spcBef>
              <a:buClrTx/>
              <a:buSzTx/>
              <a:buFontTx/>
              <a:buNone/>
              <a:defRPr/>
            </a:pPr>
            <a:endParaRPr kumimoji="1" lang="en-US" altLang="zh-CN" sz="800">
              <a:latin typeface="Times New Roman" pitchFamily="18" charset="0"/>
            </a:endParaRPr>
          </a:p>
          <a:p>
            <a:pPr algn="ctr">
              <a:spcBef>
                <a:spcPct val="0"/>
              </a:spcBef>
              <a:buClrTx/>
              <a:buSzTx/>
              <a:buFontTx/>
              <a:buNone/>
              <a:defRPr/>
            </a:pPr>
            <a:endParaRPr kumimoji="1" lang="en-US" altLang="zh-CN" sz="2400">
              <a:latin typeface="Times New Roman" pitchFamily="18" charset="0"/>
            </a:endParaRPr>
          </a:p>
        </p:txBody>
      </p:sp>
      <p:pic>
        <p:nvPicPr>
          <p:cNvPr id="144446" name="Picture 295" descr="W020061201609998272839"/>
          <p:cNvPicPr>
            <a:picLocks noChangeAspect="1" noChangeArrowheads="1"/>
          </p:cNvPicPr>
          <p:nvPr/>
        </p:nvPicPr>
        <p:blipFill>
          <a:blip r:embed="rId2"/>
          <a:srcRect/>
          <a:stretch>
            <a:fillRect/>
          </a:stretch>
        </p:blipFill>
        <p:spPr bwMode="auto">
          <a:xfrm>
            <a:off x="4211638" y="3789363"/>
            <a:ext cx="4035425" cy="2859087"/>
          </a:xfrm>
          <a:prstGeom prst="rect">
            <a:avLst/>
          </a:prstGeom>
          <a:noFill/>
          <a:ln w="9525">
            <a:noFill/>
            <a:miter lim="800000"/>
            <a:headEnd/>
            <a:tailEnd/>
          </a:ln>
        </p:spPr>
      </p:pic>
      <p:pic>
        <p:nvPicPr>
          <p:cNvPr id="144447" name="Picture 296" descr="jieke22200692195149"/>
          <p:cNvPicPr>
            <a:picLocks noChangeAspect="1" noChangeArrowheads="1"/>
          </p:cNvPicPr>
          <p:nvPr/>
        </p:nvPicPr>
        <p:blipFill>
          <a:blip r:embed="rId3"/>
          <a:srcRect/>
          <a:stretch>
            <a:fillRect/>
          </a:stretch>
        </p:blipFill>
        <p:spPr bwMode="auto">
          <a:xfrm>
            <a:off x="900113" y="3544888"/>
            <a:ext cx="2055812" cy="331311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106" name="Rectangle 2"/>
          <p:cNvSpPr>
            <a:spLocks noGrp="1" noChangeArrowheads="1"/>
          </p:cNvSpPr>
          <p:nvPr>
            <p:ph type="title" idx="4294967295"/>
          </p:nvPr>
        </p:nvSpPr>
        <p:spPr>
          <a:xfrm>
            <a:off x="468313" y="260350"/>
            <a:ext cx="8229600" cy="882650"/>
          </a:xfrm>
        </p:spPr>
        <p:txBody>
          <a:bodyPr/>
          <a:lstStyle/>
          <a:p>
            <a:pPr>
              <a:defRPr/>
            </a:pPr>
            <a:r>
              <a:rPr lang="zh-CN" altLang="en-US" smtClean="0">
                <a:solidFill>
                  <a:srgbClr val="0000CC"/>
                </a:solidFill>
                <a:effectLst>
                  <a:outerShdw blurRad="38100" dist="38100" dir="2700000" algn="tl">
                    <a:srgbClr val="C0C0C0"/>
                  </a:outerShdw>
                </a:effectLst>
              </a:rPr>
              <a:t>洋酒（蒸馏酒）的分类</a:t>
            </a:r>
          </a:p>
        </p:txBody>
      </p:sp>
      <p:sp>
        <p:nvSpPr>
          <p:cNvPr id="815107" name="Rectangle 3"/>
          <p:cNvSpPr>
            <a:spLocks noGrp="1" noChangeArrowheads="1"/>
          </p:cNvSpPr>
          <p:nvPr>
            <p:ph type="body" idx="4294967295"/>
          </p:nvPr>
        </p:nvSpPr>
        <p:spPr>
          <a:xfrm>
            <a:off x="323850" y="981075"/>
            <a:ext cx="8820150" cy="5661025"/>
          </a:xfrm>
        </p:spPr>
        <p:txBody>
          <a:bodyPr/>
          <a:lstStyle/>
          <a:p>
            <a:pPr>
              <a:defRPr/>
            </a:pPr>
            <a:r>
              <a:rPr lang="zh-CN" altLang="en-US" sz="2800" smtClean="0">
                <a:solidFill>
                  <a:srgbClr val="D60093"/>
                </a:solidFill>
                <a:effectLst>
                  <a:outerShdw blurRad="38100" dist="38100" dir="2700000" algn="tl">
                    <a:srgbClr val="C0C0C0"/>
                  </a:outerShdw>
                </a:effectLst>
              </a:rPr>
              <a:t>白兰地（</a:t>
            </a:r>
            <a:r>
              <a:rPr lang="en-US" altLang="zh-CN" sz="2800" smtClean="0">
                <a:solidFill>
                  <a:srgbClr val="D60093"/>
                </a:solidFill>
                <a:effectLst>
                  <a:outerShdw blurRad="38100" dist="38100" dir="2700000" algn="tl">
                    <a:srgbClr val="C0C0C0"/>
                  </a:outerShdw>
                </a:effectLst>
              </a:rPr>
              <a:t>brandy</a:t>
            </a:r>
            <a:r>
              <a:rPr lang="zh-CN" altLang="en-US" sz="2800" smtClean="0">
                <a:solidFill>
                  <a:srgbClr val="D60093"/>
                </a:solidFill>
                <a:effectLst>
                  <a:outerShdw blurRad="38100" dist="38100" dir="2700000" algn="tl">
                    <a:srgbClr val="C0C0C0"/>
                  </a:outerShdw>
                </a:effectLst>
              </a:rPr>
              <a:t>）</a:t>
            </a:r>
          </a:p>
          <a:p>
            <a:pPr>
              <a:buFont typeface="Wingdings" pitchFamily="2" charset="2"/>
              <a:buNone/>
              <a:defRPr/>
            </a:pPr>
            <a:r>
              <a:rPr lang="zh-CN" altLang="en-US" sz="2400" smtClean="0">
                <a:solidFill>
                  <a:srgbClr val="0000CC"/>
                </a:solidFill>
                <a:effectLst>
                  <a:outerShdw blurRad="38100" dist="38100" dir="2700000" algn="tl">
                    <a:srgbClr val="C0C0C0"/>
                  </a:outerShdw>
                </a:effectLst>
                <a:latin typeface="华文新魏" pitchFamily="2" charset="-122"/>
                <a:ea typeface="华文新魏" pitchFamily="2" charset="-122"/>
              </a:rPr>
              <a:t>      白兰地以葡萄为原料，若以其它水果为原料制成的蒸馏酒，则在白兰地前冠以水果的名称，如苹果白兰地、樱桃白兰地、梨子白兰地等等。 </a:t>
            </a:r>
          </a:p>
          <a:p>
            <a:pPr>
              <a:defRPr/>
            </a:pPr>
            <a:r>
              <a:rPr lang="zh-CN" altLang="en-US" sz="2800" smtClean="0">
                <a:solidFill>
                  <a:srgbClr val="D60093"/>
                </a:solidFill>
                <a:effectLst>
                  <a:outerShdw blurRad="38100" dist="38100" dir="2700000" algn="tl">
                    <a:srgbClr val="C0C0C0"/>
                  </a:outerShdw>
                </a:effectLst>
              </a:rPr>
              <a:t>威士忌（</a:t>
            </a:r>
            <a:r>
              <a:rPr lang="en-US" altLang="zh-CN" sz="2800" smtClean="0">
                <a:solidFill>
                  <a:srgbClr val="D60093"/>
                </a:solidFill>
                <a:effectLst>
                  <a:outerShdw blurRad="38100" dist="38100" dir="2700000" algn="tl">
                    <a:srgbClr val="C0C0C0"/>
                  </a:outerShdw>
                </a:effectLst>
              </a:rPr>
              <a:t>whisky</a:t>
            </a:r>
            <a:r>
              <a:rPr lang="zh-CN" altLang="en-US" sz="2800" smtClean="0">
                <a:solidFill>
                  <a:srgbClr val="D60093"/>
                </a:solidFill>
                <a:effectLst>
                  <a:outerShdw blurRad="38100" dist="38100" dir="2700000" algn="tl">
                    <a:srgbClr val="C0C0C0"/>
                  </a:outerShdw>
                </a:effectLst>
              </a:rPr>
              <a:t>）</a:t>
            </a:r>
          </a:p>
          <a:p>
            <a:pPr>
              <a:buFont typeface="Wingdings" pitchFamily="2" charset="2"/>
              <a:buNone/>
              <a:defRPr/>
            </a:pPr>
            <a:r>
              <a:rPr lang="zh-CN" altLang="en-US" sz="2400" smtClean="0">
                <a:solidFill>
                  <a:srgbClr val="0000CC"/>
                </a:solidFill>
                <a:effectLst>
                  <a:outerShdw blurRad="38100" dist="38100" dir="2700000" algn="tl">
                    <a:srgbClr val="C0C0C0"/>
                  </a:outerShdw>
                </a:effectLst>
                <a:ea typeface="华文新魏" pitchFamily="2" charset="-122"/>
              </a:rPr>
              <a:t>           威士忌以麦芽和谷类为原料，单纯的粮谷威士忌一般不能市售，只有和麦芽威士忌组成混合威士忌方可销售。</a:t>
            </a:r>
            <a:r>
              <a:rPr lang="zh-CN" altLang="en-US" sz="2400" smtClean="0">
                <a:solidFill>
                  <a:srgbClr val="0000CC"/>
                </a:solidFill>
                <a:effectLst>
                  <a:outerShdw blurRad="38100" dist="38100" dir="2700000" algn="tl">
                    <a:srgbClr val="C0C0C0"/>
                  </a:outerShdw>
                </a:effectLst>
              </a:rPr>
              <a:t> </a:t>
            </a:r>
          </a:p>
          <a:p>
            <a:pPr>
              <a:defRPr/>
            </a:pPr>
            <a:r>
              <a:rPr lang="zh-CN" altLang="en-US" sz="2800" smtClean="0">
                <a:solidFill>
                  <a:srgbClr val="D60093"/>
                </a:solidFill>
                <a:effectLst>
                  <a:outerShdw blurRad="38100" dist="38100" dir="2700000" algn="tl">
                    <a:srgbClr val="C0C0C0"/>
                  </a:outerShdw>
                </a:effectLst>
              </a:rPr>
              <a:t>兰姆酒（</a:t>
            </a:r>
            <a:r>
              <a:rPr lang="en-US" altLang="zh-CN" sz="2800" smtClean="0">
                <a:solidFill>
                  <a:srgbClr val="D60093"/>
                </a:solidFill>
                <a:effectLst>
                  <a:outerShdw blurRad="38100" dist="38100" dir="2700000" algn="tl">
                    <a:srgbClr val="C0C0C0"/>
                  </a:outerShdw>
                </a:effectLst>
              </a:rPr>
              <a:t>rum</a:t>
            </a:r>
            <a:r>
              <a:rPr lang="zh-CN" altLang="en-US" sz="2800" smtClean="0">
                <a:solidFill>
                  <a:srgbClr val="D60093"/>
                </a:solidFill>
                <a:effectLst>
                  <a:outerShdw blurRad="38100" dist="38100" dir="2700000" algn="tl">
                    <a:srgbClr val="C0C0C0"/>
                  </a:outerShdw>
                </a:effectLst>
              </a:rPr>
              <a:t>）</a:t>
            </a:r>
          </a:p>
          <a:p>
            <a:pPr>
              <a:buFont typeface="Wingdings" pitchFamily="2" charset="2"/>
              <a:buNone/>
              <a:defRPr/>
            </a:pPr>
            <a:r>
              <a:rPr lang="zh-CN" altLang="en-US" sz="2400" smtClean="0">
                <a:solidFill>
                  <a:srgbClr val="0000CC"/>
                </a:solidFill>
                <a:effectLst>
                  <a:outerShdw blurRad="38100" dist="38100" dir="2700000" algn="tl">
                    <a:srgbClr val="C0C0C0"/>
                  </a:outerShdw>
                </a:effectLst>
                <a:latin typeface="华文新魏" pitchFamily="2" charset="-122"/>
                <a:ea typeface="华文新魏" pitchFamily="2" charset="-122"/>
              </a:rPr>
              <a:t>      兰姆酒则以甘蔗粮蜜为原料，分为深色和浅色两种。此外，还有以高纯酒精为基础酿制而成的杜松子酒（</a:t>
            </a:r>
            <a:r>
              <a:rPr lang="en-US" altLang="zh-CN" sz="2400" smtClean="0">
                <a:solidFill>
                  <a:srgbClr val="0000CC"/>
                </a:solidFill>
                <a:effectLst>
                  <a:outerShdw blurRad="38100" dist="38100" dir="2700000" algn="tl">
                    <a:srgbClr val="C0C0C0"/>
                  </a:outerShdw>
                </a:effectLst>
                <a:latin typeface="华文新魏" pitchFamily="2" charset="-122"/>
                <a:ea typeface="华文新魏" pitchFamily="2" charset="-122"/>
              </a:rPr>
              <a:t>gin</a:t>
            </a:r>
            <a:r>
              <a:rPr lang="zh-CN" altLang="en-US" sz="2400" smtClean="0">
                <a:solidFill>
                  <a:srgbClr val="0000CC"/>
                </a:solidFill>
                <a:effectLst>
                  <a:outerShdw blurRad="38100" dist="38100" dir="2700000" algn="tl">
                    <a:srgbClr val="C0C0C0"/>
                  </a:outerShdw>
                </a:effectLst>
                <a:latin typeface="华文新魏" pitchFamily="2" charset="-122"/>
                <a:ea typeface="华文新魏" pitchFamily="2" charset="-122"/>
              </a:rPr>
              <a:t>）和伏特加酒（</a:t>
            </a:r>
            <a:r>
              <a:rPr lang="en-US" altLang="zh-CN" sz="2400" smtClean="0">
                <a:solidFill>
                  <a:srgbClr val="0000CC"/>
                </a:solidFill>
                <a:effectLst>
                  <a:outerShdw blurRad="38100" dist="38100" dir="2700000" algn="tl">
                    <a:srgbClr val="C0C0C0"/>
                  </a:outerShdw>
                </a:effectLst>
                <a:latin typeface="华文新魏" pitchFamily="2" charset="-122"/>
                <a:ea typeface="华文新魏" pitchFamily="2" charset="-122"/>
              </a:rPr>
              <a:t>vodka</a:t>
            </a:r>
            <a:r>
              <a:rPr lang="zh-CN" altLang="en-US" sz="2400" smtClean="0">
                <a:solidFill>
                  <a:srgbClr val="0000CC"/>
                </a:solidFill>
                <a:effectLst>
                  <a:outerShdw blurRad="38100" dist="38100" dir="2700000" algn="tl">
                    <a:srgbClr val="C0C0C0"/>
                  </a:outerShdw>
                </a:effectLst>
                <a:latin typeface="华文新魏" pitchFamily="2" charset="-122"/>
                <a:ea typeface="华文新魏" pitchFamily="2" charset="-122"/>
              </a:rPr>
              <a:t>），杜松子酒为药用植物杜松子和食用酒精经串蒸或冷混而成。伏特加酒可分为纯酒精伏特加（中性酒精）和调香伏特加两大类。</a:t>
            </a:r>
            <a:r>
              <a:rPr lang="zh-CN" altLang="en-US" sz="2800" smtClean="0">
                <a:solidFill>
                  <a:srgbClr val="0000CC"/>
                </a:solidFill>
                <a:effectLst>
                  <a:outerShdw blurRad="38100" dist="38100" dir="2700000" algn="tl">
                    <a:srgbClr val="C0C0C0"/>
                  </a:outerShdw>
                </a:effectLst>
                <a:latin typeface="华文新魏" pitchFamily="2" charset="-122"/>
                <a:ea typeface="华文新魏" pitchFamily="2" charset="-122"/>
              </a:rPr>
              <a:t> </a:t>
            </a:r>
          </a:p>
        </p:txBody>
      </p:sp>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130" name="Rectangle 2"/>
          <p:cNvSpPr>
            <a:spLocks noGrp="1" noChangeArrowheads="1"/>
          </p:cNvSpPr>
          <p:nvPr>
            <p:ph type="title" idx="4294967295"/>
          </p:nvPr>
        </p:nvSpPr>
        <p:spPr>
          <a:xfrm>
            <a:off x="468313" y="0"/>
            <a:ext cx="8229600" cy="1143000"/>
          </a:xfrm>
        </p:spPr>
        <p:txBody>
          <a:bodyPr/>
          <a:lstStyle/>
          <a:p>
            <a:pPr>
              <a:defRPr/>
            </a:pPr>
            <a:r>
              <a:rPr lang="zh-CN" altLang="en-US" smtClean="0">
                <a:solidFill>
                  <a:srgbClr val="0000CC"/>
                </a:solidFill>
                <a:effectLst>
                  <a:outerShdw blurRad="38100" dist="38100" dir="2700000" algn="tl">
                    <a:srgbClr val="C0C0C0"/>
                  </a:outerShdw>
                </a:effectLst>
              </a:rPr>
              <a:t>洋酒中的知名品牌和识别</a:t>
            </a:r>
          </a:p>
        </p:txBody>
      </p:sp>
      <p:sp>
        <p:nvSpPr>
          <p:cNvPr id="816131" name="Rectangle 3"/>
          <p:cNvSpPr>
            <a:spLocks noGrp="1" noChangeArrowheads="1"/>
          </p:cNvSpPr>
          <p:nvPr>
            <p:ph type="body" idx="4294967295"/>
          </p:nvPr>
        </p:nvSpPr>
        <p:spPr>
          <a:xfrm>
            <a:off x="323850" y="908050"/>
            <a:ext cx="8229600" cy="5068888"/>
          </a:xfrm>
        </p:spPr>
        <p:txBody>
          <a:bodyPr/>
          <a:lstStyle/>
          <a:p>
            <a:pPr>
              <a:defRPr/>
            </a:pPr>
            <a:r>
              <a:rPr lang="zh-CN" altLang="en-US" sz="2800" smtClean="0">
                <a:solidFill>
                  <a:srgbClr val="D60093"/>
                </a:solidFill>
                <a:effectLst>
                  <a:outerShdw blurRad="38100" dist="38100" dir="2700000" algn="tl">
                    <a:srgbClr val="C0C0C0"/>
                  </a:outerShdw>
                </a:effectLst>
              </a:rPr>
              <a:t>白兰地</a:t>
            </a:r>
          </a:p>
          <a:p>
            <a:pPr>
              <a:buFont typeface="Wingdings" pitchFamily="2" charset="2"/>
              <a:buNone/>
              <a:defRPr/>
            </a:pPr>
            <a:r>
              <a:rPr lang="zh-CN" altLang="en-US" sz="2000" smtClean="0">
                <a:effectLst>
                  <a:outerShdw blurRad="38100" dist="38100" dir="2700000" algn="tl">
                    <a:srgbClr val="C0C0C0"/>
                  </a:outerShdw>
                </a:effectLst>
                <a:latin typeface="华文新魏" pitchFamily="2" charset="-122"/>
                <a:ea typeface="华文新魏" pitchFamily="2" charset="-122"/>
              </a:rPr>
              <a:t>       </a:t>
            </a:r>
            <a:r>
              <a:rPr lang="zh-CN" altLang="en-US" sz="2000" smtClean="0">
                <a:solidFill>
                  <a:srgbClr val="0000CC"/>
                </a:solidFill>
                <a:effectLst>
                  <a:outerShdw blurRad="38100" dist="38100" dir="2700000" algn="tl">
                    <a:srgbClr val="C0C0C0"/>
                  </a:outerShdw>
                </a:effectLst>
                <a:latin typeface="华文新魏" pitchFamily="2" charset="-122"/>
                <a:ea typeface="华文新魏" pitchFamily="2" charset="-122"/>
              </a:rPr>
              <a:t>白兰地以法国生产的最为知名。法国著名白兰地产区有两个：一个为干邑地区（</a:t>
            </a:r>
            <a:r>
              <a:rPr lang="en-US" altLang="zh-CN" sz="2000" smtClean="0">
                <a:solidFill>
                  <a:srgbClr val="0000CC"/>
                </a:solidFill>
                <a:effectLst>
                  <a:outerShdw blurRad="38100" dist="38100" dir="2700000" algn="tl">
                    <a:srgbClr val="C0C0C0"/>
                  </a:outerShdw>
                </a:effectLst>
                <a:latin typeface="华文新魏" pitchFamily="2" charset="-122"/>
                <a:ea typeface="华文新魏" pitchFamily="2" charset="-122"/>
              </a:rPr>
              <a:t>coganc</a:t>
            </a:r>
            <a:r>
              <a:rPr lang="zh-CN" altLang="en-US" sz="2000" smtClean="0">
                <a:solidFill>
                  <a:srgbClr val="0000CC"/>
                </a:solidFill>
                <a:effectLst>
                  <a:outerShdw blurRad="38100" dist="38100" dir="2700000" algn="tl">
                    <a:srgbClr val="C0C0C0"/>
                  </a:outerShdw>
                </a:effectLst>
                <a:latin typeface="华文新魏" pitchFamily="2" charset="-122"/>
                <a:ea typeface="华文新魏" pitchFamily="2" charset="-122"/>
              </a:rPr>
              <a:t>），另一个为雅马邑地区（</a:t>
            </a:r>
            <a:r>
              <a:rPr lang="en-US" altLang="zh-CN" sz="2000" smtClean="0">
                <a:solidFill>
                  <a:srgbClr val="0000CC"/>
                </a:solidFill>
                <a:effectLst>
                  <a:outerShdw blurRad="38100" dist="38100" dir="2700000" algn="tl">
                    <a:srgbClr val="C0C0C0"/>
                  </a:outerShdw>
                </a:effectLst>
                <a:latin typeface="华文新魏" pitchFamily="2" charset="-122"/>
                <a:ea typeface="华文新魏" pitchFamily="2" charset="-122"/>
              </a:rPr>
              <a:t>armagnac</a:t>
            </a:r>
            <a:r>
              <a:rPr lang="zh-CN" altLang="en-US" sz="2000" smtClean="0">
                <a:solidFill>
                  <a:srgbClr val="0000CC"/>
                </a:solidFill>
                <a:effectLst>
                  <a:outerShdw blurRad="38100" dist="38100" dir="2700000" algn="tl">
                    <a:srgbClr val="C0C0C0"/>
                  </a:outerShdw>
                </a:effectLst>
                <a:latin typeface="华文新魏" pitchFamily="2" charset="-122"/>
                <a:ea typeface="华文新魏" pitchFamily="2" charset="-122"/>
              </a:rPr>
              <a:t>）。干邑酒知名品牌有轩尼诗（</a:t>
            </a:r>
            <a:r>
              <a:rPr lang="en-US" altLang="zh-CN" sz="2000" smtClean="0">
                <a:solidFill>
                  <a:srgbClr val="0000CC"/>
                </a:solidFill>
                <a:effectLst>
                  <a:outerShdw blurRad="38100" dist="38100" dir="2700000" algn="tl">
                    <a:srgbClr val="C0C0C0"/>
                  </a:outerShdw>
                </a:effectLst>
                <a:latin typeface="华文新魏" pitchFamily="2" charset="-122"/>
                <a:ea typeface="华文新魏" pitchFamily="2" charset="-122"/>
              </a:rPr>
              <a:t>hennessy</a:t>
            </a:r>
            <a:r>
              <a:rPr lang="zh-CN" altLang="en-US" sz="2000" smtClean="0">
                <a:solidFill>
                  <a:srgbClr val="0000CC"/>
                </a:solidFill>
                <a:effectLst>
                  <a:outerShdw blurRad="38100" dist="38100" dir="2700000" algn="tl">
                    <a:srgbClr val="C0C0C0"/>
                  </a:outerShdw>
                </a:effectLst>
                <a:latin typeface="华文新魏" pitchFamily="2" charset="-122"/>
                <a:ea typeface="华文新魏" pitchFamily="2" charset="-122"/>
              </a:rPr>
              <a:t>），人头马（</a:t>
            </a:r>
            <a:r>
              <a:rPr lang="en-US" altLang="zh-CN" sz="2000" smtClean="0">
                <a:solidFill>
                  <a:srgbClr val="0000CC"/>
                </a:solidFill>
                <a:effectLst>
                  <a:outerShdw blurRad="38100" dist="38100" dir="2700000" algn="tl">
                    <a:srgbClr val="C0C0C0"/>
                  </a:outerShdw>
                </a:effectLst>
                <a:latin typeface="华文新魏" pitchFamily="2" charset="-122"/>
                <a:ea typeface="华文新魏" pitchFamily="2" charset="-122"/>
              </a:rPr>
              <a:t>remy martin</a:t>
            </a:r>
            <a:r>
              <a:rPr lang="zh-CN" altLang="en-US" sz="2000" smtClean="0">
                <a:solidFill>
                  <a:srgbClr val="0000CC"/>
                </a:solidFill>
                <a:effectLst>
                  <a:outerShdw blurRad="38100" dist="38100" dir="2700000" algn="tl">
                    <a:srgbClr val="C0C0C0"/>
                  </a:outerShdw>
                </a:effectLst>
                <a:latin typeface="华文新魏" pitchFamily="2" charset="-122"/>
                <a:ea typeface="华文新魏" pitchFamily="2" charset="-122"/>
              </a:rPr>
              <a:t>），马爹利（</a:t>
            </a:r>
            <a:r>
              <a:rPr lang="en-US" altLang="zh-CN" sz="2000" smtClean="0">
                <a:solidFill>
                  <a:srgbClr val="0000CC"/>
                </a:solidFill>
                <a:effectLst>
                  <a:outerShdw blurRad="38100" dist="38100" dir="2700000" algn="tl">
                    <a:srgbClr val="C0C0C0"/>
                  </a:outerShdw>
                </a:effectLst>
                <a:latin typeface="华文新魏" pitchFamily="2" charset="-122"/>
                <a:ea typeface="华文新魏" pitchFamily="2" charset="-122"/>
              </a:rPr>
              <a:t>martel</a:t>
            </a:r>
            <a:r>
              <a:rPr lang="zh-CN" altLang="en-US" sz="2000" smtClean="0">
                <a:solidFill>
                  <a:srgbClr val="0000CC"/>
                </a:solidFill>
                <a:effectLst>
                  <a:outerShdw blurRad="38100" dist="38100" dir="2700000" algn="tl">
                    <a:srgbClr val="C0C0C0"/>
                  </a:outerShdw>
                </a:effectLst>
                <a:latin typeface="华文新魏" pitchFamily="2" charset="-122"/>
                <a:ea typeface="华文新魏" pitchFamily="2" charset="-122"/>
              </a:rPr>
              <a:t>），拿破仑</a:t>
            </a:r>
            <a:r>
              <a:rPr lang="en-US" altLang="zh-CN" sz="2000" smtClean="0">
                <a:solidFill>
                  <a:srgbClr val="0000CC"/>
                </a:solidFill>
                <a:effectLst>
                  <a:outerShdw blurRad="38100" dist="38100" dir="2700000" algn="tl">
                    <a:srgbClr val="C0C0C0"/>
                  </a:outerShdw>
                </a:effectLst>
                <a:latin typeface="华文新魏" pitchFamily="2" charset="-122"/>
                <a:ea typeface="华文新魏" pitchFamily="2" charset="-122"/>
              </a:rPr>
              <a:t>)</a:t>
            </a:r>
            <a:r>
              <a:rPr lang="zh-CN" altLang="en-US" sz="2000" smtClean="0">
                <a:solidFill>
                  <a:srgbClr val="0000CC"/>
                </a:solidFill>
                <a:effectLst>
                  <a:outerShdw blurRad="38100" dist="38100" dir="2700000" algn="tl">
                    <a:srgbClr val="C0C0C0"/>
                  </a:outerShdw>
                </a:effectLst>
                <a:latin typeface="华文新魏" pitchFamily="2" charset="-122"/>
                <a:ea typeface="华文新魏" pitchFamily="2" charset="-122"/>
              </a:rPr>
              <a:t>（</a:t>
            </a:r>
            <a:r>
              <a:rPr lang="en-US" altLang="zh-CN" sz="2000" smtClean="0">
                <a:solidFill>
                  <a:srgbClr val="0000CC"/>
                </a:solidFill>
                <a:effectLst>
                  <a:outerShdw blurRad="38100" dist="38100" dir="2700000" algn="tl">
                    <a:srgbClr val="C0C0C0"/>
                  </a:outerShdw>
                </a:effectLst>
                <a:latin typeface="华文新魏" pitchFamily="2" charset="-122"/>
                <a:ea typeface="华文新魏" pitchFamily="2" charset="-122"/>
              </a:rPr>
              <a:t>courvoisier</a:t>
            </a:r>
            <a:r>
              <a:rPr lang="zh-CN" altLang="en-US" sz="2000" smtClean="0">
                <a:solidFill>
                  <a:srgbClr val="0000CC"/>
                </a:solidFill>
                <a:effectLst>
                  <a:outerShdw blurRad="38100" dist="38100" dir="2700000" algn="tl">
                    <a:srgbClr val="C0C0C0"/>
                  </a:outerShdw>
                </a:effectLst>
                <a:latin typeface="华文新魏" pitchFamily="2" charset="-122"/>
                <a:ea typeface="华文新魏" pitchFamily="2" charset="-122"/>
              </a:rPr>
              <a:t>），百事吉（</a:t>
            </a:r>
            <a:r>
              <a:rPr lang="en-US" altLang="zh-CN" sz="2000" smtClean="0">
                <a:solidFill>
                  <a:srgbClr val="0000CC"/>
                </a:solidFill>
                <a:effectLst>
                  <a:outerShdw blurRad="38100" dist="38100" dir="2700000" algn="tl">
                    <a:srgbClr val="C0C0C0"/>
                  </a:outerShdw>
                </a:effectLst>
                <a:latin typeface="华文新魏" pitchFamily="2" charset="-122"/>
                <a:ea typeface="华文新魏" pitchFamily="2" charset="-122"/>
              </a:rPr>
              <a:t>bisquit prvivilege</a:t>
            </a:r>
            <a:r>
              <a:rPr lang="zh-CN" altLang="en-US" sz="2000" smtClean="0">
                <a:solidFill>
                  <a:srgbClr val="0000CC"/>
                </a:solidFill>
                <a:effectLst>
                  <a:outerShdw blurRad="38100" dist="38100" dir="2700000" algn="tl">
                    <a:srgbClr val="C0C0C0"/>
                  </a:outerShdw>
                </a:effectLst>
                <a:latin typeface="华文新魏" pitchFamily="2" charset="-122"/>
                <a:ea typeface="华文新魏" pitchFamily="2" charset="-122"/>
              </a:rPr>
              <a:t>），路易老爷（</a:t>
            </a:r>
            <a:r>
              <a:rPr lang="en-US" altLang="zh-CN" sz="2000" smtClean="0">
                <a:solidFill>
                  <a:srgbClr val="0000CC"/>
                </a:solidFill>
                <a:effectLst>
                  <a:outerShdw blurRad="38100" dist="38100" dir="2700000" algn="tl">
                    <a:srgbClr val="C0C0C0"/>
                  </a:outerShdw>
                </a:effectLst>
                <a:latin typeface="华文新魏" pitchFamily="2" charset="-122"/>
                <a:ea typeface="华文新魏" pitchFamily="2" charset="-122"/>
              </a:rPr>
              <a:t>louts royer</a:t>
            </a:r>
            <a:r>
              <a:rPr lang="zh-CN" altLang="en-US" sz="2000" smtClean="0">
                <a:solidFill>
                  <a:srgbClr val="0000CC"/>
                </a:solidFill>
                <a:effectLst>
                  <a:outerShdw blurRad="38100" dist="38100" dir="2700000" algn="tl">
                    <a:srgbClr val="C0C0C0"/>
                  </a:outerShdw>
                </a:effectLst>
                <a:latin typeface="华文新魏" pitchFamily="2" charset="-122"/>
                <a:ea typeface="华文新魏" pitchFamily="2" charset="-122"/>
              </a:rPr>
              <a:t>），奥吉尔（</a:t>
            </a:r>
            <a:r>
              <a:rPr lang="en-US" altLang="zh-CN" sz="2000" smtClean="0">
                <a:solidFill>
                  <a:srgbClr val="0000CC"/>
                </a:solidFill>
                <a:effectLst>
                  <a:outerShdw blurRad="38100" dist="38100" dir="2700000" algn="tl">
                    <a:srgbClr val="C0C0C0"/>
                  </a:outerShdw>
                </a:effectLst>
                <a:latin typeface="华文新魏" pitchFamily="2" charset="-122"/>
                <a:ea typeface="华文新魏" pitchFamily="2" charset="-122"/>
              </a:rPr>
              <a:t>angler</a:t>
            </a:r>
            <a:r>
              <a:rPr lang="zh-CN" altLang="en-US" sz="2000" smtClean="0">
                <a:solidFill>
                  <a:srgbClr val="0000CC"/>
                </a:solidFill>
                <a:effectLst>
                  <a:outerShdw blurRad="38100" dist="38100" dir="2700000" algn="tl">
                    <a:srgbClr val="C0C0C0"/>
                  </a:outerShdw>
                </a:effectLst>
                <a:latin typeface="华文新魏" pitchFamily="2" charset="-122"/>
                <a:ea typeface="华文新魏" pitchFamily="2" charset="-122"/>
              </a:rPr>
              <a:t>），欧德（</a:t>
            </a:r>
            <a:r>
              <a:rPr lang="en-US" altLang="zh-CN" sz="2000" smtClean="0">
                <a:solidFill>
                  <a:srgbClr val="0000CC"/>
                </a:solidFill>
                <a:effectLst>
                  <a:outerShdw blurRad="38100" dist="38100" dir="2700000" algn="tl">
                    <a:srgbClr val="C0C0C0"/>
                  </a:outerShdw>
                </a:effectLst>
                <a:latin typeface="华文新魏" pitchFamily="2" charset="-122"/>
                <a:ea typeface="华文新魏" pitchFamily="2" charset="-122"/>
              </a:rPr>
              <a:t>otard</a:t>
            </a:r>
            <a:r>
              <a:rPr lang="zh-CN" altLang="en-US" sz="2000" smtClean="0">
                <a:solidFill>
                  <a:srgbClr val="0000CC"/>
                </a:solidFill>
                <a:effectLst>
                  <a:outerShdw blurRad="38100" dist="38100" dir="2700000" algn="tl">
                    <a:srgbClr val="C0C0C0"/>
                  </a:outerShdw>
                </a:effectLst>
                <a:latin typeface="华文新魏" pitchFamily="2" charset="-122"/>
                <a:ea typeface="华文新魏" pitchFamily="2" charset="-122"/>
              </a:rPr>
              <a:t>）及金花酒（</a:t>
            </a:r>
            <a:r>
              <a:rPr lang="en-US" altLang="zh-CN" sz="2000" smtClean="0">
                <a:solidFill>
                  <a:srgbClr val="0000CC"/>
                </a:solidFill>
                <a:effectLst>
                  <a:outerShdw blurRad="38100" dist="38100" dir="2700000" algn="tl">
                    <a:srgbClr val="C0C0C0"/>
                  </a:outerShdw>
                </a:effectLst>
                <a:latin typeface="华文新魏" pitchFamily="2" charset="-122"/>
                <a:ea typeface="华文新魏" pitchFamily="2" charset="-122"/>
              </a:rPr>
              <a:t>camus</a:t>
            </a:r>
            <a:r>
              <a:rPr lang="zh-CN" altLang="en-US" sz="2000" smtClean="0">
                <a:solidFill>
                  <a:srgbClr val="0000CC"/>
                </a:solidFill>
                <a:effectLst>
                  <a:outerShdw blurRad="38100" dist="38100" dir="2700000" algn="tl">
                    <a:srgbClr val="C0C0C0"/>
                  </a:outerShdw>
                </a:effectLst>
                <a:latin typeface="华文新魏" pitchFamily="2" charset="-122"/>
                <a:ea typeface="华文新魏" pitchFamily="2" charset="-122"/>
              </a:rPr>
              <a:t>）。</a:t>
            </a:r>
          </a:p>
          <a:p>
            <a:pPr>
              <a:defRPr/>
            </a:pPr>
            <a:r>
              <a:rPr lang="zh-CN" altLang="en-US" sz="2800" smtClean="0">
                <a:solidFill>
                  <a:srgbClr val="D60093"/>
                </a:solidFill>
                <a:effectLst>
                  <a:outerShdw blurRad="38100" dist="38100" dir="2700000" algn="tl">
                    <a:srgbClr val="C0C0C0"/>
                  </a:outerShdw>
                </a:effectLst>
                <a:latin typeface="宋体" charset="-122"/>
              </a:rPr>
              <a:t>威士忌</a:t>
            </a:r>
          </a:p>
          <a:p>
            <a:pPr>
              <a:buFont typeface="Wingdings" pitchFamily="2" charset="2"/>
              <a:buNone/>
              <a:defRPr/>
            </a:pPr>
            <a:r>
              <a:rPr lang="zh-CN" altLang="en-US" sz="2000" smtClean="0">
                <a:effectLst>
                  <a:outerShdw blurRad="38100" dist="38100" dir="2700000" algn="tl">
                    <a:srgbClr val="C0C0C0"/>
                  </a:outerShdw>
                </a:effectLst>
                <a:latin typeface="华文新魏" pitchFamily="2" charset="-122"/>
                <a:ea typeface="华文新魏" pitchFamily="2" charset="-122"/>
              </a:rPr>
              <a:t>       </a:t>
            </a:r>
            <a:r>
              <a:rPr lang="zh-CN" altLang="en-US" sz="2000" smtClean="0">
                <a:solidFill>
                  <a:srgbClr val="0000CC"/>
                </a:solidFill>
                <a:effectLst>
                  <a:outerShdw blurRad="38100" dist="38100" dir="2700000" algn="tl">
                    <a:srgbClr val="C0C0C0"/>
                  </a:outerShdw>
                </a:effectLst>
                <a:latin typeface="华文新魏" pitchFamily="2" charset="-122"/>
                <a:ea typeface="华文新魏" pitchFamily="2" charset="-122"/>
              </a:rPr>
              <a:t>威士忌以苏格兰生产的较为知名，在中国大陆销售的品牌有</a:t>
            </a:r>
            <a:r>
              <a:rPr lang="en-US" altLang="zh-CN" sz="2000" smtClean="0">
                <a:solidFill>
                  <a:srgbClr val="0000CC"/>
                </a:solidFill>
                <a:effectLst>
                  <a:outerShdw blurRad="38100" dist="38100" dir="2700000" algn="tl">
                    <a:srgbClr val="C0C0C0"/>
                  </a:outerShdw>
                </a:effectLst>
                <a:latin typeface="华文新魏" pitchFamily="2" charset="-122"/>
                <a:ea typeface="华文新魏" pitchFamily="2" charset="-122"/>
              </a:rPr>
              <a:t>johnnic walker</a:t>
            </a:r>
            <a:r>
              <a:rPr lang="zh-CN" altLang="en-US" sz="2000" smtClean="0">
                <a:solidFill>
                  <a:srgbClr val="0000CC"/>
                </a:solidFill>
                <a:effectLst>
                  <a:outerShdw blurRad="38100" dist="38100" dir="2700000" algn="tl">
                    <a:srgbClr val="C0C0C0"/>
                  </a:outerShdw>
                </a:effectLst>
                <a:latin typeface="华文新魏" pitchFamily="2" charset="-122"/>
                <a:ea typeface="华文新魏" pitchFamily="2" charset="-122"/>
              </a:rPr>
              <a:t>公司生产的红方（</a:t>
            </a:r>
            <a:r>
              <a:rPr lang="en-US" altLang="zh-CN" sz="2000" smtClean="0">
                <a:solidFill>
                  <a:srgbClr val="0000CC"/>
                </a:solidFill>
                <a:effectLst>
                  <a:outerShdw blurRad="38100" dist="38100" dir="2700000" algn="tl">
                    <a:srgbClr val="C0C0C0"/>
                  </a:outerShdw>
                </a:effectLst>
                <a:latin typeface="华文新魏" pitchFamily="2" charset="-122"/>
                <a:ea typeface="华文新魏" pitchFamily="2" charset="-122"/>
              </a:rPr>
              <a:t>red label</a:t>
            </a:r>
            <a:r>
              <a:rPr lang="zh-CN" altLang="en-US" sz="2000" smtClean="0">
                <a:solidFill>
                  <a:srgbClr val="0000CC"/>
                </a:solidFill>
                <a:effectLst>
                  <a:outerShdw blurRad="38100" dist="38100" dir="2700000" algn="tl">
                    <a:srgbClr val="C0C0C0"/>
                  </a:outerShdw>
                </a:effectLst>
                <a:latin typeface="华文新魏" pitchFamily="2" charset="-122"/>
                <a:ea typeface="华文新魏" pitchFamily="2" charset="-122"/>
              </a:rPr>
              <a:t>）及黑方（</a:t>
            </a:r>
            <a:r>
              <a:rPr lang="en-US" altLang="zh-CN" sz="2000" smtClean="0">
                <a:solidFill>
                  <a:srgbClr val="0000CC"/>
                </a:solidFill>
                <a:effectLst>
                  <a:outerShdw blurRad="38100" dist="38100" dir="2700000" algn="tl">
                    <a:srgbClr val="C0C0C0"/>
                  </a:outerShdw>
                </a:effectLst>
                <a:latin typeface="华文新魏" pitchFamily="2" charset="-122"/>
                <a:ea typeface="华文新魏" pitchFamily="2" charset="-122"/>
              </a:rPr>
              <a:t>black label</a:t>
            </a:r>
            <a:r>
              <a:rPr lang="zh-CN" altLang="en-US" sz="2000" smtClean="0">
                <a:solidFill>
                  <a:srgbClr val="0000CC"/>
                </a:solidFill>
                <a:effectLst>
                  <a:outerShdw blurRad="38100" dist="38100" dir="2700000" algn="tl">
                    <a:srgbClr val="C0C0C0"/>
                  </a:outerShdw>
                </a:effectLst>
                <a:latin typeface="华文新魏" pitchFamily="2" charset="-122"/>
                <a:ea typeface="华文新魏" pitchFamily="2" charset="-122"/>
              </a:rPr>
              <a:t>），还有芝华士公司生产的芝华士（</a:t>
            </a:r>
            <a:r>
              <a:rPr lang="en-US" altLang="zh-CN" sz="2000" smtClean="0">
                <a:solidFill>
                  <a:srgbClr val="0000CC"/>
                </a:solidFill>
                <a:effectLst>
                  <a:outerShdw blurRad="38100" dist="38100" dir="2700000" algn="tl">
                    <a:srgbClr val="C0C0C0"/>
                  </a:outerShdw>
                </a:effectLst>
                <a:latin typeface="华文新魏" pitchFamily="2" charset="-122"/>
                <a:ea typeface="华文新魏" pitchFamily="2" charset="-122"/>
              </a:rPr>
              <a:t>chivas</a:t>
            </a:r>
            <a:r>
              <a:rPr lang="zh-CN" altLang="en-US" sz="2000" smtClean="0">
                <a:solidFill>
                  <a:srgbClr val="0000CC"/>
                </a:solidFill>
                <a:effectLst>
                  <a:outerShdw blurRad="38100" dist="38100" dir="2700000" algn="tl">
                    <a:srgbClr val="C0C0C0"/>
                  </a:outerShdw>
                </a:effectLst>
                <a:latin typeface="华文新魏" pitchFamily="2" charset="-122"/>
                <a:ea typeface="华文新魏" pitchFamily="2" charset="-122"/>
              </a:rPr>
              <a:t>）皇家礼炮及十二年陈酿，百龄坛公司生产的百龄坛（</a:t>
            </a:r>
            <a:r>
              <a:rPr lang="en-US" altLang="zh-CN" sz="2000" smtClean="0">
                <a:solidFill>
                  <a:srgbClr val="0000CC"/>
                </a:solidFill>
                <a:effectLst>
                  <a:outerShdw blurRad="38100" dist="38100" dir="2700000" algn="tl">
                    <a:srgbClr val="C0C0C0"/>
                  </a:outerShdw>
                </a:effectLst>
                <a:latin typeface="华文新魏" pitchFamily="2" charset="-122"/>
                <a:ea typeface="华文新魏" pitchFamily="2" charset="-122"/>
              </a:rPr>
              <a:t>ballantines</a:t>
            </a:r>
            <a:r>
              <a:rPr lang="zh-CN" altLang="en-US" sz="2000" smtClean="0">
                <a:solidFill>
                  <a:srgbClr val="0000CC"/>
                </a:solidFill>
                <a:effectLst>
                  <a:outerShdw blurRad="38100" dist="38100" dir="2700000" algn="tl">
                    <a:srgbClr val="C0C0C0"/>
                  </a:outerShdw>
                </a:effectLst>
                <a:latin typeface="华文新魏" pitchFamily="2" charset="-122"/>
                <a:ea typeface="华文新魏" pitchFamily="2" charset="-122"/>
              </a:rPr>
              <a:t>）等，这些苏格兰威士忌独具泥碳熏烤麦芽工艺，与其它国家生产的威士忌明显不同。</a:t>
            </a:r>
            <a:r>
              <a:rPr lang="zh-CN" altLang="en-US" sz="2000" smtClean="0">
                <a:solidFill>
                  <a:srgbClr val="0000CC"/>
                </a:solidFill>
                <a:effectLst>
                  <a:outerShdw blurRad="38100" dist="38100" dir="2700000" algn="tl">
                    <a:srgbClr val="C0C0C0"/>
                  </a:outerShdw>
                </a:effectLst>
              </a:rPr>
              <a:t> </a:t>
            </a:r>
          </a:p>
        </p:txBody>
      </p:sp>
      <p:pic>
        <p:nvPicPr>
          <p:cNvPr id="816132" name="Picture 4" descr="rentouma"/>
          <p:cNvPicPr>
            <a:picLocks noChangeAspect="1" noChangeArrowheads="1"/>
          </p:cNvPicPr>
          <p:nvPr/>
        </p:nvPicPr>
        <p:blipFill>
          <a:blip r:embed="rId2"/>
          <a:srcRect/>
          <a:stretch>
            <a:fillRect/>
          </a:stretch>
        </p:blipFill>
        <p:spPr bwMode="auto">
          <a:xfrm>
            <a:off x="0" y="908050"/>
            <a:ext cx="2278063" cy="2420938"/>
          </a:xfrm>
          <a:prstGeom prst="rect">
            <a:avLst/>
          </a:prstGeom>
          <a:noFill/>
          <a:ln w="9525">
            <a:noFill/>
            <a:miter lim="800000"/>
            <a:headEnd/>
            <a:tailEnd/>
          </a:ln>
        </p:spPr>
      </p:pic>
      <p:pic>
        <p:nvPicPr>
          <p:cNvPr id="816133" name="Picture 5" descr="Product_58KYEQP2"/>
          <p:cNvPicPr>
            <a:picLocks noChangeAspect="1" noChangeArrowheads="1"/>
          </p:cNvPicPr>
          <p:nvPr/>
        </p:nvPicPr>
        <p:blipFill>
          <a:blip r:embed="rId3"/>
          <a:srcRect/>
          <a:stretch>
            <a:fillRect/>
          </a:stretch>
        </p:blipFill>
        <p:spPr bwMode="auto">
          <a:xfrm>
            <a:off x="0" y="3860800"/>
            <a:ext cx="2447925" cy="2447925"/>
          </a:xfrm>
          <a:prstGeom prst="rect">
            <a:avLst/>
          </a:prstGeom>
          <a:noFill/>
          <a:ln w="9525">
            <a:noFill/>
            <a:miter lim="800000"/>
            <a:headEnd/>
            <a:tailEnd/>
          </a:ln>
        </p:spPr>
      </p:pic>
      <p:pic>
        <p:nvPicPr>
          <p:cNvPr id="816135" name="Picture 7" descr="W020070727602581316561"/>
          <p:cNvPicPr>
            <a:picLocks noChangeAspect="1" noChangeArrowheads="1"/>
          </p:cNvPicPr>
          <p:nvPr/>
        </p:nvPicPr>
        <p:blipFill>
          <a:blip r:embed="rId4"/>
          <a:srcRect/>
          <a:stretch>
            <a:fillRect/>
          </a:stretch>
        </p:blipFill>
        <p:spPr bwMode="auto">
          <a:xfrm>
            <a:off x="2916238" y="0"/>
            <a:ext cx="2447925" cy="2447925"/>
          </a:xfrm>
          <a:prstGeom prst="rect">
            <a:avLst/>
          </a:prstGeom>
          <a:noFill/>
          <a:ln w="9525">
            <a:noFill/>
            <a:miter lim="800000"/>
            <a:headEnd/>
            <a:tailEnd/>
          </a:ln>
        </p:spPr>
      </p:pic>
      <p:pic>
        <p:nvPicPr>
          <p:cNvPr id="816136" name="Picture 8" descr="0003989334"/>
          <p:cNvPicPr>
            <a:picLocks noChangeAspect="1" noChangeArrowheads="1"/>
          </p:cNvPicPr>
          <p:nvPr/>
        </p:nvPicPr>
        <p:blipFill>
          <a:blip r:embed="rId5"/>
          <a:srcRect/>
          <a:stretch>
            <a:fillRect/>
          </a:stretch>
        </p:blipFill>
        <p:spPr bwMode="auto">
          <a:xfrm>
            <a:off x="6156325" y="692150"/>
            <a:ext cx="2489200" cy="2489200"/>
          </a:xfrm>
          <a:prstGeom prst="rect">
            <a:avLst/>
          </a:prstGeom>
          <a:noFill/>
          <a:ln w="9525">
            <a:noFill/>
            <a:miter lim="800000"/>
            <a:headEnd/>
            <a:tailEnd/>
          </a:ln>
        </p:spPr>
      </p:pic>
      <p:pic>
        <p:nvPicPr>
          <p:cNvPr id="816137" name="Picture 9" descr="330A"/>
          <p:cNvPicPr>
            <a:picLocks noChangeAspect="1" noChangeArrowheads="1"/>
          </p:cNvPicPr>
          <p:nvPr/>
        </p:nvPicPr>
        <p:blipFill>
          <a:blip r:embed="rId6"/>
          <a:srcRect/>
          <a:stretch>
            <a:fillRect/>
          </a:stretch>
        </p:blipFill>
        <p:spPr bwMode="auto">
          <a:xfrm>
            <a:off x="6372225" y="3644900"/>
            <a:ext cx="2592388" cy="2592388"/>
          </a:xfrm>
          <a:prstGeom prst="rect">
            <a:avLst/>
          </a:prstGeom>
          <a:noFill/>
          <a:ln w="9525">
            <a:noFill/>
            <a:miter lim="800000"/>
            <a:headEnd/>
            <a:tailEnd/>
          </a:ln>
        </p:spPr>
      </p:pic>
      <p:pic>
        <p:nvPicPr>
          <p:cNvPr id="816138" name="Picture 10" descr="1192175564479013115"/>
          <p:cNvPicPr>
            <a:picLocks noChangeAspect="1" noChangeArrowheads="1"/>
          </p:cNvPicPr>
          <p:nvPr/>
        </p:nvPicPr>
        <p:blipFill>
          <a:blip r:embed="rId7"/>
          <a:srcRect/>
          <a:stretch>
            <a:fillRect/>
          </a:stretch>
        </p:blipFill>
        <p:spPr bwMode="auto">
          <a:xfrm>
            <a:off x="3419475" y="4410075"/>
            <a:ext cx="2447925" cy="2447925"/>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816130"/>
                                        </p:tgtEl>
                                        <p:attrNameLst>
                                          <p:attrName>style.visibility</p:attrName>
                                        </p:attrNameLst>
                                      </p:cBhvr>
                                      <p:to>
                                        <p:strVal val="visible"/>
                                      </p:to>
                                    </p:set>
                                    <p:animEffect transition="in" filter="fade">
                                      <p:cBhvr>
                                        <p:cTn id="7" dur="1000"/>
                                        <p:tgtEl>
                                          <p:spTgt spid="816130"/>
                                        </p:tgtEl>
                                      </p:cBhvr>
                                    </p:animEffect>
                                    <p:anim calcmode="lin" valueType="num">
                                      <p:cBhvr>
                                        <p:cTn id="8" dur="1000" fill="hold"/>
                                        <p:tgtEl>
                                          <p:spTgt spid="816130"/>
                                        </p:tgtEl>
                                        <p:attrNameLst>
                                          <p:attrName>ppt_x</p:attrName>
                                        </p:attrNameLst>
                                      </p:cBhvr>
                                      <p:tavLst>
                                        <p:tav tm="0">
                                          <p:val>
                                            <p:strVal val="#ppt_x"/>
                                          </p:val>
                                        </p:tav>
                                        <p:tav tm="100000">
                                          <p:val>
                                            <p:strVal val="#ppt_x"/>
                                          </p:val>
                                        </p:tav>
                                      </p:tavLst>
                                    </p:anim>
                                    <p:anim calcmode="lin" valueType="num">
                                      <p:cBhvr>
                                        <p:cTn id="9" dur="1000" fill="hold"/>
                                        <p:tgtEl>
                                          <p:spTgt spid="816130"/>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8" presetClass="entr" presetSubtype="16" fill="hold" grpId="0" nodeType="clickEffect">
                                  <p:stCondLst>
                                    <p:cond delay="0"/>
                                  </p:stCondLst>
                                  <p:childTnLst>
                                    <p:set>
                                      <p:cBhvr>
                                        <p:cTn id="13" dur="1" fill="hold">
                                          <p:stCondLst>
                                            <p:cond delay="0"/>
                                          </p:stCondLst>
                                        </p:cTn>
                                        <p:tgtEl>
                                          <p:spTgt spid="816131">
                                            <p:txEl>
                                              <p:pRg st="0" end="0"/>
                                            </p:txEl>
                                          </p:spTgt>
                                        </p:tgtEl>
                                        <p:attrNameLst>
                                          <p:attrName>style.visibility</p:attrName>
                                        </p:attrNameLst>
                                      </p:cBhvr>
                                      <p:to>
                                        <p:strVal val="visible"/>
                                      </p:to>
                                    </p:set>
                                    <p:animEffect transition="in" filter="diamond(in)">
                                      <p:cBhvr>
                                        <p:cTn id="14" dur="2000"/>
                                        <p:tgtEl>
                                          <p:spTgt spid="816131">
                                            <p:txEl>
                                              <p:pRg st="0" end="0"/>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8" presetClass="entr" presetSubtype="16" fill="hold" grpId="0" nodeType="clickEffect">
                                  <p:stCondLst>
                                    <p:cond delay="0"/>
                                  </p:stCondLst>
                                  <p:childTnLst>
                                    <p:set>
                                      <p:cBhvr>
                                        <p:cTn id="18" dur="1" fill="hold">
                                          <p:stCondLst>
                                            <p:cond delay="0"/>
                                          </p:stCondLst>
                                        </p:cTn>
                                        <p:tgtEl>
                                          <p:spTgt spid="816131">
                                            <p:txEl>
                                              <p:pRg st="1" end="1"/>
                                            </p:txEl>
                                          </p:spTgt>
                                        </p:tgtEl>
                                        <p:attrNameLst>
                                          <p:attrName>style.visibility</p:attrName>
                                        </p:attrNameLst>
                                      </p:cBhvr>
                                      <p:to>
                                        <p:strVal val="visible"/>
                                      </p:to>
                                    </p:set>
                                    <p:animEffect transition="in" filter="diamond(in)">
                                      <p:cBhvr>
                                        <p:cTn id="19" dur="2000"/>
                                        <p:tgtEl>
                                          <p:spTgt spid="816131">
                                            <p:txEl>
                                              <p:pRg st="1" end="1"/>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8" presetClass="entr" presetSubtype="16" fill="hold" grpId="0" nodeType="clickEffect">
                                  <p:stCondLst>
                                    <p:cond delay="0"/>
                                  </p:stCondLst>
                                  <p:childTnLst>
                                    <p:set>
                                      <p:cBhvr>
                                        <p:cTn id="23" dur="1" fill="hold">
                                          <p:stCondLst>
                                            <p:cond delay="0"/>
                                          </p:stCondLst>
                                        </p:cTn>
                                        <p:tgtEl>
                                          <p:spTgt spid="816131">
                                            <p:txEl>
                                              <p:pRg st="2" end="2"/>
                                            </p:txEl>
                                          </p:spTgt>
                                        </p:tgtEl>
                                        <p:attrNameLst>
                                          <p:attrName>style.visibility</p:attrName>
                                        </p:attrNameLst>
                                      </p:cBhvr>
                                      <p:to>
                                        <p:strVal val="visible"/>
                                      </p:to>
                                    </p:set>
                                    <p:animEffect transition="in" filter="diamond(in)">
                                      <p:cBhvr>
                                        <p:cTn id="24" dur="2000"/>
                                        <p:tgtEl>
                                          <p:spTgt spid="816131">
                                            <p:txEl>
                                              <p:pRg st="2" end="2"/>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8" presetClass="entr" presetSubtype="16" fill="hold" grpId="0" nodeType="clickEffect">
                                  <p:stCondLst>
                                    <p:cond delay="0"/>
                                  </p:stCondLst>
                                  <p:childTnLst>
                                    <p:set>
                                      <p:cBhvr>
                                        <p:cTn id="28" dur="1" fill="hold">
                                          <p:stCondLst>
                                            <p:cond delay="0"/>
                                          </p:stCondLst>
                                        </p:cTn>
                                        <p:tgtEl>
                                          <p:spTgt spid="816131">
                                            <p:txEl>
                                              <p:pRg st="3" end="3"/>
                                            </p:txEl>
                                          </p:spTgt>
                                        </p:tgtEl>
                                        <p:attrNameLst>
                                          <p:attrName>style.visibility</p:attrName>
                                        </p:attrNameLst>
                                      </p:cBhvr>
                                      <p:to>
                                        <p:strVal val="visible"/>
                                      </p:to>
                                    </p:set>
                                    <p:animEffect transition="in" filter="diamond(in)">
                                      <p:cBhvr>
                                        <p:cTn id="29" dur="2000"/>
                                        <p:tgtEl>
                                          <p:spTgt spid="816131">
                                            <p:txEl>
                                              <p:pRg st="3" end="3"/>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1" presetClass="entr" presetSubtype="0" fill="hold" nodeType="clickEffect">
                                  <p:stCondLst>
                                    <p:cond delay="0"/>
                                  </p:stCondLst>
                                  <p:iterate type="lt">
                                    <p:tmPct val="5000"/>
                                  </p:iterate>
                                  <p:childTnLst>
                                    <p:set>
                                      <p:cBhvr>
                                        <p:cTn id="33" dur="1" fill="hold">
                                          <p:stCondLst>
                                            <p:cond delay="0"/>
                                          </p:stCondLst>
                                        </p:cTn>
                                        <p:tgtEl>
                                          <p:spTgt spid="816132"/>
                                        </p:tgtEl>
                                        <p:attrNameLst>
                                          <p:attrName>style.visibility</p:attrName>
                                        </p:attrNameLst>
                                      </p:cBhvr>
                                      <p:to>
                                        <p:strVal val="visible"/>
                                      </p:to>
                                    </p:set>
                                    <p:anim calcmode="lin" valueType="num">
                                      <p:cBhvr>
                                        <p:cTn id="34" dur="1000" fill="hold"/>
                                        <p:tgtEl>
                                          <p:spTgt spid="816132"/>
                                        </p:tgtEl>
                                        <p:attrNameLst>
                                          <p:attrName>ppt_w</p:attrName>
                                        </p:attrNameLst>
                                      </p:cBhvr>
                                      <p:tavLst>
                                        <p:tav tm="0">
                                          <p:val>
                                            <p:fltVal val="0"/>
                                          </p:val>
                                        </p:tav>
                                        <p:tav tm="100000">
                                          <p:val>
                                            <p:strVal val="#ppt_w"/>
                                          </p:val>
                                        </p:tav>
                                      </p:tavLst>
                                    </p:anim>
                                    <p:anim calcmode="lin" valueType="num">
                                      <p:cBhvr>
                                        <p:cTn id="35" dur="1000" fill="hold"/>
                                        <p:tgtEl>
                                          <p:spTgt spid="816132"/>
                                        </p:tgtEl>
                                        <p:attrNameLst>
                                          <p:attrName>ppt_h</p:attrName>
                                        </p:attrNameLst>
                                      </p:cBhvr>
                                      <p:tavLst>
                                        <p:tav tm="0">
                                          <p:val>
                                            <p:fltVal val="0"/>
                                          </p:val>
                                        </p:tav>
                                        <p:tav tm="100000">
                                          <p:val>
                                            <p:strVal val="#ppt_h"/>
                                          </p:val>
                                        </p:tav>
                                      </p:tavLst>
                                    </p:anim>
                                    <p:anim calcmode="lin" valueType="num">
                                      <p:cBhvr>
                                        <p:cTn id="36" dur="1000" fill="hold"/>
                                        <p:tgtEl>
                                          <p:spTgt spid="816132"/>
                                        </p:tgtEl>
                                        <p:attrNameLst>
                                          <p:attrName>style.rotation</p:attrName>
                                        </p:attrNameLst>
                                      </p:cBhvr>
                                      <p:tavLst>
                                        <p:tav tm="0">
                                          <p:val>
                                            <p:fltVal val="90"/>
                                          </p:val>
                                        </p:tav>
                                        <p:tav tm="100000">
                                          <p:val>
                                            <p:fltVal val="0"/>
                                          </p:val>
                                        </p:tav>
                                      </p:tavLst>
                                    </p:anim>
                                    <p:animEffect transition="in" filter="fade">
                                      <p:cBhvr>
                                        <p:cTn id="37" dur="1000"/>
                                        <p:tgtEl>
                                          <p:spTgt spid="81613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816135"/>
                                        </p:tgtEl>
                                        <p:attrNameLst>
                                          <p:attrName>style.visibility</p:attrName>
                                        </p:attrNameLst>
                                      </p:cBhvr>
                                      <p:to>
                                        <p:strVal val="visible"/>
                                      </p:to>
                                    </p:set>
                                    <p:animEffect transition="in" filter="dissolve">
                                      <p:cBhvr>
                                        <p:cTn id="42" dur="500"/>
                                        <p:tgtEl>
                                          <p:spTgt spid="81613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9" presetClass="entr" presetSubtype="0" fill="hold" nodeType="clickEffect">
                                  <p:stCondLst>
                                    <p:cond delay="0"/>
                                  </p:stCondLst>
                                  <p:childTnLst>
                                    <p:set>
                                      <p:cBhvr>
                                        <p:cTn id="46" dur="1" fill="hold">
                                          <p:stCondLst>
                                            <p:cond delay="0"/>
                                          </p:stCondLst>
                                        </p:cTn>
                                        <p:tgtEl>
                                          <p:spTgt spid="816133"/>
                                        </p:tgtEl>
                                        <p:attrNameLst>
                                          <p:attrName>style.visibility</p:attrName>
                                        </p:attrNameLst>
                                      </p:cBhvr>
                                      <p:to>
                                        <p:strVal val="visible"/>
                                      </p:to>
                                    </p:set>
                                    <p:anim calcmode="lin" valueType="num">
                                      <p:cBhvr>
                                        <p:cTn id="47" dur="1000" fill="hold"/>
                                        <p:tgtEl>
                                          <p:spTgt spid="816133"/>
                                        </p:tgtEl>
                                        <p:attrNameLst>
                                          <p:attrName>ppt_x</p:attrName>
                                        </p:attrNameLst>
                                      </p:cBhvr>
                                      <p:tavLst>
                                        <p:tav tm="0">
                                          <p:val>
                                            <p:strVal val="#ppt_x-.2"/>
                                          </p:val>
                                        </p:tav>
                                        <p:tav tm="100000">
                                          <p:val>
                                            <p:strVal val="#ppt_x"/>
                                          </p:val>
                                        </p:tav>
                                      </p:tavLst>
                                    </p:anim>
                                    <p:anim calcmode="lin" valueType="num">
                                      <p:cBhvr>
                                        <p:cTn id="48" dur="1000" fill="hold"/>
                                        <p:tgtEl>
                                          <p:spTgt spid="816133"/>
                                        </p:tgtEl>
                                        <p:attrNameLst>
                                          <p:attrName>ppt_y</p:attrName>
                                        </p:attrNameLst>
                                      </p:cBhvr>
                                      <p:tavLst>
                                        <p:tav tm="0">
                                          <p:val>
                                            <p:strVal val="#ppt_y"/>
                                          </p:val>
                                        </p:tav>
                                        <p:tav tm="100000">
                                          <p:val>
                                            <p:strVal val="#ppt_y"/>
                                          </p:val>
                                        </p:tav>
                                      </p:tavLst>
                                    </p:anim>
                                    <p:animEffect transition="in" filter="wipe(right)" prLst="gradientSize: 0.1">
                                      <p:cBhvr>
                                        <p:cTn id="49" dur="1000"/>
                                        <p:tgtEl>
                                          <p:spTgt spid="816133"/>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9" presetClass="entr" presetSubtype="0" fill="hold" nodeType="clickEffect">
                                  <p:stCondLst>
                                    <p:cond delay="0"/>
                                  </p:stCondLst>
                                  <p:childTnLst>
                                    <p:set>
                                      <p:cBhvr>
                                        <p:cTn id="53" dur="1" fill="hold">
                                          <p:stCondLst>
                                            <p:cond delay="0"/>
                                          </p:stCondLst>
                                        </p:cTn>
                                        <p:tgtEl>
                                          <p:spTgt spid="816136"/>
                                        </p:tgtEl>
                                        <p:attrNameLst>
                                          <p:attrName>style.visibility</p:attrName>
                                        </p:attrNameLst>
                                      </p:cBhvr>
                                      <p:to>
                                        <p:strVal val="visible"/>
                                      </p:to>
                                    </p:set>
                                    <p:animEffect transition="in" filter="dissolve">
                                      <p:cBhvr>
                                        <p:cTn id="54" dur="500"/>
                                        <p:tgtEl>
                                          <p:spTgt spid="816136"/>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55" presetClass="entr" presetSubtype="0" fill="hold" nodeType="clickEffect">
                                  <p:stCondLst>
                                    <p:cond delay="0"/>
                                  </p:stCondLst>
                                  <p:childTnLst>
                                    <p:set>
                                      <p:cBhvr>
                                        <p:cTn id="58" dur="1" fill="hold">
                                          <p:stCondLst>
                                            <p:cond delay="0"/>
                                          </p:stCondLst>
                                        </p:cTn>
                                        <p:tgtEl>
                                          <p:spTgt spid="816137"/>
                                        </p:tgtEl>
                                        <p:attrNameLst>
                                          <p:attrName>style.visibility</p:attrName>
                                        </p:attrNameLst>
                                      </p:cBhvr>
                                      <p:to>
                                        <p:strVal val="visible"/>
                                      </p:to>
                                    </p:set>
                                    <p:anim calcmode="lin" valueType="num">
                                      <p:cBhvr>
                                        <p:cTn id="59" dur="1000" fill="hold"/>
                                        <p:tgtEl>
                                          <p:spTgt spid="816137"/>
                                        </p:tgtEl>
                                        <p:attrNameLst>
                                          <p:attrName>ppt_w</p:attrName>
                                        </p:attrNameLst>
                                      </p:cBhvr>
                                      <p:tavLst>
                                        <p:tav tm="0">
                                          <p:val>
                                            <p:strVal val="#ppt_w*0.70"/>
                                          </p:val>
                                        </p:tav>
                                        <p:tav tm="100000">
                                          <p:val>
                                            <p:strVal val="#ppt_w"/>
                                          </p:val>
                                        </p:tav>
                                      </p:tavLst>
                                    </p:anim>
                                    <p:anim calcmode="lin" valueType="num">
                                      <p:cBhvr>
                                        <p:cTn id="60" dur="1000" fill="hold"/>
                                        <p:tgtEl>
                                          <p:spTgt spid="816137"/>
                                        </p:tgtEl>
                                        <p:attrNameLst>
                                          <p:attrName>ppt_h</p:attrName>
                                        </p:attrNameLst>
                                      </p:cBhvr>
                                      <p:tavLst>
                                        <p:tav tm="0">
                                          <p:val>
                                            <p:strVal val="#ppt_h"/>
                                          </p:val>
                                        </p:tav>
                                        <p:tav tm="100000">
                                          <p:val>
                                            <p:strVal val="#ppt_h"/>
                                          </p:val>
                                        </p:tav>
                                      </p:tavLst>
                                    </p:anim>
                                    <p:animEffect transition="in" filter="fade">
                                      <p:cBhvr>
                                        <p:cTn id="61" dur="1000"/>
                                        <p:tgtEl>
                                          <p:spTgt spid="816137"/>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13" presetClass="entr" presetSubtype="16" fill="hold" nodeType="clickEffect">
                                  <p:stCondLst>
                                    <p:cond delay="0"/>
                                  </p:stCondLst>
                                  <p:childTnLst>
                                    <p:set>
                                      <p:cBhvr>
                                        <p:cTn id="65" dur="1" fill="hold">
                                          <p:stCondLst>
                                            <p:cond delay="0"/>
                                          </p:stCondLst>
                                        </p:cTn>
                                        <p:tgtEl>
                                          <p:spTgt spid="816138"/>
                                        </p:tgtEl>
                                        <p:attrNameLst>
                                          <p:attrName>style.visibility</p:attrName>
                                        </p:attrNameLst>
                                      </p:cBhvr>
                                      <p:to>
                                        <p:strVal val="visible"/>
                                      </p:to>
                                    </p:set>
                                    <p:animEffect transition="in" filter="plus(in)">
                                      <p:cBhvr>
                                        <p:cTn id="66" dur="2000"/>
                                        <p:tgtEl>
                                          <p:spTgt spid="816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6130" grpId="0"/>
      <p:bldP spid="816131"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154" name="Rectangle 2"/>
          <p:cNvSpPr>
            <a:spLocks noGrp="1" noChangeArrowheads="1"/>
          </p:cNvSpPr>
          <p:nvPr>
            <p:ph type="title" idx="4294967295"/>
          </p:nvPr>
        </p:nvSpPr>
        <p:spPr>
          <a:xfrm>
            <a:off x="468313" y="0"/>
            <a:ext cx="8229600" cy="1143000"/>
          </a:xfrm>
        </p:spPr>
        <p:txBody>
          <a:bodyPr/>
          <a:lstStyle/>
          <a:p>
            <a:pPr>
              <a:defRPr/>
            </a:pPr>
            <a:r>
              <a:rPr lang="zh-CN" altLang="en-US" smtClean="0">
                <a:solidFill>
                  <a:srgbClr val="0000CC"/>
                </a:solidFill>
                <a:effectLst>
                  <a:outerShdw blurRad="38100" dist="38100" dir="2700000" algn="tl">
                    <a:srgbClr val="C0C0C0"/>
                  </a:outerShdw>
                </a:effectLst>
              </a:rPr>
              <a:t>洋酒的喝法</a:t>
            </a:r>
          </a:p>
        </p:txBody>
      </p:sp>
      <p:sp>
        <p:nvSpPr>
          <p:cNvPr id="817155" name="Rectangle 3"/>
          <p:cNvSpPr>
            <a:spLocks noGrp="1" noChangeArrowheads="1"/>
          </p:cNvSpPr>
          <p:nvPr>
            <p:ph type="body" idx="4294967295"/>
          </p:nvPr>
        </p:nvSpPr>
        <p:spPr>
          <a:xfrm>
            <a:off x="179388" y="908050"/>
            <a:ext cx="8785225" cy="5689600"/>
          </a:xfrm>
        </p:spPr>
        <p:txBody>
          <a:bodyPr/>
          <a:lstStyle/>
          <a:p>
            <a:pPr>
              <a:lnSpc>
                <a:spcPct val="80000"/>
              </a:lnSpc>
              <a:defRPr/>
            </a:pPr>
            <a:r>
              <a:rPr lang="en-US" altLang="zh-CN" sz="2800" b="1" smtClean="0">
                <a:solidFill>
                  <a:srgbClr val="FF6600"/>
                </a:solidFill>
                <a:effectLst>
                  <a:outerShdw blurRad="38100" dist="38100" dir="2700000" algn="tl">
                    <a:srgbClr val="C0C0C0"/>
                  </a:outerShdw>
                </a:effectLst>
              </a:rPr>
              <a:t>1 </a:t>
            </a:r>
            <a:r>
              <a:rPr lang="zh-CN" altLang="en-US" sz="2800" b="1" smtClean="0">
                <a:solidFill>
                  <a:srgbClr val="FF6600"/>
                </a:solidFill>
                <a:effectLst>
                  <a:outerShdw blurRad="38100" dist="38100" dir="2700000" algn="tl">
                    <a:srgbClr val="C0C0C0"/>
                  </a:outerShdw>
                </a:effectLst>
              </a:rPr>
              <a:t>伏特加＋橙汁：</a:t>
            </a:r>
            <a:r>
              <a:rPr lang="zh-CN" altLang="en-US" sz="2800" smtClean="0">
                <a:solidFill>
                  <a:srgbClr val="FF6600"/>
                </a:solidFill>
                <a:effectLst>
                  <a:outerShdw blurRad="38100" dist="38100" dir="2700000" algn="tl">
                    <a:srgbClr val="C0C0C0"/>
                  </a:outerShdw>
                </a:effectLst>
              </a:rPr>
              <a:t> </a:t>
            </a:r>
          </a:p>
          <a:p>
            <a:pPr>
              <a:lnSpc>
                <a:spcPct val="80000"/>
              </a:lnSpc>
              <a:defRPr/>
            </a:pPr>
            <a:r>
              <a:rPr lang="zh-CN" altLang="en-US" sz="2800" smtClean="0">
                <a:solidFill>
                  <a:srgbClr val="FF6600"/>
                </a:solidFill>
                <a:effectLst>
                  <a:outerShdw blurRad="38100" dist="38100" dir="2700000" algn="tl">
                    <a:srgbClr val="C0C0C0"/>
                  </a:outerShdw>
                </a:effectLst>
              </a:rPr>
              <a:t>   </a:t>
            </a:r>
          </a:p>
          <a:p>
            <a:pPr>
              <a:lnSpc>
                <a:spcPct val="80000"/>
              </a:lnSpc>
              <a:defRPr/>
            </a:pPr>
            <a:r>
              <a:rPr lang="zh-CN" altLang="en-US" sz="2800" smtClean="0">
                <a:solidFill>
                  <a:srgbClr val="FF6600"/>
                </a:solidFill>
                <a:effectLst>
                  <a:outerShdw blurRad="38100" dist="38100" dir="2700000" algn="tl">
                    <a:srgbClr val="C0C0C0"/>
                  </a:outerShdw>
                </a:effectLst>
              </a:rPr>
              <a:t> </a:t>
            </a:r>
            <a:r>
              <a:rPr lang="en-US" altLang="zh-CN" sz="2800" b="1" smtClean="0">
                <a:solidFill>
                  <a:srgbClr val="FF6600"/>
                </a:solidFill>
                <a:effectLst>
                  <a:outerShdw blurRad="38100" dist="38100" dir="2700000" algn="tl">
                    <a:srgbClr val="C0C0C0"/>
                  </a:outerShdw>
                </a:effectLst>
              </a:rPr>
              <a:t>2 </a:t>
            </a:r>
            <a:r>
              <a:rPr lang="zh-CN" altLang="en-US" sz="2800" b="1" smtClean="0">
                <a:solidFill>
                  <a:srgbClr val="FF6600"/>
                </a:solidFill>
                <a:effectLst>
                  <a:outerShdw blurRad="38100" dist="38100" dir="2700000" algn="tl">
                    <a:srgbClr val="C0C0C0"/>
                  </a:outerShdw>
                </a:effectLst>
              </a:rPr>
              <a:t>芝华士＋冰绿茶＋苏打： </a:t>
            </a:r>
            <a:endParaRPr lang="zh-CN" altLang="en-US" sz="2800" smtClean="0">
              <a:solidFill>
                <a:srgbClr val="FF6600"/>
              </a:solidFill>
              <a:effectLst>
                <a:outerShdw blurRad="38100" dist="38100" dir="2700000" algn="tl">
                  <a:srgbClr val="C0C0C0"/>
                </a:outerShdw>
              </a:effectLst>
            </a:endParaRPr>
          </a:p>
          <a:p>
            <a:pPr>
              <a:lnSpc>
                <a:spcPct val="80000"/>
              </a:lnSpc>
              <a:defRPr/>
            </a:pPr>
            <a:r>
              <a:rPr lang="zh-CN" altLang="en-US" sz="2800" smtClean="0">
                <a:solidFill>
                  <a:srgbClr val="FF6600"/>
                </a:solidFill>
                <a:effectLst>
                  <a:outerShdw blurRad="38100" dist="38100" dir="2700000" algn="tl">
                    <a:srgbClr val="C0C0C0"/>
                  </a:outerShdw>
                </a:effectLst>
              </a:rPr>
              <a:t>   </a:t>
            </a:r>
          </a:p>
          <a:p>
            <a:pPr>
              <a:lnSpc>
                <a:spcPct val="80000"/>
              </a:lnSpc>
              <a:defRPr/>
            </a:pPr>
            <a:r>
              <a:rPr lang="zh-CN" altLang="en-US" sz="2800" smtClean="0">
                <a:solidFill>
                  <a:srgbClr val="FF6600"/>
                </a:solidFill>
                <a:effectLst>
                  <a:outerShdw blurRad="38100" dist="38100" dir="2700000" algn="tl">
                    <a:srgbClr val="C0C0C0"/>
                  </a:outerShdw>
                </a:effectLst>
              </a:rPr>
              <a:t> </a:t>
            </a:r>
            <a:r>
              <a:rPr lang="en-US" altLang="zh-CN" sz="2800" b="1" smtClean="0">
                <a:solidFill>
                  <a:srgbClr val="FF6600"/>
                </a:solidFill>
                <a:effectLst>
                  <a:outerShdw blurRad="38100" dist="38100" dir="2700000" algn="tl">
                    <a:srgbClr val="C0C0C0"/>
                  </a:outerShdw>
                </a:effectLst>
              </a:rPr>
              <a:t>3.</a:t>
            </a:r>
            <a:r>
              <a:rPr lang="zh-CN" altLang="en-US" sz="2800" b="1" smtClean="0">
                <a:solidFill>
                  <a:srgbClr val="FF6600"/>
                </a:solidFill>
                <a:effectLst>
                  <a:outerShdw blurRad="38100" dist="38100" dir="2700000" algn="tl">
                    <a:srgbClr val="C0C0C0"/>
                  </a:outerShdw>
                </a:effectLst>
              </a:rPr>
              <a:t>纯白轩尼诗＋苏打水：</a:t>
            </a:r>
            <a:r>
              <a:rPr lang="zh-CN" altLang="en-US" sz="2800" smtClean="0">
                <a:solidFill>
                  <a:srgbClr val="FF6600"/>
                </a:solidFill>
                <a:effectLst>
                  <a:outerShdw blurRad="38100" dist="38100" dir="2700000" algn="tl">
                    <a:srgbClr val="C0C0C0"/>
                  </a:outerShdw>
                </a:effectLst>
              </a:rPr>
              <a:t> </a:t>
            </a:r>
          </a:p>
          <a:p>
            <a:pPr>
              <a:lnSpc>
                <a:spcPct val="80000"/>
              </a:lnSpc>
              <a:defRPr/>
            </a:pPr>
            <a:r>
              <a:rPr lang="zh-CN" altLang="en-US" sz="2800" smtClean="0">
                <a:solidFill>
                  <a:srgbClr val="FF6600"/>
                </a:solidFill>
                <a:effectLst>
                  <a:outerShdw blurRad="38100" dist="38100" dir="2700000" algn="tl">
                    <a:srgbClr val="C0C0C0"/>
                  </a:outerShdw>
                </a:effectLst>
              </a:rPr>
              <a:t> </a:t>
            </a:r>
          </a:p>
          <a:p>
            <a:pPr>
              <a:lnSpc>
                <a:spcPct val="80000"/>
              </a:lnSpc>
              <a:defRPr/>
            </a:pPr>
            <a:r>
              <a:rPr lang="zh-CN" altLang="en-US" sz="2800" b="1" smtClean="0">
                <a:solidFill>
                  <a:srgbClr val="FF6600"/>
                </a:solidFill>
                <a:effectLst>
                  <a:outerShdw blurRad="38100" dist="38100" dir="2700000" algn="tl">
                    <a:srgbClr val="C0C0C0"/>
                  </a:outerShdw>
                </a:effectLst>
              </a:rPr>
              <a:t> </a:t>
            </a:r>
            <a:r>
              <a:rPr lang="en-US" altLang="zh-CN" sz="2800" b="1" smtClean="0">
                <a:solidFill>
                  <a:srgbClr val="FF6600"/>
                </a:solidFill>
                <a:effectLst>
                  <a:outerShdw blurRad="38100" dist="38100" dir="2700000" algn="tl">
                    <a:srgbClr val="C0C0C0"/>
                  </a:outerShdw>
                </a:effectLst>
              </a:rPr>
              <a:t>4.</a:t>
            </a:r>
            <a:r>
              <a:rPr lang="zh-CN" altLang="en-US" sz="2800" b="1" smtClean="0">
                <a:solidFill>
                  <a:srgbClr val="FF6600"/>
                </a:solidFill>
                <a:effectLst>
                  <a:outerShdw blurRad="38100" dist="38100" dir="2700000" algn="tl">
                    <a:srgbClr val="C0C0C0"/>
                  </a:outerShdw>
                </a:effectLst>
              </a:rPr>
              <a:t>杰克丹尼斯＋可乐： </a:t>
            </a:r>
            <a:endParaRPr lang="zh-CN" altLang="en-US" sz="2800" smtClean="0">
              <a:solidFill>
                <a:srgbClr val="FF6600"/>
              </a:solidFill>
              <a:effectLst>
                <a:outerShdw blurRad="38100" dist="38100" dir="2700000" algn="tl">
                  <a:srgbClr val="C0C0C0"/>
                </a:outerShdw>
              </a:effectLst>
            </a:endParaRPr>
          </a:p>
          <a:p>
            <a:pPr>
              <a:lnSpc>
                <a:spcPct val="80000"/>
              </a:lnSpc>
              <a:defRPr/>
            </a:pPr>
            <a:r>
              <a:rPr lang="zh-CN" altLang="en-US" sz="2800" smtClean="0">
                <a:solidFill>
                  <a:srgbClr val="FF6600"/>
                </a:solidFill>
                <a:effectLst>
                  <a:outerShdw blurRad="38100" dist="38100" dir="2700000" algn="tl">
                    <a:srgbClr val="C0C0C0"/>
                  </a:outerShdw>
                </a:effectLst>
              </a:rPr>
              <a:t>   </a:t>
            </a:r>
          </a:p>
          <a:p>
            <a:pPr>
              <a:lnSpc>
                <a:spcPct val="80000"/>
              </a:lnSpc>
              <a:defRPr/>
            </a:pPr>
            <a:r>
              <a:rPr lang="zh-CN" altLang="en-US" sz="2800" smtClean="0">
                <a:solidFill>
                  <a:srgbClr val="FF6600"/>
                </a:solidFill>
                <a:effectLst>
                  <a:outerShdw blurRad="38100" dist="38100" dir="2700000" algn="tl">
                    <a:srgbClr val="C0C0C0"/>
                  </a:outerShdw>
                </a:effectLst>
              </a:rPr>
              <a:t> </a:t>
            </a:r>
            <a:r>
              <a:rPr lang="en-US" altLang="zh-CN" sz="2800" b="1" smtClean="0">
                <a:solidFill>
                  <a:srgbClr val="FF6600"/>
                </a:solidFill>
                <a:effectLst>
                  <a:outerShdw blurRad="38100" dist="38100" dir="2700000" algn="tl">
                    <a:srgbClr val="C0C0C0"/>
                  </a:outerShdw>
                </a:effectLst>
              </a:rPr>
              <a:t>5.</a:t>
            </a:r>
            <a:r>
              <a:rPr lang="zh-CN" altLang="en-US" sz="2800" b="1" smtClean="0">
                <a:solidFill>
                  <a:srgbClr val="FF6600"/>
                </a:solidFill>
                <a:effectLst>
                  <a:outerShdw blurRad="38100" dist="38100" dir="2700000" algn="tl">
                    <a:srgbClr val="C0C0C0"/>
                  </a:outerShdw>
                </a:effectLst>
              </a:rPr>
              <a:t>兰姆酒＋金酒＋汤力水：</a:t>
            </a:r>
            <a:r>
              <a:rPr lang="zh-CN" altLang="en-US" sz="2800" smtClean="0">
                <a:solidFill>
                  <a:srgbClr val="FF6600"/>
                </a:solidFill>
                <a:effectLst>
                  <a:outerShdw blurRad="38100" dist="38100" dir="2700000" algn="tl">
                    <a:srgbClr val="C0C0C0"/>
                  </a:outerShdw>
                </a:effectLst>
              </a:rPr>
              <a:t> </a:t>
            </a:r>
          </a:p>
          <a:p>
            <a:pPr>
              <a:lnSpc>
                <a:spcPct val="80000"/>
              </a:lnSpc>
              <a:defRPr/>
            </a:pPr>
            <a:r>
              <a:rPr lang="zh-CN" altLang="en-US" sz="2800" smtClean="0">
                <a:solidFill>
                  <a:srgbClr val="FF6600"/>
                </a:solidFill>
                <a:effectLst>
                  <a:outerShdw blurRad="38100" dist="38100" dir="2700000" algn="tl">
                    <a:srgbClr val="C0C0C0"/>
                  </a:outerShdw>
                </a:effectLst>
              </a:rPr>
              <a:t>   </a:t>
            </a:r>
          </a:p>
          <a:p>
            <a:pPr>
              <a:lnSpc>
                <a:spcPct val="80000"/>
              </a:lnSpc>
              <a:defRPr/>
            </a:pPr>
            <a:r>
              <a:rPr lang="zh-CN" altLang="en-US" sz="2800" smtClean="0">
                <a:solidFill>
                  <a:srgbClr val="FF6600"/>
                </a:solidFill>
                <a:effectLst>
                  <a:outerShdw blurRad="38100" dist="38100" dir="2700000" algn="tl">
                    <a:srgbClr val="C0C0C0"/>
                  </a:outerShdw>
                </a:effectLst>
              </a:rPr>
              <a:t> </a:t>
            </a:r>
            <a:r>
              <a:rPr lang="en-US" altLang="zh-CN" sz="2800" smtClean="0">
                <a:solidFill>
                  <a:srgbClr val="FF6600"/>
                </a:solidFill>
                <a:effectLst>
                  <a:outerShdw blurRad="38100" dist="38100" dir="2700000" algn="tl">
                    <a:srgbClr val="C0C0C0"/>
                  </a:outerShdw>
                </a:effectLst>
              </a:rPr>
              <a:t>6</a:t>
            </a:r>
            <a:r>
              <a:rPr lang="en-US" altLang="zh-CN" sz="2800" b="1" smtClean="0">
                <a:solidFill>
                  <a:srgbClr val="FF6600"/>
                </a:solidFill>
                <a:effectLst>
                  <a:outerShdw blurRad="38100" dist="38100" dir="2700000" algn="tl">
                    <a:srgbClr val="C0C0C0"/>
                  </a:outerShdw>
                </a:effectLst>
              </a:rPr>
              <a:t>.</a:t>
            </a:r>
            <a:r>
              <a:rPr lang="zh-CN" altLang="en-US" sz="2800" b="1" smtClean="0">
                <a:solidFill>
                  <a:srgbClr val="FF6600"/>
                </a:solidFill>
                <a:effectLst>
                  <a:outerShdw blurRad="38100" dist="38100" dir="2700000" algn="tl">
                    <a:srgbClr val="C0C0C0"/>
                  </a:outerShdw>
                </a:effectLst>
              </a:rPr>
              <a:t>百家得兰姆酒＋可乐： </a:t>
            </a:r>
            <a:endParaRPr lang="zh-CN" altLang="en-US" sz="2800" smtClean="0">
              <a:solidFill>
                <a:srgbClr val="FF6600"/>
              </a:solidFill>
              <a:effectLst>
                <a:outerShdw blurRad="38100" dist="38100" dir="2700000" algn="tl">
                  <a:srgbClr val="C0C0C0"/>
                </a:outerShdw>
              </a:effectLst>
            </a:endParaRPr>
          </a:p>
          <a:p>
            <a:pPr>
              <a:lnSpc>
                <a:spcPct val="80000"/>
              </a:lnSpc>
              <a:defRPr/>
            </a:pPr>
            <a:r>
              <a:rPr lang="zh-CN" altLang="en-US" sz="2800" smtClean="0">
                <a:solidFill>
                  <a:srgbClr val="FF6600"/>
                </a:solidFill>
                <a:effectLst>
                  <a:outerShdw blurRad="38100" dist="38100" dir="2700000" algn="tl">
                    <a:srgbClr val="C0C0C0"/>
                  </a:outerShdw>
                </a:effectLst>
              </a:rPr>
              <a:t>   </a:t>
            </a:r>
          </a:p>
          <a:p>
            <a:pPr>
              <a:lnSpc>
                <a:spcPct val="80000"/>
              </a:lnSpc>
              <a:defRPr/>
            </a:pPr>
            <a:r>
              <a:rPr lang="zh-CN" altLang="en-US" sz="2800" smtClean="0">
                <a:solidFill>
                  <a:srgbClr val="FF6600"/>
                </a:solidFill>
                <a:effectLst>
                  <a:outerShdw blurRad="38100" dist="38100" dir="2700000" algn="tl">
                    <a:srgbClr val="C0C0C0"/>
                  </a:outerShdw>
                </a:effectLst>
              </a:rPr>
              <a:t> </a:t>
            </a:r>
            <a:r>
              <a:rPr lang="en-US" altLang="zh-CN" sz="2800" smtClean="0">
                <a:solidFill>
                  <a:srgbClr val="FF6600"/>
                </a:solidFill>
                <a:effectLst>
                  <a:outerShdw blurRad="38100" dist="38100" dir="2700000" algn="tl">
                    <a:srgbClr val="C0C0C0"/>
                  </a:outerShdw>
                </a:effectLst>
              </a:rPr>
              <a:t>7</a:t>
            </a:r>
            <a:r>
              <a:rPr lang="en-US" altLang="zh-CN" sz="2800" b="1" smtClean="0">
                <a:solidFill>
                  <a:srgbClr val="FF6600"/>
                </a:solidFill>
                <a:effectLst>
                  <a:outerShdw blurRad="38100" dist="38100" dir="2700000" algn="tl">
                    <a:srgbClr val="C0C0C0"/>
                  </a:outerShdw>
                </a:effectLst>
              </a:rPr>
              <a:t>.</a:t>
            </a:r>
            <a:r>
              <a:rPr lang="zh-CN" altLang="en-US" sz="2800" b="1" smtClean="0">
                <a:solidFill>
                  <a:srgbClr val="FF6600"/>
                </a:solidFill>
                <a:effectLst>
                  <a:outerShdw blurRad="38100" dist="38100" dir="2700000" algn="tl">
                    <a:srgbClr val="C0C0C0"/>
                  </a:outerShdw>
                </a:effectLst>
              </a:rPr>
              <a:t>龙舌兰酒＋柠檬＋盐： </a:t>
            </a:r>
            <a:endParaRPr lang="zh-CN" altLang="en-US" sz="2800" smtClean="0">
              <a:solidFill>
                <a:srgbClr val="FF6600"/>
              </a:solidFill>
              <a:effectLst>
                <a:outerShdw blurRad="38100" dist="38100" dir="2700000" algn="tl">
                  <a:srgbClr val="C0C0C0"/>
                </a:outerShdw>
              </a:effectLst>
            </a:endParaRPr>
          </a:p>
        </p:txBody>
      </p:sp>
      <p:pic>
        <p:nvPicPr>
          <p:cNvPr id="817156" name="Picture 4" descr="1187233374"/>
          <p:cNvPicPr>
            <a:picLocks noChangeAspect="1" noChangeArrowheads="1"/>
          </p:cNvPicPr>
          <p:nvPr/>
        </p:nvPicPr>
        <p:blipFill>
          <a:blip r:embed="rId2"/>
          <a:srcRect/>
          <a:stretch>
            <a:fillRect/>
          </a:stretch>
        </p:blipFill>
        <p:spPr bwMode="auto">
          <a:xfrm>
            <a:off x="7191375" y="0"/>
            <a:ext cx="1952625" cy="2420938"/>
          </a:xfrm>
          <a:prstGeom prst="rect">
            <a:avLst/>
          </a:prstGeom>
          <a:noFill/>
          <a:ln w="9525">
            <a:noFill/>
            <a:miter lim="800000"/>
            <a:headEnd/>
            <a:tailEnd/>
          </a:ln>
        </p:spPr>
      </p:pic>
      <p:pic>
        <p:nvPicPr>
          <p:cNvPr id="817157" name="Picture 5" descr="40F67D0981DD1A132ABCE67DB01C2D40"/>
          <p:cNvPicPr>
            <a:picLocks noChangeAspect="1" noChangeArrowheads="1"/>
          </p:cNvPicPr>
          <p:nvPr/>
        </p:nvPicPr>
        <p:blipFill>
          <a:blip r:embed="rId3"/>
          <a:srcRect/>
          <a:stretch>
            <a:fillRect/>
          </a:stretch>
        </p:blipFill>
        <p:spPr bwMode="auto">
          <a:xfrm>
            <a:off x="4643438" y="692150"/>
            <a:ext cx="2517775" cy="1895475"/>
          </a:xfrm>
          <a:prstGeom prst="rect">
            <a:avLst/>
          </a:prstGeom>
          <a:noFill/>
          <a:ln w="9525">
            <a:noFill/>
            <a:miter lim="800000"/>
            <a:headEnd/>
            <a:tailEnd/>
          </a:ln>
        </p:spPr>
      </p:pic>
      <p:pic>
        <p:nvPicPr>
          <p:cNvPr id="817158" name="Picture 6" descr="xin_1402032716345931560539"/>
          <p:cNvPicPr>
            <a:picLocks noChangeAspect="1" noChangeArrowheads="1"/>
          </p:cNvPicPr>
          <p:nvPr/>
        </p:nvPicPr>
        <p:blipFill>
          <a:blip r:embed="rId4"/>
          <a:srcRect/>
          <a:stretch>
            <a:fillRect/>
          </a:stretch>
        </p:blipFill>
        <p:spPr bwMode="auto">
          <a:xfrm>
            <a:off x="6948488" y="2133600"/>
            <a:ext cx="1920875" cy="2489200"/>
          </a:xfrm>
          <a:prstGeom prst="rect">
            <a:avLst/>
          </a:prstGeom>
          <a:noFill/>
          <a:ln w="9525">
            <a:noFill/>
            <a:miter lim="800000"/>
            <a:headEnd/>
            <a:tailEnd/>
          </a:ln>
        </p:spPr>
      </p:pic>
      <p:pic>
        <p:nvPicPr>
          <p:cNvPr id="817159" name="Picture 7" descr="1187234294"/>
          <p:cNvPicPr>
            <a:picLocks noChangeAspect="1" noChangeArrowheads="1"/>
          </p:cNvPicPr>
          <p:nvPr/>
        </p:nvPicPr>
        <p:blipFill>
          <a:blip r:embed="rId5"/>
          <a:srcRect/>
          <a:stretch>
            <a:fillRect/>
          </a:stretch>
        </p:blipFill>
        <p:spPr bwMode="auto">
          <a:xfrm>
            <a:off x="4932363" y="2565400"/>
            <a:ext cx="2012950" cy="2625725"/>
          </a:xfrm>
          <a:prstGeom prst="rect">
            <a:avLst/>
          </a:prstGeom>
          <a:noFill/>
          <a:ln w="9525">
            <a:noFill/>
            <a:miter lim="800000"/>
            <a:headEnd/>
            <a:tailEnd/>
          </a:ln>
        </p:spPr>
      </p:pic>
      <p:pic>
        <p:nvPicPr>
          <p:cNvPr id="817160" name="Picture 8" descr="U1205P622T1D8739F15DT20080310150354"/>
          <p:cNvPicPr>
            <a:picLocks noChangeAspect="1" noChangeArrowheads="1"/>
          </p:cNvPicPr>
          <p:nvPr/>
        </p:nvPicPr>
        <p:blipFill>
          <a:blip r:embed="rId6"/>
          <a:srcRect/>
          <a:stretch>
            <a:fillRect/>
          </a:stretch>
        </p:blipFill>
        <p:spPr bwMode="auto">
          <a:xfrm>
            <a:off x="6981825" y="4508500"/>
            <a:ext cx="2162175" cy="2192338"/>
          </a:xfrm>
          <a:prstGeom prst="rect">
            <a:avLst/>
          </a:prstGeom>
          <a:noFill/>
          <a:ln w="9525">
            <a:noFill/>
            <a:miter lim="800000"/>
            <a:headEnd/>
            <a:tailEnd/>
          </a:ln>
        </p:spPr>
      </p:pic>
      <p:pic>
        <p:nvPicPr>
          <p:cNvPr id="817161" name="Picture 9" descr="1106207246_40_1"/>
          <p:cNvPicPr>
            <a:picLocks noChangeAspect="1" noChangeArrowheads="1"/>
          </p:cNvPicPr>
          <p:nvPr/>
        </p:nvPicPr>
        <p:blipFill>
          <a:blip r:embed="rId7"/>
          <a:srcRect/>
          <a:stretch>
            <a:fillRect/>
          </a:stretch>
        </p:blipFill>
        <p:spPr bwMode="auto">
          <a:xfrm>
            <a:off x="4572000" y="4987925"/>
            <a:ext cx="2625725" cy="1870075"/>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817154"/>
                                        </p:tgtEl>
                                        <p:attrNameLst>
                                          <p:attrName>style.visibility</p:attrName>
                                        </p:attrNameLst>
                                      </p:cBhvr>
                                      <p:to>
                                        <p:strVal val="visible"/>
                                      </p:to>
                                    </p:set>
                                    <p:animEffect transition="in" filter="fade">
                                      <p:cBhvr>
                                        <p:cTn id="7" dur="1000"/>
                                        <p:tgtEl>
                                          <p:spTgt spid="817154"/>
                                        </p:tgtEl>
                                      </p:cBhvr>
                                    </p:animEffect>
                                    <p:anim calcmode="lin" valueType="num">
                                      <p:cBhvr>
                                        <p:cTn id="8" dur="1000" fill="hold"/>
                                        <p:tgtEl>
                                          <p:spTgt spid="817154"/>
                                        </p:tgtEl>
                                        <p:attrNameLst>
                                          <p:attrName>ppt_x</p:attrName>
                                        </p:attrNameLst>
                                      </p:cBhvr>
                                      <p:tavLst>
                                        <p:tav tm="0">
                                          <p:val>
                                            <p:strVal val="#ppt_x"/>
                                          </p:val>
                                        </p:tav>
                                        <p:tav tm="100000">
                                          <p:val>
                                            <p:strVal val="#ppt_x"/>
                                          </p:val>
                                        </p:tav>
                                      </p:tavLst>
                                    </p:anim>
                                    <p:anim calcmode="lin" valueType="num">
                                      <p:cBhvr>
                                        <p:cTn id="9" dur="1000" fill="hold"/>
                                        <p:tgtEl>
                                          <p:spTgt spid="817154"/>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8" presetClass="entr" presetSubtype="16" fill="hold" grpId="0" nodeType="clickEffect">
                                  <p:stCondLst>
                                    <p:cond delay="0"/>
                                  </p:stCondLst>
                                  <p:childTnLst>
                                    <p:set>
                                      <p:cBhvr>
                                        <p:cTn id="13" dur="1" fill="hold">
                                          <p:stCondLst>
                                            <p:cond delay="0"/>
                                          </p:stCondLst>
                                        </p:cTn>
                                        <p:tgtEl>
                                          <p:spTgt spid="817155">
                                            <p:txEl>
                                              <p:pRg st="0" end="0"/>
                                            </p:txEl>
                                          </p:spTgt>
                                        </p:tgtEl>
                                        <p:attrNameLst>
                                          <p:attrName>style.visibility</p:attrName>
                                        </p:attrNameLst>
                                      </p:cBhvr>
                                      <p:to>
                                        <p:strVal val="visible"/>
                                      </p:to>
                                    </p:set>
                                    <p:animEffect transition="in" filter="diamond(in)">
                                      <p:cBhvr>
                                        <p:cTn id="14" dur="2000"/>
                                        <p:tgtEl>
                                          <p:spTgt spid="817155">
                                            <p:txEl>
                                              <p:pRg st="0" end="0"/>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8" presetClass="entr" presetSubtype="16" fill="hold" grpId="0" nodeType="clickEffect">
                                  <p:stCondLst>
                                    <p:cond delay="0"/>
                                  </p:stCondLst>
                                  <p:childTnLst>
                                    <p:set>
                                      <p:cBhvr>
                                        <p:cTn id="18" dur="1" fill="hold">
                                          <p:stCondLst>
                                            <p:cond delay="0"/>
                                          </p:stCondLst>
                                        </p:cTn>
                                        <p:tgtEl>
                                          <p:spTgt spid="817155">
                                            <p:txEl>
                                              <p:pRg st="1" end="1"/>
                                            </p:txEl>
                                          </p:spTgt>
                                        </p:tgtEl>
                                        <p:attrNameLst>
                                          <p:attrName>style.visibility</p:attrName>
                                        </p:attrNameLst>
                                      </p:cBhvr>
                                      <p:to>
                                        <p:strVal val="visible"/>
                                      </p:to>
                                    </p:set>
                                    <p:animEffect transition="in" filter="diamond(in)">
                                      <p:cBhvr>
                                        <p:cTn id="19" dur="2000"/>
                                        <p:tgtEl>
                                          <p:spTgt spid="817155">
                                            <p:txEl>
                                              <p:pRg st="1" end="1"/>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8" presetClass="entr" presetSubtype="16" fill="hold" grpId="0" nodeType="clickEffect">
                                  <p:stCondLst>
                                    <p:cond delay="0"/>
                                  </p:stCondLst>
                                  <p:childTnLst>
                                    <p:set>
                                      <p:cBhvr>
                                        <p:cTn id="23" dur="1" fill="hold">
                                          <p:stCondLst>
                                            <p:cond delay="0"/>
                                          </p:stCondLst>
                                        </p:cTn>
                                        <p:tgtEl>
                                          <p:spTgt spid="817155">
                                            <p:txEl>
                                              <p:pRg st="2" end="2"/>
                                            </p:txEl>
                                          </p:spTgt>
                                        </p:tgtEl>
                                        <p:attrNameLst>
                                          <p:attrName>style.visibility</p:attrName>
                                        </p:attrNameLst>
                                      </p:cBhvr>
                                      <p:to>
                                        <p:strVal val="visible"/>
                                      </p:to>
                                    </p:set>
                                    <p:animEffect transition="in" filter="diamond(in)">
                                      <p:cBhvr>
                                        <p:cTn id="24" dur="2000"/>
                                        <p:tgtEl>
                                          <p:spTgt spid="817155">
                                            <p:txEl>
                                              <p:pRg st="2" end="2"/>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8" presetClass="entr" presetSubtype="16" fill="hold" grpId="0" nodeType="clickEffect">
                                  <p:stCondLst>
                                    <p:cond delay="0"/>
                                  </p:stCondLst>
                                  <p:childTnLst>
                                    <p:set>
                                      <p:cBhvr>
                                        <p:cTn id="28" dur="1" fill="hold">
                                          <p:stCondLst>
                                            <p:cond delay="0"/>
                                          </p:stCondLst>
                                        </p:cTn>
                                        <p:tgtEl>
                                          <p:spTgt spid="817155">
                                            <p:txEl>
                                              <p:pRg st="3" end="3"/>
                                            </p:txEl>
                                          </p:spTgt>
                                        </p:tgtEl>
                                        <p:attrNameLst>
                                          <p:attrName>style.visibility</p:attrName>
                                        </p:attrNameLst>
                                      </p:cBhvr>
                                      <p:to>
                                        <p:strVal val="visible"/>
                                      </p:to>
                                    </p:set>
                                    <p:animEffect transition="in" filter="diamond(in)">
                                      <p:cBhvr>
                                        <p:cTn id="29" dur="2000"/>
                                        <p:tgtEl>
                                          <p:spTgt spid="817155">
                                            <p:txEl>
                                              <p:pRg st="3" end="3"/>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8" presetClass="entr" presetSubtype="16" fill="hold" grpId="0" nodeType="clickEffect">
                                  <p:stCondLst>
                                    <p:cond delay="0"/>
                                  </p:stCondLst>
                                  <p:childTnLst>
                                    <p:set>
                                      <p:cBhvr>
                                        <p:cTn id="33" dur="1" fill="hold">
                                          <p:stCondLst>
                                            <p:cond delay="0"/>
                                          </p:stCondLst>
                                        </p:cTn>
                                        <p:tgtEl>
                                          <p:spTgt spid="817155">
                                            <p:txEl>
                                              <p:pRg st="4" end="4"/>
                                            </p:txEl>
                                          </p:spTgt>
                                        </p:tgtEl>
                                        <p:attrNameLst>
                                          <p:attrName>style.visibility</p:attrName>
                                        </p:attrNameLst>
                                      </p:cBhvr>
                                      <p:to>
                                        <p:strVal val="visible"/>
                                      </p:to>
                                    </p:set>
                                    <p:animEffect transition="in" filter="diamond(in)">
                                      <p:cBhvr>
                                        <p:cTn id="34" dur="2000"/>
                                        <p:tgtEl>
                                          <p:spTgt spid="817155">
                                            <p:txEl>
                                              <p:pRg st="4" end="4"/>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8" presetClass="entr" presetSubtype="16" fill="hold" grpId="0" nodeType="clickEffect">
                                  <p:stCondLst>
                                    <p:cond delay="0"/>
                                  </p:stCondLst>
                                  <p:childTnLst>
                                    <p:set>
                                      <p:cBhvr>
                                        <p:cTn id="38" dur="1" fill="hold">
                                          <p:stCondLst>
                                            <p:cond delay="0"/>
                                          </p:stCondLst>
                                        </p:cTn>
                                        <p:tgtEl>
                                          <p:spTgt spid="817155">
                                            <p:txEl>
                                              <p:pRg st="5" end="5"/>
                                            </p:txEl>
                                          </p:spTgt>
                                        </p:tgtEl>
                                        <p:attrNameLst>
                                          <p:attrName>style.visibility</p:attrName>
                                        </p:attrNameLst>
                                      </p:cBhvr>
                                      <p:to>
                                        <p:strVal val="visible"/>
                                      </p:to>
                                    </p:set>
                                    <p:animEffect transition="in" filter="diamond(in)">
                                      <p:cBhvr>
                                        <p:cTn id="39" dur="2000"/>
                                        <p:tgtEl>
                                          <p:spTgt spid="817155">
                                            <p:txEl>
                                              <p:pRg st="5" end="5"/>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8" presetClass="entr" presetSubtype="16" fill="hold" grpId="0" nodeType="clickEffect">
                                  <p:stCondLst>
                                    <p:cond delay="0"/>
                                  </p:stCondLst>
                                  <p:childTnLst>
                                    <p:set>
                                      <p:cBhvr>
                                        <p:cTn id="43" dur="1" fill="hold">
                                          <p:stCondLst>
                                            <p:cond delay="0"/>
                                          </p:stCondLst>
                                        </p:cTn>
                                        <p:tgtEl>
                                          <p:spTgt spid="817155">
                                            <p:txEl>
                                              <p:pRg st="6" end="6"/>
                                            </p:txEl>
                                          </p:spTgt>
                                        </p:tgtEl>
                                        <p:attrNameLst>
                                          <p:attrName>style.visibility</p:attrName>
                                        </p:attrNameLst>
                                      </p:cBhvr>
                                      <p:to>
                                        <p:strVal val="visible"/>
                                      </p:to>
                                    </p:set>
                                    <p:animEffect transition="in" filter="diamond(in)">
                                      <p:cBhvr>
                                        <p:cTn id="44" dur="2000"/>
                                        <p:tgtEl>
                                          <p:spTgt spid="817155">
                                            <p:txEl>
                                              <p:pRg st="6" end="6"/>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8" presetClass="entr" presetSubtype="16" fill="hold" grpId="0" nodeType="clickEffect">
                                  <p:stCondLst>
                                    <p:cond delay="0"/>
                                  </p:stCondLst>
                                  <p:childTnLst>
                                    <p:set>
                                      <p:cBhvr>
                                        <p:cTn id="48" dur="1" fill="hold">
                                          <p:stCondLst>
                                            <p:cond delay="0"/>
                                          </p:stCondLst>
                                        </p:cTn>
                                        <p:tgtEl>
                                          <p:spTgt spid="817155">
                                            <p:txEl>
                                              <p:pRg st="7" end="7"/>
                                            </p:txEl>
                                          </p:spTgt>
                                        </p:tgtEl>
                                        <p:attrNameLst>
                                          <p:attrName>style.visibility</p:attrName>
                                        </p:attrNameLst>
                                      </p:cBhvr>
                                      <p:to>
                                        <p:strVal val="visible"/>
                                      </p:to>
                                    </p:set>
                                    <p:animEffect transition="in" filter="diamond(in)">
                                      <p:cBhvr>
                                        <p:cTn id="49" dur="2000"/>
                                        <p:tgtEl>
                                          <p:spTgt spid="817155">
                                            <p:txEl>
                                              <p:pRg st="7" end="7"/>
                                            </p:txEl>
                                          </p:spTgt>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8" presetClass="entr" presetSubtype="16" fill="hold" grpId="0" nodeType="clickEffect">
                                  <p:stCondLst>
                                    <p:cond delay="0"/>
                                  </p:stCondLst>
                                  <p:childTnLst>
                                    <p:set>
                                      <p:cBhvr>
                                        <p:cTn id="53" dur="1" fill="hold">
                                          <p:stCondLst>
                                            <p:cond delay="0"/>
                                          </p:stCondLst>
                                        </p:cTn>
                                        <p:tgtEl>
                                          <p:spTgt spid="817155">
                                            <p:txEl>
                                              <p:pRg st="8" end="8"/>
                                            </p:txEl>
                                          </p:spTgt>
                                        </p:tgtEl>
                                        <p:attrNameLst>
                                          <p:attrName>style.visibility</p:attrName>
                                        </p:attrNameLst>
                                      </p:cBhvr>
                                      <p:to>
                                        <p:strVal val="visible"/>
                                      </p:to>
                                    </p:set>
                                    <p:animEffect transition="in" filter="diamond(in)">
                                      <p:cBhvr>
                                        <p:cTn id="54" dur="2000"/>
                                        <p:tgtEl>
                                          <p:spTgt spid="817155">
                                            <p:txEl>
                                              <p:pRg st="8" end="8"/>
                                            </p:txEl>
                                          </p:spTgt>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8" presetClass="entr" presetSubtype="16" fill="hold" grpId="0" nodeType="clickEffect">
                                  <p:stCondLst>
                                    <p:cond delay="0"/>
                                  </p:stCondLst>
                                  <p:childTnLst>
                                    <p:set>
                                      <p:cBhvr>
                                        <p:cTn id="58" dur="1" fill="hold">
                                          <p:stCondLst>
                                            <p:cond delay="0"/>
                                          </p:stCondLst>
                                        </p:cTn>
                                        <p:tgtEl>
                                          <p:spTgt spid="817155">
                                            <p:txEl>
                                              <p:pRg st="9" end="9"/>
                                            </p:txEl>
                                          </p:spTgt>
                                        </p:tgtEl>
                                        <p:attrNameLst>
                                          <p:attrName>style.visibility</p:attrName>
                                        </p:attrNameLst>
                                      </p:cBhvr>
                                      <p:to>
                                        <p:strVal val="visible"/>
                                      </p:to>
                                    </p:set>
                                    <p:animEffect transition="in" filter="diamond(in)">
                                      <p:cBhvr>
                                        <p:cTn id="59" dur="2000"/>
                                        <p:tgtEl>
                                          <p:spTgt spid="817155">
                                            <p:txEl>
                                              <p:pRg st="9" end="9"/>
                                            </p:txEl>
                                          </p:spTgt>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8" presetClass="entr" presetSubtype="16" fill="hold" grpId="0" nodeType="clickEffect">
                                  <p:stCondLst>
                                    <p:cond delay="0"/>
                                  </p:stCondLst>
                                  <p:childTnLst>
                                    <p:set>
                                      <p:cBhvr>
                                        <p:cTn id="63" dur="1" fill="hold">
                                          <p:stCondLst>
                                            <p:cond delay="0"/>
                                          </p:stCondLst>
                                        </p:cTn>
                                        <p:tgtEl>
                                          <p:spTgt spid="817155">
                                            <p:txEl>
                                              <p:pRg st="10" end="10"/>
                                            </p:txEl>
                                          </p:spTgt>
                                        </p:tgtEl>
                                        <p:attrNameLst>
                                          <p:attrName>style.visibility</p:attrName>
                                        </p:attrNameLst>
                                      </p:cBhvr>
                                      <p:to>
                                        <p:strVal val="visible"/>
                                      </p:to>
                                    </p:set>
                                    <p:animEffect transition="in" filter="diamond(in)">
                                      <p:cBhvr>
                                        <p:cTn id="64" dur="2000"/>
                                        <p:tgtEl>
                                          <p:spTgt spid="817155">
                                            <p:txEl>
                                              <p:pRg st="10" end="10"/>
                                            </p:txEl>
                                          </p:spTgt>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8" presetClass="entr" presetSubtype="16" fill="hold" grpId="0" nodeType="clickEffect">
                                  <p:stCondLst>
                                    <p:cond delay="0"/>
                                  </p:stCondLst>
                                  <p:childTnLst>
                                    <p:set>
                                      <p:cBhvr>
                                        <p:cTn id="68" dur="1" fill="hold">
                                          <p:stCondLst>
                                            <p:cond delay="0"/>
                                          </p:stCondLst>
                                        </p:cTn>
                                        <p:tgtEl>
                                          <p:spTgt spid="817155">
                                            <p:txEl>
                                              <p:pRg st="11" end="11"/>
                                            </p:txEl>
                                          </p:spTgt>
                                        </p:tgtEl>
                                        <p:attrNameLst>
                                          <p:attrName>style.visibility</p:attrName>
                                        </p:attrNameLst>
                                      </p:cBhvr>
                                      <p:to>
                                        <p:strVal val="visible"/>
                                      </p:to>
                                    </p:set>
                                    <p:animEffect transition="in" filter="diamond(in)">
                                      <p:cBhvr>
                                        <p:cTn id="69" dur="2000"/>
                                        <p:tgtEl>
                                          <p:spTgt spid="817155">
                                            <p:txEl>
                                              <p:pRg st="11" end="11"/>
                                            </p:txEl>
                                          </p:spTgt>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8" presetClass="entr" presetSubtype="16" fill="hold" grpId="0" nodeType="clickEffect">
                                  <p:stCondLst>
                                    <p:cond delay="0"/>
                                  </p:stCondLst>
                                  <p:childTnLst>
                                    <p:set>
                                      <p:cBhvr>
                                        <p:cTn id="73" dur="1" fill="hold">
                                          <p:stCondLst>
                                            <p:cond delay="0"/>
                                          </p:stCondLst>
                                        </p:cTn>
                                        <p:tgtEl>
                                          <p:spTgt spid="817155">
                                            <p:txEl>
                                              <p:pRg st="12" end="12"/>
                                            </p:txEl>
                                          </p:spTgt>
                                        </p:tgtEl>
                                        <p:attrNameLst>
                                          <p:attrName>style.visibility</p:attrName>
                                        </p:attrNameLst>
                                      </p:cBhvr>
                                      <p:to>
                                        <p:strVal val="visible"/>
                                      </p:to>
                                    </p:set>
                                    <p:animEffect transition="in" filter="diamond(in)">
                                      <p:cBhvr>
                                        <p:cTn id="74" dur="2000"/>
                                        <p:tgtEl>
                                          <p:spTgt spid="817155">
                                            <p:txEl>
                                              <p:pRg st="12" end="12"/>
                                            </p:txEl>
                                          </p:spTgt>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9" presetClass="entr" presetSubtype="0" fill="hold" nodeType="clickEffect">
                                  <p:stCondLst>
                                    <p:cond delay="0"/>
                                  </p:stCondLst>
                                  <p:childTnLst>
                                    <p:set>
                                      <p:cBhvr>
                                        <p:cTn id="78" dur="1" fill="hold">
                                          <p:stCondLst>
                                            <p:cond delay="0"/>
                                          </p:stCondLst>
                                        </p:cTn>
                                        <p:tgtEl>
                                          <p:spTgt spid="817156"/>
                                        </p:tgtEl>
                                        <p:attrNameLst>
                                          <p:attrName>style.visibility</p:attrName>
                                        </p:attrNameLst>
                                      </p:cBhvr>
                                      <p:to>
                                        <p:strVal val="visible"/>
                                      </p:to>
                                    </p:set>
                                    <p:animEffect transition="in" filter="dissolve">
                                      <p:cBhvr>
                                        <p:cTn id="79" dur="500"/>
                                        <p:tgtEl>
                                          <p:spTgt spid="817156"/>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0" presetClass="entr" presetSubtype="0" fill="hold" nodeType="clickEffect">
                                  <p:stCondLst>
                                    <p:cond delay="0"/>
                                  </p:stCondLst>
                                  <p:childTnLst>
                                    <p:set>
                                      <p:cBhvr>
                                        <p:cTn id="83" dur="1" fill="hold">
                                          <p:stCondLst>
                                            <p:cond delay="0"/>
                                          </p:stCondLst>
                                        </p:cTn>
                                        <p:tgtEl>
                                          <p:spTgt spid="817157"/>
                                        </p:tgtEl>
                                        <p:attrNameLst>
                                          <p:attrName>style.visibility</p:attrName>
                                        </p:attrNameLst>
                                      </p:cBhvr>
                                      <p:to>
                                        <p:strVal val="visible"/>
                                      </p:to>
                                    </p:set>
                                    <p:animEffect transition="in" filter="wedge">
                                      <p:cBhvr>
                                        <p:cTn id="84" dur="2000"/>
                                        <p:tgtEl>
                                          <p:spTgt spid="817157"/>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8" presetClass="entr" presetSubtype="16" fill="hold" nodeType="clickEffect">
                                  <p:stCondLst>
                                    <p:cond delay="0"/>
                                  </p:stCondLst>
                                  <p:childTnLst>
                                    <p:set>
                                      <p:cBhvr>
                                        <p:cTn id="88" dur="1" fill="hold">
                                          <p:stCondLst>
                                            <p:cond delay="0"/>
                                          </p:stCondLst>
                                        </p:cTn>
                                        <p:tgtEl>
                                          <p:spTgt spid="817158"/>
                                        </p:tgtEl>
                                        <p:attrNameLst>
                                          <p:attrName>style.visibility</p:attrName>
                                        </p:attrNameLst>
                                      </p:cBhvr>
                                      <p:to>
                                        <p:strVal val="visible"/>
                                      </p:to>
                                    </p:set>
                                    <p:animEffect transition="in" filter="diamond(in)">
                                      <p:cBhvr>
                                        <p:cTn id="89" dur="2000"/>
                                        <p:tgtEl>
                                          <p:spTgt spid="817158"/>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29" presetClass="entr" presetSubtype="0" fill="hold" nodeType="clickEffect">
                                  <p:stCondLst>
                                    <p:cond delay="0"/>
                                  </p:stCondLst>
                                  <p:childTnLst>
                                    <p:set>
                                      <p:cBhvr>
                                        <p:cTn id="93" dur="1" fill="hold">
                                          <p:stCondLst>
                                            <p:cond delay="0"/>
                                          </p:stCondLst>
                                        </p:cTn>
                                        <p:tgtEl>
                                          <p:spTgt spid="817159"/>
                                        </p:tgtEl>
                                        <p:attrNameLst>
                                          <p:attrName>style.visibility</p:attrName>
                                        </p:attrNameLst>
                                      </p:cBhvr>
                                      <p:to>
                                        <p:strVal val="visible"/>
                                      </p:to>
                                    </p:set>
                                    <p:anim calcmode="lin" valueType="num">
                                      <p:cBhvr>
                                        <p:cTn id="94" dur="1000" fill="hold"/>
                                        <p:tgtEl>
                                          <p:spTgt spid="817159"/>
                                        </p:tgtEl>
                                        <p:attrNameLst>
                                          <p:attrName>ppt_x</p:attrName>
                                        </p:attrNameLst>
                                      </p:cBhvr>
                                      <p:tavLst>
                                        <p:tav tm="0">
                                          <p:val>
                                            <p:strVal val="#ppt_x-.2"/>
                                          </p:val>
                                        </p:tav>
                                        <p:tav tm="100000">
                                          <p:val>
                                            <p:strVal val="#ppt_x"/>
                                          </p:val>
                                        </p:tav>
                                      </p:tavLst>
                                    </p:anim>
                                    <p:anim calcmode="lin" valueType="num">
                                      <p:cBhvr>
                                        <p:cTn id="95" dur="1000" fill="hold"/>
                                        <p:tgtEl>
                                          <p:spTgt spid="817159"/>
                                        </p:tgtEl>
                                        <p:attrNameLst>
                                          <p:attrName>ppt_y</p:attrName>
                                        </p:attrNameLst>
                                      </p:cBhvr>
                                      <p:tavLst>
                                        <p:tav tm="0">
                                          <p:val>
                                            <p:strVal val="#ppt_y"/>
                                          </p:val>
                                        </p:tav>
                                        <p:tav tm="100000">
                                          <p:val>
                                            <p:strVal val="#ppt_y"/>
                                          </p:val>
                                        </p:tav>
                                      </p:tavLst>
                                    </p:anim>
                                    <p:animEffect transition="in" filter="wipe(right)" prLst="gradientSize: 0.1">
                                      <p:cBhvr>
                                        <p:cTn id="96" dur="1000"/>
                                        <p:tgtEl>
                                          <p:spTgt spid="817159"/>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13" presetClass="entr" presetSubtype="16" fill="hold" nodeType="clickEffect">
                                  <p:stCondLst>
                                    <p:cond delay="0"/>
                                  </p:stCondLst>
                                  <p:childTnLst>
                                    <p:set>
                                      <p:cBhvr>
                                        <p:cTn id="100" dur="1" fill="hold">
                                          <p:stCondLst>
                                            <p:cond delay="0"/>
                                          </p:stCondLst>
                                        </p:cTn>
                                        <p:tgtEl>
                                          <p:spTgt spid="817160"/>
                                        </p:tgtEl>
                                        <p:attrNameLst>
                                          <p:attrName>style.visibility</p:attrName>
                                        </p:attrNameLst>
                                      </p:cBhvr>
                                      <p:to>
                                        <p:strVal val="visible"/>
                                      </p:to>
                                    </p:set>
                                    <p:animEffect transition="in" filter="plus(in)">
                                      <p:cBhvr>
                                        <p:cTn id="101" dur="2000"/>
                                        <p:tgtEl>
                                          <p:spTgt spid="817160"/>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47" presetClass="entr" presetSubtype="0" fill="hold" nodeType="clickEffect">
                                  <p:stCondLst>
                                    <p:cond delay="0"/>
                                  </p:stCondLst>
                                  <p:childTnLst>
                                    <p:set>
                                      <p:cBhvr>
                                        <p:cTn id="105" dur="1" fill="hold">
                                          <p:stCondLst>
                                            <p:cond delay="0"/>
                                          </p:stCondLst>
                                        </p:cTn>
                                        <p:tgtEl>
                                          <p:spTgt spid="817161"/>
                                        </p:tgtEl>
                                        <p:attrNameLst>
                                          <p:attrName>style.visibility</p:attrName>
                                        </p:attrNameLst>
                                      </p:cBhvr>
                                      <p:to>
                                        <p:strVal val="visible"/>
                                      </p:to>
                                    </p:set>
                                    <p:animEffect transition="in" filter="fade">
                                      <p:cBhvr>
                                        <p:cTn id="106" dur="1000"/>
                                        <p:tgtEl>
                                          <p:spTgt spid="817161"/>
                                        </p:tgtEl>
                                      </p:cBhvr>
                                    </p:animEffect>
                                    <p:anim calcmode="lin" valueType="num">
                                      <p:cBhvr>
                                        <p:cTn id="107" dur="1000" fill="hold"/>
                                        <p:tgtEl>
                                          <p:spTgt spid="817161"/>
                                        </p:tgtEl>
                                        <p:attrNameLst>
                                          <p:attrName>ppt_x</p:attrName>
                                        </p:attrNameLst>
                                      </p:cBhvr>
                                      <p:tavLst>
                                        <p:tav tm="0">
                                          <p:val>
                                            <p:strVal val="#ppt_x"/>
                                          </p:val>
                                        </p:tav>
                                        <p:tav tm="100000">
                                          <p:val>
                                            <p:strVal val="#ppt_x"/>
                                          </p:val>
                                        </p:tav>
                                      </p:tavLst>
                                    </p:anim>
                                    <p:anim calcmode="lin" valueType="num">
                                      <p:cBhvr>
                                        <p:cTn id="108" dur="1000" fill="hold"/>
                                        <p:tgtEl>
                                          <p:spTgt spid="8171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7154" grpId="0"/>
      <p:bldP spid="817155" grpId="0" build="p"/>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5" name="Rectangle 16"/>
          <p:cNvSpPr>
            <a:spLocks noGrp="1" noChangeArrowheads="1"/>
          </p:cNvSpPr>
          <p:nvPr>
            <p:ph type="dt" sz="quarter" idx="12"/>
          </p:nvPr>
        </p:nvSpPr>
        <p:spPr>
          <a:noFill/>
        </p:spPr>
        <p:txBody>
          <a:bodyPr/>
          <a:lstStyle/>
          <a:p>
            <a:fld id="{07339711-34FB-4230-B191-29D24A99C10A}" type="datetime1">
              <a:rPr lang="zh-CN" altLang="en-US" smtClean="0">
                <a:ea typeface="宋体" charset="-122"/>
              </a:rPr>
              <a:pPr/>
              <a:t>2018/10/18</a:t>
            </a:fld>
            <a:endParaRPr lang="en-US" altLang="zh-CN" smtClean="0">
              <a:ea typeface="宋体" charset="-122"/>
            </a:endParaRPr>
          </a:p>
        </p:txBody>
      </p:sp>
      <p:sp>
        <p:nvSpPr>
          <p:cNvPr id="177154" name="Rectangle 2"/>
          <p:cNvSpPr>
            <a:spLocks noGrp="1" noChangeArrowheads="1"/>
          </p:cNvSpPr>
          <p:nvPr>
            <p:ph type="title" idx="4294967295"/>
          </p:nvPr>
        </p:nvSpPr>
        <p:spPr>
          <a:xfrm>
            <a:off x="468313" y="549275"/>
            <a:ext cx="7772400" cy="762000"/>
          </a:xfrm>
        </p:spPr>
        <p:txBody>
          <a:bodyPr/>
          <a:lstStyle/>
          <a:p>
            <a:pPr algn="just"/>
            <a:r>
              <a:rPr lang="en-US" altLang="zh-CN" smtClean="0">
                <a:solidFill>
                  <a:srgbClr val="0000CC"/>
                </a:solidFill>
                <a:latin typeface="黑体" pitchFamily="49" charset="-122"/>
                <a:ea typeface="黑体" pitchFamily="49" charset="-122"/>
              </a:rPr>
              <a:t>3. </a:t>
            </a:r>
            <a:r>
              <a:rPr lang="zh-CN" altLang="en-US" smtClean="0">
                <a:solidFill>
                  <a:srgbClr val="0000CC"/>
                </a:solidFill>
                <a:latin typeface="黑体" pitchFamily="49" charset="-122"/>
                <a:ea typeface="黑体" pitchFamily="49" charset="-122"/>
              </a:rPr>
              <a:t>瞬时偶极</a:t>
            </a:r>
            <a:r>
              <a:rPr lang="en-US" altLang="zh-CN" smtClean="0">
                <a:solidFill>
                  <a:srgbClr val="D60093"/>
                </a:solidFill>
              </a:rPr>
              <a:t>—</a:t>
            </a:r>
            <a:r>
              <a:rPr lang="zh-CN" altLang="en-US" sz="3200" b="1" smtClean="0">
                <a:solidFill>
                  <a:srgbClr val="D60093"/>
                </a:solidFill>
              </a:rPr>
              <a:t>产生色散作用</a:t>
            </a:r>
          </a:p>
        </p:txBody>
      </p:sp>
      <p:sp>
        <p:nvSpPr>
          <p:cNvPr id="177155" name="Rectangle 3"/>
          <p:cNvSpPr>
            <a:spLocks noGrp="1" noChangeArrowheads="1"/>
          </p:cNvSpPr>
          <p:nvPr>
            <p:ph type="body" idx="4294967295"/>
          </p:nvPr>
        </p:nvSpPr>
        <p:spPr>
          <a:xfrm>
            <a:off x="381000" y="2133600"/>
            <a:ext cx="8382000" cy="4114800"/>
          </a:xfrm>
        </p:spPr>
        <p:txBody>
          <a:bodyPr/>
          <a:lstStyle/>
          <a:p>
            <a:pPr algn="just"/>
            <a:endParaRPr lang="zh-CN" altLang="en-US" sz="4000" b="1" smtClean="0"/>
          </a:p>
          <a:p>
            <a:pPr algn="just"/>
            <a:endParaRPr lang="zh-CN" altLang="en-US" sz="3600" b="1" smtClean="0">
              <a:latin typeface="Times New Roman" pitchFamily="18" charset="0"/>
            </a:endParaRPr>
          </a:p>
        </p:txBody>
      </p:sp>
      <p:sp>
        <p:nvSpPr>
          <p:cNvPr id="31748" name="Text Box 4"/>
          <p:cNvSpPr txBox="1">
            <a:spLocks noChangeArrowheads="1"/>
          </p:cNvSpPr>
          <p:nvPr/>
        </p:nvSpPr>
        <p:spPr bwMode="auto">
          <a:xfrm>
            <a:off x="1828800" y="2438400"/>
            <a:ext cx="2895600" cy="914400"/>
          </a:xfrm>
          <a:prstGeom prst="rect">
            <a:avLst/>
          </a:prstGeom>
          <a:noFill/>
          <a:ln w="9525">
            <a:noFill/>
            <a:miter lim="800000"/>
            <a:headEnd/>
            <a:tailEnd/>
          </a:ln>
        </p:spPr>
        <p:txBody>
          <a:bodyPr wrap="none"/>
          <a:lstStyle/>
          <a:p>
            <a:endParaRPr kumimoji="1" lang="zh-CN" altLang="en-US">
              <a:solidFill>
                <a:schemeClr val="tx1"/>
              </a:solidFill>
              <a:latin typeface="Times New Roman" pitchFamily="18" charset="0"/>
            </a:endParaRPr>
          </a:p>
        </p:txBody>
      </p:sp>
      <p:pic>
        <p:nvPicPr>
          <p:cNvPr id="31749" name="Picture 5" descr="瞬时偶极"/>
          <p:cNvPicPr>
            <a:picLocks noChangeAspect="1" noChangeArrowheads="1"/>
          </p:cNvPicPr>
          <p:nvPr/>
        </p:nvPicPr>
        <p:blipFill>
          <a:blip r:embed="rId2"/>
          <a:srcRect/>
          <a:stretch>
            <a:fillRect/>
          </a:stretch>
        </p:blipFill>
        <p:spPr bwMode="auto">
          <a:xfrm>
            <a:off x="838200" y="2819400"/>
            <a:ext cx="7772400" cy="2203450"/>
          </a:xfrm>
          <a:prstGeom prst="rect">
            <a:avLst/>
          </a:prstGeom>
          <a:noFill/>
          <a:ln w="9525">
            <a:noFill/>
            <a:miter lim="800000"/>
            <a:headEnd/>
            <a:tailEnd/>
          </a:ln>
        </p:spPr>
      </p:pic>
      <p:sp>
        <p:nvSpPr>
          <p:cNvPr id="46082" name="Text Box 2"/>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77154"/>
                                        </p:tgtEl>
                                        <p:attrNameLst>
                                          <p:attrName>style.visibility</p:attrName>
                                        </p:attrNameLst>
                                      </p:cBhvr>
                                      <p:to>
                                        <p:strVal val="visible"/>
                                      </p:to>
                                    </p:set>
                                    <p:animEffect transition="in" filter="dissolve">
                                      <p:cBhvr>
                                        <p:cTn id="7" dur="500"/>
                                        <p:tgtEl>
                                          <p:spTgt spid="1771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nodePh="1">
                                  <p:stCondLst>
                                    <p:cond delay="0"/>
                                  </p:stCondLst>
                                  <p:endCondLst>
                                    <p:cond evt="begin" delay="0">
                                      <p:tn val="10"/>
                                    </p:cond>
                                  </p:endCondLst>
                                  <p:childTnLst>
                                    <p:set>
                                      <p:cBhvr>
                                        <p:cTn id="11" dur="1" fill="hold">
                                          <p:stCondLst>
                                            <p:cond delay="0"/>
                                          </p:stCondLst>
                                        </p:cTn>
                                        <p:tgtEl>
                                          <p:spTgt spid="177155">
                                            <p:txEl>
                                              <p:pRg st="0" end="0"/>
                                            </p:txEl>
                                          </p:spTgt>
                                        </p:tgtEl>
                                        <p:attrNameLst>
                                          <p:attrName>style.visibility</p:attrName>
                                        </p:attrNameLst>
                                      </p:cBhvr>
                                      <p:to>
                                        <p:strVal val="visible"/>
                                      </p:to>
                                    </p:set>
                                    <p:animEffect transition="in" filter="dissolve">
                                      <p:cBhvr>
                                        <p:cTn id="12" dur="500"/>
                                        <p:tgtEl>
                                          <p:spTgt spid="1771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4" grpId="0"/>
      <p:bldP spid="177155"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Rectangle 2"/>
          <p:cNvSpPr>
            <a:spLocks noChangeArrowheads="1"/>
          </p:cNvSpPr>
          <p:nvPr/>
        </p:nvSpPr>
        <p:spPr bwMode="auto">
          <a:xfrm>
            <a:off x="250825" y="188913"/>
            <a:ext cx="8229600" cy="1081087"/>
          </a:xfrm>
          <a:prstGeom prst="rect">
            <a:avLst/>
          </a:prstGeom>
          <a:noFill/>
          <a:ln w="9525">
            <a:noFill/>
            <a:miter lim="800000"/>
            <a:headEnd/>
            <a:tailEnd/>
          </a:ln>
        </p:spPr>
        <p:txBody>
          <a:bodyPr anchor="ctr"/>
          <a:lstStyle/>
          <a:p>
            <a:pPr eaLnBrk="0" hangingPunct="0"/>
            <a:r>
              <a:rPr kumimoji="1" lang="en-US" altLang="zh-CN" sz="3600" b="1">
                <a:latin typeface="Cambria Math" pitchFamily="18" charset="0"/>
              </a:rPr>
              <a:t>Questions</a:t>
            </a:r>
            <a:endParaRPr kumimoji="1" lang="zh-CN" altLang="en-US" sz="3600" b="1">
              <a:latin typeface="Cambria Math" pitchFamily="18" charset="0"/>
              <a:ea typeface="黑体" pitchFamily="49" charset="-122"/>
            </a:endParaRPr>
          </a:p>
        </p:txBody>
      </p:sp>
      <p:sp>
        <p:nvSpPr>
          <p:cNvPr id="44036" name="Line 4"/>
          <p:cNvSpPr>
            <a:spLocks noChangeShapeType="1"/>
          </p:cNvSpPr>
          <p:nvPr/>
        </p:nvSpPr>
        <p:spPr bwMode="auto">
          <a:xfrm>
            <a:off x="539750" y="11255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
        <p:nvSpPr>
          <p:cNvPr id="10" name="TextBox 9"/>
          <p:cNvSpPr txBox="1">
            <a:spLocks noChangeArrowheads="1"/>
          </p:cNvSpPr>
          <p:nvPr/>
        </p:nvSpPr>
        <p:spPr bwMode="auto">
          <a:xfrm>
            <a:off x="428625" y="1357313"/>
            <a:ext cx="8001000" cy="1128712"/>
          </a:xfrm>
          <a:prstGeom prst="rect">
            <a:avLst/>
          </a:prstGeom>
          <a:noFill/>
          <a:ln w="9525">
            <a:noFill/>
            <a:miter lim="800000"/>
            <a:headEnd/>
            <a:tailEnd/>
          </a:ln>
        </p:spPr>
        <p:txBody>
          <a:bodyPr>
            <a:spAutoFit/>
          </a:bodyPr>
          <a:lstStyle/>
          <a:p>
            <a:pPr marL="457200" indent="-457200">
              <a:lnSpc>
                <a:spcPct val="150000"/>
              </a:lnSpc>
              <a:spcBef>
                <a:spcPct val="50000"/>
              </a:spcBef>
            </a:pPr>
            <a:r>
              <a:rPr lang="en-US" altLang="zh-CN" b="1">
                <a:solidFill>
                  <a:schemeClr val="bg2"/>
                </a:solidFill>
              </a:rPr>
              <a:t>         </a:t>
            </a:r>
            <a:r>
              <a:rPr lang="zh-CN" altLang="en-US" b="1">
                <a:solidFill>
                  <a:schemeClr val="bg2"/>
                </a:solidFill>
              </a:rPr>
              <a:t>对敞口容器中的液体进行加热（或者降温）将会发生什么现象？为什么？</a:t>
            </a:r>
            <a:endParaRPr lang="en-US" altLang="zh-CN" b="1">
              <a:solidFill>
                <a:schemeClr val="bg2"/>
              </a:solidFill>
            </a:endParaRPr>
          </a:p>
        </p:txBody>
      </p:sp>
      <p:sp>
        <p:nvSpPr>
          <p:cNvPr id="148484" name="AutoShape 2" descr="http://imgt1.bdstatic.com/it/u=216787365,3895749334&amp;fm=21&amp;gp=0.jpg"/>
          <p:cNvSpPr>
            <a:spLocks noChangeAspect="1" noChangeArrowheads="1"/>
          </p:cNvSpPr>
          <p:nvPr/>
        </p:nvSpPr>
        <p:spPr bwMode="auto">
          <a:xfrm>
            <a:off x="63500" y="-136525"/>
            <a:ext cx="304800" cy="304800"/>
          </a:xfrm>
          <a:prstGeom prst="rect">
            <a:avLst/>
          </a:prstGeom>
          <a:noFill/>
          <a:ln w="9525">
            <a:noFill/>
            <a:miter lim="800000"/>
            <a:headEnd/>
            <a:tailEnd/>
          </a:ln>
        </p:spPr>
        <p:txBody>
          <a:bodyPr/>
          <a:lstStyle/>
          <a:p>
            <a:endParaRPr lang="zh-CN" altLang="en-US" sz="1800">
              <a:solidFill>
                <a:schemeClr val="tx1"/>
              </a:solidFill>
            </a:endParaRPr>
          </a:p>
        </p:txBody>
      </p:sp>
      <p:sp>
        <p:nvSpPr>
          <p:cNvPr id="148485" name="AutoShape 4" descr="http://imgt1.bdstatic.com/it/u=216787365,3895749334&amp;fm=23&amp;gp=0.jpg"/>
          <p:cNvSpPr>
            <a:spLocks noChangeAspect="1" noChangeArrowheads="1"/>
          </p:cNvSpPr>
          <p:nvPr/>
        </p:nvSpPr>
        <p:spPr bwMode="auto">
          <a:xfrm>
            <a:off x="63500" y="-136525"/>
            <a:ext cx="304800" cy="304800"/>
          </a:xfrm>
          <a:prstGeom prst="rect">
            <a:avLst/>
          </a:prstGeom>
          <a:noFill/>
          <a:ln w="9525">
            <a:noFill/>
            <a:miter lim="800000"/>
            <a:headEnd/>
            <a:tailEnd/>
          </a:ln>
        </p:spPr>
        <p:txBody>
          <a:bodyPr/>
          <a:lstStyle/>
          <a:p>
            <a:endParaRPr lang="zh-CN" altLang="en-US" sz="1800">
              <a:solidFill>
                <a:schemeClr val="tx1"/>
              </a:solidFill>
            </a:endParaRPr>
          </a:p>
        </p:txBody>
      </p:sp>
      <p:sp>
        <p:nvSpPr>
          <p:cNvPr id="148486" name="AutoShape 6" descr="http://imgt1.bdstatic.com/it/u=216787365,3895749334&amp;fm=23&amp;gp=0.jpg"/>
          <p:cNvSpPr>
            <a:spLocks noChangeAspect="1" noChangeArrowheads="1"/>
          </p:cNvSpPr>
          <p:nvPr/>
        </p:nvSpPr>
        <p:spPr bwMode="auto">
          <a:xfrm>
            <a:off x="63500" y="-136525"/>
            <a:ext cx="304800" cy="304800"/>
          </a:xfrm>
          <a:prstGeom prst="rect">
            <a:avLst/>
          </a:prstGeom>
          <a:noFill/>
          <a:ln w="9525">
            <a:noFill/>
            <a:miter lim="800000"/>
            <a:headEnd/>
            <a:tailEnd/>
          </a:ln>
        </p:spPr>
        <p:txBody>
          <a:bodyPr/>
          <a:lstStyle/>
          <a:p>
            <a:endParaRPr lang="zh-CN" altLang="en-US" sz="1800">
              <a:solidFill>
                <a:schemeClr val="tx1"/>
              </a:solidFill>
            </a:endParaRPr>
          </a:p>
        </p:txBody>
      </p:sp>
      <p:sp>
        <p:nvSpPr>
          <p:cNvPr id="148487" name="AutoShape 10" descr="http://imgt1.bdstatic.com/it/u=2959631428,1472506195&amp;fm=23&amp;gp=0.jpg"/>
          <p:cNvSpPr>
            <a:spLocks noChangeAspect="1" noChangeArrowheads="1"/>
          </p:cNvSpPr>
          <p:nvPr/>
        </p:nvSpPr>
        <p:spPr bwMode="auto">
          <a:xfrm>
            <a:off x="63500" y="-136525"/>
            <a:ext cx="304800" cy="304800"/>
          </a:xfrm>
          <a:prstGeom prst="rect">
            <a:avLst/>
          </a:prstGeom>
          <a:noFill/>
          <a:ln w="9525">
            <a:noFill/>
            <a:miter lim="800000"/>
            <a:headEnd/>
            <a:tailEnd/>
          </a:ln>
        </p:spPr>
        <p:txBody>
          <a:bodyPr/>
          <a:lstStyle/>
          <a:p>
            <a:endParaRPr lang="zh-CN" altLang="en-US" sz="1800">
              <a:solidFill>
                <a:schemeClr val="tx1"/>
              </a:solidFill>
            </a:endParaRPr>
          </a:p>
        </p:txBody>
      </p:sp>
      <p:sp>
        <p:nvSpPr>
          <p:cNvPr id="148488" name="AutoShape 12" descr="http://imgt1.bdstatic.com/it/u=2959631428,1472506195&amp;fm=21&amp;gp=0.jpg"/>
          <p:cNvSpPr>
            <a:spLocks noChangeAspect="1" noChangeArrowheads="1"/>
          </p:cNvSpPr>
          <p:nvPr/>
        </p:nvSpPr>
        <p:spPr bwMode="auto">
          <a:xfrm>
            <a:off x="63500" y="-144463"/>
            <a:ext cx="304800" cy="304801"/>
          </a:xfrm>
          <a:prstGeom prst="rect">
            <a:avLst/>
          </a:prstGeom>
          <a:noFill/>
          <a:ln w="9525">
            <a:noFill/>
            <a:miter lim="800000"/>
            <a:headEnd/>
            <a:tailEnd/>
          </a:ln>
        </p:spPr>
        <p:txBody>
          <a:bodyPr/>
          <a:lstStyle/>
          <a:p>
            <a:endParaRPr lang="zh-CN" altLang="en-US" sz="1800">
              <a:solidFill>
                <a:schemeClr val="tx1"/>
              </a:solidFill>
            </a:endParaRPr>
          </a:p>
        </p:txBody>
      </p:sp>
      <p:pic>
        <p:nvPicPr>
          <p:cNvPr id="538638" name="Picture 14" descr="http://img01.kpkpw.com/2011/12/17/201112171135146VH.jpg"/>
          <p:cNvPicPr>
            <a:picLocks noChangeAspect="1" noChangeArrowheads="1"/>
          </p:cNvPicPr>
          <p:nvPr/>
        </p:nvPicPr>
        <p:blipFill>
          <a:blip r:embed="rId3"/>
          <a:srcRect/>
          <a:stretch>
            <a:fillRect/>
          </a:stretch>
        </p:blipFill>
        <p:spPr bwMode="auto">
          <a:xfrm>
            <a:off x="4857750" y="2786063"/>
            <a:ext cx="3143250" cy="2095500"/>
          </a:xfrm>
          <a:prstGeom prst="rect">
            <a:avLst/>
          </a:prstGeom>
          <a:noFill/>
          <a:ln w="9525">
            <a:noFill/>
            <a:miter lim="800000"/>
            <a:headEnd/>
            <a:tailEnd/>
          </a:ln>
        </p:spPr>
      </p:pic>
      <p:sp>
        <p:nvSpPr>
          <p:cNvPr id="148490" name="AutoShape 16" descr="http://imgt4.bdstatic.com/it/u=2990858090,288284318&amp;fm=21&amp;gp=0.jpg"/>
          <p:cNvSpPr>
            <a:spLocks noChangeAspect="1" noChangeArrowheads="1"/>
          </p:cNvSpPr>
          <p:nvPr/>
        </p:nvSpPr>
        <p:spPr bwMode="auto">
          <a:xfrm>
            <a:off x="63500" y="-144463"/>
            <a:ext cx="304800" cy="304801"/>
          </a:xfrm>
          <a:prstGeom prst="rect">
            <a:avLst/>
          </a:prstGeom>
          <a:noFill/>
          <a:ln w="9525">
            <a:noFill/>
            <a:miter lim="800000"/>
            <a:headEnd/>
            <a:tailEnd/>
          </a:ln>
        </p:spPr>
        <p:txBody>
          <a:bodyPr/>
          <a:lstStyle/>
          <a:p>
            <a:endParaRPr lang="zh-CN" altLang="en-US" sz="1800">
              <a:solidFill>
                <a:schemeClr val="tx1"/>
              </a:solidFill>
            </a:endParaRPr>
          </a:p>
        </p:txBody>
      </p:sp>
      <p:sp>
        <p:nvSpPr>
          <p:cNvPr id="148491" name="AutoShape 18" descr="http://imgt4.bdstatic.com/it/u=2990858090,288284318&amp;fm=21&amp;gp=0.jpg"/>
          <p:cNvSpPr>
            <a:spLocks noChangeAspect="1" noChangeArrowheads="1"/>
          </p:cNvSpPr>
          <p:nvPr/>
        </p:nvSpPr>
        <p:spPr bwMode="auto">
          <a:xfrm>
            <a:off x="63500" y="-144463"/>
            <a:ext cx="304800" cy="304801"/>
          </a:xfrm>
          <a:prstGeom prst="rect">
            <a:avLst/>
          </a:prstGeom>
          <a:noFill/>
          <a:ln w="9525">
            <a:noFill/>
            <a:miter lim="800000"/>
            <a:headEnd/>
            <a:tailEnd/>
          </a:ln>
        </p:spPr>
        <p:txBody>
          <a:bodyPr/>
          <a:lstStyle/>
          <a:p>
            <a:endParaRPr lang="zh-CN" altLang="en-US" sz="1800">
              <a:solidFill>
                <a:schemeClr val="tx1"/>
              </a:solidFill>
            </a:endParaRPr>
          </a:p>
        </p:txBody>
      </p:sp>
      <p:pic>
        <p:nvPicPr>
          <p:cNvPr id="538644" name="Picture 20" descr="http://www.gg-gg.com/wuli/UploadFiles_1129/201101/20110106204316432.jpg"/>
          <p:cNvPicPr>
            <a:picLocks noChangeAspect="1" noChangeArrowheads="1"/>
          </p:cNvPicPr>
          <p:nvPr/>
        </p:nvPicPr>
        <p:blipFill>
          <a:blip r:embed="rId4"/>
          <a:srcRect/>
          <a:stretch>
            <a:fillRect/>
          </a:stretch>
        </p:blipFill>
        <p:spPr bwMode="auto">
          <a:xfrm>
            <a:off x="928688" y="2714625"/>
            <a:ext cx="2500312" cy="3197225"/>
          </a:xfrm>
          <a:prstGeom prst="rect">
            <a:avLst/>
          </a:prstGeom>
          <a:noFill/>
          <a:ln w="9525">
            <a:noFill/>
            <a:miter lim="800000"/>
            <a:headEnd/>
            <a:tailEnd/>
          </a:ln>
        </p:spPr>
      </p:pic>
      <p:grpSp>
        <p:nvGrpSpPr>
          <p:cNvPr id="19" name="组合 18"/>
          <p:cNvGrpSpPr>
            <a:grpSpLocks/>
          </p:cNvGrpSpPr>
          <p:nvPr/>
        </p:nvGrpSpPr>
        <p:grpSpPr bwMode="auto">
          <a:xfrm>
            <a:off x="2214563" y="4572000"/>
            <a:ext cx="2465387" cy="1643063"/>
            <a:chOff x="2714611" y="4643446"/>
            <a:chExt cx="2464611" cy="1643074"/>
          </a:xfrm>
        </p:grpSpPr>
        <p:pic>
          <p:nvPicPr>
            <p:cNvPr id="148494" name="Picture 8" descr="http://wenwen.soso.com/p/20080805/20080805224314-1046726006.jpg"/>
            <p:cNvPicPr>
              <a:picLocks noChangeAspect="1" noChangeArrowheads="1"/>
            </p:cNvPicPr>
            <p:nvPr/>
          </p:nvPicPr>
          <p:blipFill>
            <a:blip r:embed="rId5"/>
            <a:srcRect/>
            <a:stretch>
              <a:fillRect/>
            </a:stretch>
          </p:blipFill>
          <p:spPr bwMode="auto">
            <a:xfrm>
              <a:off x="2714611" y="4643446"/>
              <a:ext cx="2464611" cy="1643074"/>
            </a:xfrm>
            <a:prstGeom prst="rect">
              <a:avLst/>
            </a:prstGeom>
            <a:noFill/>
            <a:ln w="9525">
              <a:noFill/>
              <a:miter lim="800000"/>
              <a:headEnd/>
              <a:tailEnd/>
            </a:ln>
          </p:spPr>
        </p:pic>
        <p:sp>
          <p:nvSpPr>
            <p:cNvPr id="18" name="矩形标注 17"/>
            <p:cNvSpPr/>
            <p:nvPr/>
          </p:nvSpPr>
          <p:spPr>
            <a:xfrm>
              <a:off x="2714611" y="4643446"/>
              <a:ext cx="2428110" cy="1643074"/>
            </a:xfrm>
            <a:prstGeom prst="wedgeRectCallout">
              <a:avLst>
                <a:gd name="adj1" fmla="val -60344"/>
                <a:gd name="adj2" fmla="val -51052"/>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450562"/>
                                        </p:tgtEl>
                                        <p:attrNameLst>
                                          <p:attrName>style.visibility</p:attrName>
                                        </p:attrNameLst>
                                      </p:cBhvr>
                                      <p:to>
                                        <p:strVal val="visible"/>
                                      </p:to>
                                    </p:set>
                                    <p:animEffect transition="in" filter="dissolve">
                                      <p:cBhvr>
                                        <p:cTn id="7" dur="500"/>
                                        <p:tgtEl>
                                          <p:spTgt spid="4505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538644"/>
                                        </p:tgtEl>
                                        <p:attrNameLst>
                                          <p:attrName>style.visibility</p:attrName>
                                        </p:attrNameLst>
                                      </p:cBhvr>
                                      <p:to>
                                        <p:strVal val="visible"/>
                                      </p:to>
                                    </p:set>
                                    <p:animEffect transition="in" filter="box(in)">
                                      <p:cBhvr>
                                        <p:cTn id="17" dur="500"/>
                                        <p:tgtEl>
                                          <p:spTgt spid="53864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538638"/>
                                        </p:tgtEl>
                                        <p:attrNameLst>
                                          <p:attrName>style.visibility</p:attrName>
                                        </p:attrNameLst>
                                      </p:cBhvr>
                                      <p:to>
                                        <p:strVal val="visible"/>
                                      </p:to>
                                    </p:set>
                                    <p:animEffect transition="in" filter="box(in)">
                                      <p:cBhvr>
                                        <p:cTn id="22" dur="500"/>
                                        <p:tgtEl>
                                          <p:spTgt spid="53863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1" presetClass="entr" presetSubtype="4"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heel(4)">
                                      <p:cBhvr>
                                        <p:cTn id="27"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62" grpId="0"/>
      <p:bldP spid="10" grpId="0"/>
    </p:bld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23" name="Rectangle 3"/>
          <p:cNvSpPr>
            <a:spLocks noGrp="1" noChangeArrowheads="1"/>
          </p:cNvSpPr>
          <p:nvPr>
            <p:ph type="body" idx="4294967295"/>
          </p:nvPr>
        </p:nvSpPr>
        <p:spPr/>
        <p:txBody>
          <a:bodyPr/>
          <a:lstStyle/>
          <a:p>
            <a:pPr>
              <a:lnSpc>
                <a:spcPct val="125000"/>
              </a:lnSpc>
              <a:buFont typeface="Wingdings" pitchFamily="2" charset="2"/>
              <a:buNone/>
              <a:defRPr/>
            </a:pPr>
            <a:r>
              <a:rPr lang="en-US" altLang="zh-CN" sz="3600" dirty="0" smtClean="0">
                <a:effectLst>
                  <a:outerShdw blurRad="38100" dist="38100" dir="2700000" algn="tl">
                    <a:srgbClr val="C0C0C0"/>
                  </a:outerShdw>
                </a:effectLst>
                <a:latin typeface="华文新魏" pitchFamily="2" charset="-122"/>
                <a:ea typeface="华文新魏" pitchFamily="2" charset="-122"/>
              </a:rPr>
              <a:t>    </a:t>
            </a:r>
            <a:r>
              <a:rPr lang="zh-CN" altLang="en-US" dirty="0" smtClean="0">
                <a:solidFill>
                  <a:srgbClr val="0000CC"/>
                </a:solidFill>
                <a:effectLst>
                  <a:outerShdw blurRad="38100" dist="38100" dir="2700000" algn="tl">
                    <a:srgbClr val="C0C0C0"/>
                  </a:outerShdw>
                </a:effectLst>
                <a:latin typeface="黑体" pitchFamily="2" charset="-122"/>
                <a:ea typeface="黑体" pitchFamily="2" charset="-122"/>
              </a:rPr>
              <a:t>溶液体的蒸气压随温度的升高而增大，当其蒸</a:t>
            </a:r>
            <a:r>
              <a:rPr lang="zh-CN" altLang="en-US" dirty="0">
                <a:solidFill>
                  <a:srgbClr val="0000CC"/>
                </a:solidFill>
                <a:effectLst>
                  <a:outerShdw blurRad="38100" dist="38100" dir="2700000" algn="tl">
                    <a:srgbClr val="C0C0C0"/>
                  </a:outerShdw>
                </a:effectLst>
                <a:latin typeface="黑体" pitchFamily="2" charset="-122"/>
                <a:ea typeface="黑体" pitchFamily="2" charset="-122"/>
              </a:rPr>
              <a:t>气</a:t>
            </a:r>
            <a:r>
              <a:rPr lang="zh-CN" altLang="en-US" dirty="0" smtClean="0">
                <a:solidFill>
                  <a:srgbClr val="0000CC"/>
                </a:solidFill>
                <a:effectLst>
                  <a:outerShdw blurRad="38100" dist="38100" dir="2700000" algn="tl">
                    <a:srgbClr val="C0C0C0"/>
                  </a:outerShdw>
                </a:effectLst>
                <a:latin typeface="黑体" pitchFamily="2" charset="-122"/>
                <a:ea typeface="黑体" pitchFamily="2" charset="-122"/>
              </a:rPr>
              <a:t>压等于外界压力时，即</a:t>
            </a:r>
            <a:r>
              <a:rPr lang="en-US" altLang="zh-CN" dirty="0" smtClean="0">
                <a:solidFill>
                  <a:srgbClr val="0000CC"/>
                </a:solidFill>
                <a:effectLst>
                  <a:outerShdw blurRad="38100" dist="38100" dir="2700000" algn="tl">
                    <a:srgbClr val="C0C0C0"/>
                  </a:outerShdw>
                </a:effectLst>
                <a:latin typeface="黑体" pitchFamily="2" charset="-122"/>
                <a:ea typeface="黑体" pitchFamily="2" charset="-122"/>
              </a:rPr>
              <a:t>101kPa</a:t>
            </a:r>
            <a:r>
              <a:rPr lang="zh-CN" altLang="en-US" dirty="0" smtClean="0">
                <a:solidFill>
                  <a:srgbClr val="0000CC"/>
                </a:solidFill>
                <a:effectLst>
                  <a:outerShdw blurRad="38100" dist="38100" dir="2700000" algn="tl">
                    <a:srgbClr val="C0C0C0"/>
                  </a:outerShdw>
                </a:effectLst>
                <a:latin typeface="黑体" pitchFamily="2" charset="-122"/>
                <a:ea typeface="黑体" pitchFamily="2" charset="-122"/>
              </a:rPr>
              <a:t>时，液体就沸腾。</a:t>
            </a:r>
          </a:p>
          <a:p>
            <a:pPr>
              <a:lnSpc>
                <a:spcPct val="125000"/>
              </a:lnSpc>
              <a:buFont typeface="Wingdings" pitchFamily="2" charset="2"/>
              <a:buNone/>
              <a:defRPr/>
            </a:pPr>
            <a:r>
              <a:rPr lang="zh-CN" altLang="en-US" dirty="0" smtClean="0">
                <a:solidFill>
                  <a:srgbClr val="0000CC"/>
                </a:solidFill>
                <a:effectLst>
                  <a:outerShdw blurRad="38100" dist="38100" dir="2700000" algn="tl">
                    <a:srgbClr val="C0C0C0"/>
                  </a:outerShdw>
                </a:effectLst>
                <a:latin typeface="黑体" pitchFamily="2" charset="-122"/>
                <a:ea typeface="黑体" pitchFamily="2" charset="-122"/>
              </a:rPr>
              <a:t>     此时对应的</a:t>
            </a:r>
            <a:r>
              <a:rPr lang="zh-CN" altLang="en-US" dirty="0" smtClean="0">
                <a:solidFill>
                  <a:srgbClr val="FF6600"/>
                </a:solidFill>
                <a:effectLst>
                  <a:outerShdw blurRad="38100" dist="38100" dir="2700000" algn="tl">
                    <a:srgbClr val="C0C0C0"/>
                  </a:outerShdw>
                </a:effectLst>
                <a:latin typeface="黑体" pitchFamily="2" charset="-122"/>
                <a:ea typeface="黑体" pitchFamily="2" charset="-122"/>
              </a:rPr>
              <a:t>温度</a:t>
            </a:r>
            <a:r>
              <a:rPr lang="zh-CN" altLang="en-US" dirty="0" smtClean="0">
                <a:solidFill>
                  <a:srgbClr val="0000CC"/>
                </a:solidFill>
                <a:effectLst>
                  <a:outerShdw blurRad="38100" dist="38100" dir="2700000" algn="tl">
                    <a:srgbClr val="C0C0C0"/>
                  </a:outerShdw>
                </a:effectLst>
                <a:latin typeface="黑体" pitchFamily="2" charset="-122"/>
                <a:ea typeface="黑体" pitchFamily="2" charset="-122"/>
              </a:rPr>
              <a:t>叫做</a:t>
            </a:r>
            <a:r>
              <a:rPr lang="zh-CN" altLang="en-US" dirty="0" smtClean="0">
                <a:solidFill>
                  <a:srgbClr val="FF6600"/>
                </a:solidFill>
                <a:effectLst>
                  <a:outerShdw blurRad="38100" dist="38100" dir="2700000" algn="tl">
                    <a:srgbClr val="C0C0C0"/>
                  </a:outerShdw>
                </a:effectLst>
                <a:latin typeface="黑体" pitchFamily="2" charset="-122"/>
                <a:ea typeface="黑体" pitchFamily="2" charset="-122"/>
              </a:rPr>
              <a:t>沸点</a:t>
            </a:r>
            <a:r>
              <a:rPr lang="zh-CN" altLang="en-US" dirty="0" smtClean="0">
                <a:solidFill>
                  <a:srgbClr val="0000CC"/>
                </a:solidFill>
                <a:effectLst>
                  <a:outerShdw blurRad="38100" dist="38100" dir="2700000" algn="tl">
                    <a:srgbClr val="C0C0C0"/>
                  </a:outerShdw>
                </a:effectLst>
                <a:latin typeface="黑体" pitchFamily="2" charset="-122"/>
                <a:ea typeface="黑体" pitchFamily="2" charset="-122"/>
              </a:rPr>
              <a:t>。用</a:t>
            </a:r>
            <a:r>
              <a:rPr lang="en-US" altLang="zh-CN" dirty="0" smtClean="0">
                <a:solidFill>
                  <a:srgbClr val="FF6600"/>
                </a:solidFill>
                <a:effectLst>
                  <a:outerShdw blurRad="38100" dist="38100" dir="2700000" algn="tl">
                    <a:srgbClr val="C0C0C0"/>
                  </a:outerShdw>
                </a:effectLst>
                <a:latin typeface="黑体" pitchFamily="2" charset="-122"/>
                <a:ea typeface="黑体" pitchFamily="2" charset="-122"/>
              </a:rPr>
              <a:t>T</a:t>
            </a:r>
            <a:r>
              <a:rPr lang="en-US" altLang="zh-CN" baseline="-25000" dirty="0" smtClean="0">
                <a:solidFill>
                  <a:srgbClr val="FF6600"/>
                </a:solidFill>
                <a:effectLst>
                  <a:outerShdw blurRad="38100" dist="38100" dir="2700000" algn="tl">
                    <a:srgbClr val="C0C0C0"/>
                  </a:outerShdw>
                </a:effectLst>
                <a:latin typeface="黑体" pitchFamily="2" charset="-122"/>
                <a:ea typeface="黑体" pitchFamily="2" charset="-122"/>
              </a:rPr>
              <a:t>b</a:t>
            </a:r>
            <a:r>
              <a:rPr lang="zh-CN" altLang="en-US" dirty="0" smtClean="0">
                <a:solidFill>
                  <a:srgbClr val="0000CC"/>
                </a:solidFill>
                <a:effectLst>
                  <a:outerShdw blurRad="38100" dist="38100" dir="2700000" algn="tl">
                    <a:srgbClr val="C0C0C0"/>
                  </a:outerShdw>
                </a:effectLst>
                <a:latin typeface="黑体" pitchFamily="2" charset="-122"/>
                <a:ea typeface="黑体" pitchFamily="2" charset="-122"/>
              </a:rPr>
              <a:t>表示。</a:t>
            </a:r>
          </a:p>
          <a:p>
            <a:pPr algn="ctr">
              <a:lnSpc>
                <a:spcPct val="125000"/>
              </a:lnSpc>
              <a:defRPr/>
            </a:pPr>
            <a:endParaRPr lang="en-US" altLang="zh-CN" dirty="0" smtClean="0">
              <a:effectLst>
                <a:outerShdw blurRad="38100" dist="38100" dir="2700000" algn="tl">
                  <a:srgbClr val="C0C0C0"/>
                </a:outerShdw>
              </a:effectLst>
              <a:latin typeface="黑体" pitchFamily="2" charset="-122"/>
              <a:ea typeface="黑体" pitchFamily="2" charset="-122"/>
            </a:endParaRP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
        <p:nvSpPr>
          <p:cNvPr id="320517" name="Text Box 5"/>
          <p:cNvSpPr txBox="1">
            <a:spLocks noChangeArrowheads="1"/>
          </p:cNvSpPr>
          <p:nvPr/>
        </p:nvSpPr>
        <p:spPr bwMode="auto">
          <a:xfrm>
            <a:off x="611188" y="549275"/>
            <a:ext cx="1304925" cy="762000"/>
          </a:xfrm>
          <a:prstGeom prst="rect">
            <a:avLst/>
          </a:prstGeom>
          <a:noFill/>
          <a:ln w="9525">
            <a:noFill/>
            <a:miter lim="800000"/>
            <a:headEnd/>
            <a:tailEnd/>
          </a:ln>
          <a:effectLst/>
        </p:spPr>
        <p:txBody>
          <a:bodyPr wrap="none">
            <a:spAutoFit/>
          </a:bodyPr>
          <a:lstStyle/>
          <a:p>
            <a:pPr>
              <a:defRPr/>
            </a:pPr>
            <a:r>
              <a:rPr lang="zh-CN" altLang="en-US" sz="4400" b="1">
                <a:effectLst>
                  <a:outerShdw blurRad="38100" dist="38100" dir="2700000" algn="tl">
                    <a:srgbClr val="C0C0C0"/>
                  </a:outerShdw>
                </a:effectLst>
              </a:rPr>
              <a:t>沸点</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89123">
                                            <p:txEl>
                                              <p:pRg st="0" end="0"/>
                                            </p:txEl>
                                          </p:spTgt>
                                        </p:tgtEl>
                                        <p:attrNameLst>
                                          <p:attrName>style.visibility</p:attrName>
                                        </p:attrNameLst>
                                      </p:cBhvr>
                                      <p:to>
                                        <p:strVal val="visible"/>
                                      </p:to>
                                    </p:set>
                                    <p:animEffect transition="in" filter="dissolve">
                                      <p:cBhvr>
                                        <p:cTn id="7" dur="500"/>
                                        <p:tgtEl>
                                          <p:spTgt spid="3891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89123">
                                            <p:txEl>
                                              <p:pRg st="1" end="1"/>
                                            </p:txEl>
                                          </p:spTgt>
                                        </p:tgtEl>
                                        <p:attrNameLst>
                                          <p:attrName>style.visibility</p:attrName>
                                        </p:attrNameLst>
                                      </p:cBhvr>
                                      <p:to>
                                        <p:strVal val="visible"/>
                                      </p:to>
                                    </p:set>
                                    <p:animEffect transition="in" filter="dissolve">
                                      <p:cBhvr>
                                        <p:cTn id="12" dur="500"/>
                                        <p:tgtEl>
                                          <p:spTgt spid="38912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23" grpId="0" build="p"/>
    </p:bld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2195" name="Rectangle 3"/>
          <p:cNvSpPr>
            <a:spLocks noGrp="1" noChangeArrowheads="1"/>
          </p:cNvSpPr>
          <p:nvPr>
            <p:ph type="body" idx="4294967295"/>
          </p:nvPr>
        </p:nvSpPr>
        <p:spPr>
          <a:xfrm>
            <a:off x="539750" y="1752600"/>
            <a:ext cx="8208963" cy="2900363"/>
          </a:xfrm>
        </p:spPr>
        <p:txBody>
          <a:bodyPr/>
          <a:lstStyle/>
          <a:p>
            <a:pPr>
              <a:buFont typeface="Wingdings" pitchFamily="2" charset="2"/>
              <a:buNone/>
              <a:defRPr/>
            </a:pPr>
            <a:r>
              <a:rPr lang="en-US" altLang="zh-CN" sz="3600" smtClean="0">
                <a:solidFill>
                  <a:srgbClr val="0000CC"/>
                </a:solidFill>
                <a:effectLst>
                  <a:outerShdw blurRad="38100" dist="38100" dir="2700000" algn="tl">
                    <a:srgbClr val="C0C0C0"/>
                  </a:outerShdw>
                </a:effectLst>
                <a:latin typeface="华文新魏" pitchFamily="2" charset="-122"/>
                <a:ea typeface="华文新魏" pitchFamily="2" charset="-122"/>
              </a:rPr>
              <a:t>    </a:t>
            </a:r>
            <a:r>
              <a:rPr lang="zh-CN" altLang="en-US" smtClean="0">
                <a:solidFill>
                  <a:srgbClr val="0000CC"/>
                </a:solidFill>
                <a:effectLst>
                  <a:outerShdw blurRad="38100" dist="38100" dir="2700000" algn="tl">
                    <a:srgbClr val="C0C0C0"/>
                  </a:outerShdw>
                </a:effectLst>
                <a:latin typeface="黑体" pitchFamily="2" charset="-122"/>
                <a:ea typeface="黑体" pitchFamily="2" charset="-122"/>
              </a:rPr>
              <a:t>液体的蒸气压随着温度的降低而减小。当其等于固态的蒸气压时，液体就凝固。</a:t>
            </a:r>
          </a:p>
          <a:p>
            <a:pPr>
              <a:buFont typeface="Wingdings" pitchFamily="2" charset="2"/>
              <a:buNone/>
              <a:defRPr/>
            </a:pPr>
            <a:endParaRPr lang="zh-CN" altLang="en-US" smtClean="0">
              <a:solidFill>
                <a:srgbClr val="0000CC"/>
              </a:solidFill>
              <a:effectLst>
                <a:outerShdw blurRad="38100" dist="38100" dir="2700000" algn="tl">
                  <a:srgbClr val="C0C0C0"/>
                </a:outerShdw>
              </a:effectLst>
              <a:latin typeface="黑体" pitchFamily="2" charset="-122"/>
              <a:ea typeface="黑体" pitchFamily="2" charset="-122"/>
            </a:endParaRPr>
          </a:p>
          <a:p>
            <a:pPr>
              <a:buFont typeface="Wingdings" pitchFamily="2" charset="2"/>
              <a:buNone/>
              <a:defRPr/>
            </a:pPr>
            <a:r>
              <a:rPr lang="zh-CN" altLang="en-US" smtClean="0">
                <a:solidFill>
                  <a:srgbClr val="0000CC"/>
                </a:solidFill>
                <a:effectLst>
                  <a:outerShdw blurRad="38100" dist="38100" dir="2700000" algn="tl">
                    <a:srgbClr val="C0C0C0"/>
                  </a:outerShdw>
                </a:effectLst>
                <a:latin typeface="黑体" pitchFamily="2" charset="-122"/>
                <a:ea typeface="黑体" pitchFamily="2" charset="-122"/>
              </a:rPr>
              <a:t>    此时的</a:t>
            </a:r>
            <a:r>
              <a:rPr lang="zh-CN" altLang="en-US" smtClean="0">
                <a:solidFill>
                  <a:srgbClr val="FF6600"/>
                </a:solidFill>
                <a:effectLst>
                  <a:outerShdw blurRad="38100" dist="38100" dir="2700000" algn="tl">
                    <a:srgbClr val="C0C0C0"/>
                  </a:outerShdw>
                </a:effectLst>
                <a:latin typeface="黑体" pitchFamily="2" charset="-122"/>
                <a:ea typeface="黑体" pitchFamily="2" charset="-122"/>
              </a:rPr>
              <a:t>温度</a:t>
            </a:r>
            <a:r>
              <a:rPr lang="zh-CN" altLang="en-US" smtClean="0">
                <a:solidFill>
                  <a:srgbClr val="0000CC"/>
                </a:solidFill>
                <a:effectLst>
                  <a:outerShdw blurRad="38100" dist="38100" dir="2700000" algn="tl">
                    <a:srgbClr val="C0C0C0"/>
                  </a:outerShdw>
                </a:effectLst>
                <a:latin typeface="黑体" pitchFamily="2" charset="-122"/>
                <a:ea typeface="黑体" pitchFamily="2" charset="-122"/>
              </a:rPr>
              <a:t>叫做</a:t>
            </a:r>
            <a:r>
              <a:rPr lang="zh-CN" altLang="en-US" smtClean="0">
                <a:solidFill>
                  <a:srgbClr val="FF6600"/>
                </a:solidFill>
                <a:effectLst>
                  <a:outerShdw blurRad="38100" dist="38100" dir="2700000" algn="tl">
                    <a:srgbClr val="C0C0C0"/>
                  </a:outerShdw>
                </a:effectLst>
                <a:latin typeface="黑体" pitchFamily="2" charset="-122"/>
                <a:ea typeface="黑体" pitchFamily="2" charset="-122"/>
              </a:rPr>
              <a:t>凝固点</a:t>
            </a:r>
            <a:r>
              <a:rPr lang="zh-CN" altLang="en-US" smtClean="0">
                <a:solidFill>
                  <a:srgbClr val="0000CC"/>
                </a:solidFill>
                <a:effectLst>
                  <a:outerShdw blurRad="38100" dist="38100" dir="2700000" algn="tl">
                    <a:srgbClr val="C0C0C0"/>
                  </a:outerShdw>
                </a:effectLst>
                <a:latin typeface="黑体" pitchFamily="2" charset="-122"/>
                <a:ea typeface="黑体" pitchFamily="2" charset="-122"/>
              </a:rPr>
              <a:t>。用</a:t>
            </a:r>
            <a:r>
              <a:rPr lang="en-US" altLang="zh-CN" smtClean="0">
                <a:solidFill>
                  <a:srgbClr val="FF6600"/>
                </a:solidFill>
                <a:effectLst>
                  <a:outerShdw blurRad="38100" dist="38100" dir="2700000" algn="tl">
                    <a:srgbClr val="C0C0C0"/>
                  </a:outerShdw>
                </a:effectLst>
                <a:latin typeface="黑体" pitchFamily="2" charset="-122"/>
                <a:ea typeface="黑体" pitchFamily="2" charset="-122"/>
              </a:rPr>
              <a:t>T</a:t>
            </a:r>
            <a:r>
              <a:rPr lang="en-US" altLang="zh-CN" baseline="-25000" smtClean="0">
                <a:solidFill>
                  <a:srgbClr val="FF6600"/>
                </a:solidFill>
                <a:effectLst>
                  <a:outerShdw blurRad="38100" dist="38100" dir="2700000" algn="tl">
                    <a:srgbClr val="C0C0C0"/>
                  </a:outerShdw>
                </a:effectLst>
                <a:latin typeface="黑体" pitchFamily="2" charset="-122"/>
                <a:ea typeface="黑体" pitchFamily="2" charset="-122"/>
              </a:rPr>
              <a:t>f</a:t>
            </a:r>
            <a:r>
              <a:rPr lang="zh-CN" altLang="en-US" smtClean="0">
                <a:solidFill>
                  <a:srgbClr val="0000CC"/>
                </a:solidFill>
                <a:effectLst>
                  <a:outerShdw blurRad="38100" dist="38100" dir="2700000" algn="tl">
                    <a:srgbClr val="C0C0C0"/>
                  </a:outerShdw>
                </a:effectLst>
                <a:latin typeface="黑体" pitchFamily="2" charset="-122"/>
                <a:ea typeface="黑体" pitchFamily="2" charset="-122"/>
              </a:rPr>
              <a:t>表示。在凝固点时，通常是气、液、固三相共存</a:t>
            </a:r>
            <a:r>
              <a:rPr lang="zh-CN" altLang="en-US" smtClean="0">
                <a:solidFill>
                  <a:srgbClr val="0000CC"/>
                </a:solidFill>
                <a:effectLst>
                  <a:outerShdw blurRad="38100" dist="38100" dir="2700000" algn="tl">
                    <a:srgbClr val="C0C0C0"/>
                  </a:outerShdw>
                </a:effectLst>
                <a:latin typeface="华文新魏" pitchFamily="2" charset="-122"/>
                <a:ea typeface="华文新魏" pitchFamily="2" charset="-122"/>
              </a:rPr>
              <a:t>。</a:t>
            </a: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
        <p:nvSpPr>
          <p:cNvPr id="322565" name="Text Box 5"/>
          <p:cNvSpPr txBox="1">
            <a:spLocks noChangeArrowheads="1"/>
          </p:cNvSpPr>
          <p:nvPr/>
        </p:nvSpPr>
        <p:spPr bwMode="auto">
          <a:xfrm>
            <a:off x="539750" y="549275"/>
            <a:ext cx="1865313" cy="762000"/>
          </a:xfrm>
          <a:prstGeom prst="rect">
            <a:avLst/>
          </a:prstGeom>
          <a:noFill/>
          <a:ln w="9525">
            <a:noFill/>
            <a:miter lim="800000"/>
            <a:headEnd/>
            <a:tailEnd/>
          </a:ln>
          <a:effectLst/>
        </p:spPr>
        <p:txBody>
          <a:bodyPr wrap="none">
            <a:spAutoFit/>
          </a:bodyPr>
          <a:lstStyle/>
          <a:p>
            <a:pPr>
              <a:defRPr/>
            </a:pPr>
            <a:r>
              <a:rPr lang="zh-CN" altLang="en-US" sz="4400" b="1">
                <a:effectLst>
                  <a:outerShdw blurRad="38100" dist="38100" dir="2700000" algn="tl">
                    <a:srgbClr val="C0C0C0"/>
                  </a:outerShdw>
                </a:effectLst>
              </a:rPr>
              <a:t>凝固点</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92195">
                                            <p:txEl>
                                              <p:pRg st="0" end="0"/>
                                            </p:txEl>
                                          </p:spTgt>
                                        </p:tgtEl>
                                        <p:attrNameLst>
                                          <p:attrName>style.visibility</p:attrName>
                                        </p:attrNameLst>
                                      </p:cBhvr>
                                      <p:to>
                                        <p:strVal val="visible"/>
                                      </p:to>
                                    </p:set>
                                    <p:animEffect transition="in" filter="dissolve">
                                      <p:cBhvr>
                                        <p:cTn id="7" dur="500"/>
                                        <p:tgtEl>
                                          <p:spTgt spid="3921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92195">
                                            <p:txEl>
                                              <p:pRg st="2" end="2"/>
                                            </p:txEl>
                                          </p:spTgt>
                                        </p:tgtEl>
                                        <p:attrNameLst>
                                          <p:attrName>style.visibility</p:attrName>
                                        </p:attrNameLst>
                                      </p:cBhvr>
                                      <p:to>
                                        <p:strVal val="visible"/>
                                      </p:to>
                                    </p:set>
                                    <p:animEffect transition="in" filter="dissolve">
                                      <p:cBhvr>
                                        <p:cTn id="12" dur="500"/>
                                        <p:tgtEl>
                                          <p:spTgt spid="39219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195"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Rectangle 2"/>
          <p:cNvSpPr>
            <a:spLocks noChangeArrowheads="1"/>
          </p:cNvSpPr>
          <p:nvPr/>
        </p:nvSpPr>
        <p:spPr bwMode="auto">
          <a:xfrm>
            <a:off x="250825" y="188913"/>
            <a:ext cx="8229600" cy="1081087"/>
          </a:xfrm>
          <a:prstGeom prst="rect">
            <a:avLst/>
          </a:prstGeom>
          <a:noFill/>
          <a:ln w="9525">
            <a:noFill/>
            <a:miter lim="800000"/>
            <a:headEnd/>
            <a:tailEnd/>
          </a:ln>
        </p:spPr>
        <p:txBody>
          <a:bodyPr anchor="ctr"/>
          <a:lstStyle/>
          <a:p>
            <a:pPr eaLnBrk="0" hangingPunct="0"/>
            <a:r>
              <a:rPr kumimoji="1" lang="en-US" altLang="zh-CN" sz="3600" b="1">
                <a:latin typeface="Cambria Math" pitchFamily="18" charset="0"/>
              </a:rPr>
              <a:t>Questions</a:t>
            </a:r>
            <a:endParaRPr kumimoji="1" lang="zh-CN" altLang="en-US" sz="3600" b="1">
              <a:latin typeface="Cambria Math" pitchFamily="18" charset="0"/>
              <a:ea typeface="黑体" pitchFamily="49" charset="-122"/>
            </a:endParaRPr>
          </a:p>
        </p:txBody>
      </p:sp>
      <p:sp>
        <p:nvSpPr>
          <p:cNvPr id="44036" name="Line 4"/>
          <p:cNvSpPr>
            <a:spLocks noChangeShapeType="1"/>
          </p:cNvSpPr>
          <p:nvPr/>
        </p:nvSpPr>
        <p:spPr bwMode="auto">
          <a:xfrm>
            <a:off x="539750" y="11255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
        <p:nvSpPr>
          <p:cNvPr id="10" name="TextBox 9"/>
          <p:cNvSpPr txBox="1">
            <a:spLocks noChangeArrowheads="1"/>
          </p:cNvSpPr>
          <p:nvPr/>
        </p:nvSpPr>
        <p:spPr bwMode="auto">
          <a:xfrm>
            <a:off x="428625" y="1143000"/>
            <a:ext cx="8286750" cy="1682750"/>
          </a:xfrm>
          <a:prstGeom prst="rect">
            <a:avLst/>
          </a:prstGeom>
          <a:noFill/>
          <a:ln w="9525">
            <a:noFill/>
            <a:miter lim="800000"/>
            <a:headEnd/>
            <a:tailEnd/>
          </a:ln>
        </p:spPr>
        <p:txBody>
          <a:bodyPr>
            <a:spAutoFit/>
          </a:bodyPr>
          <a:lstStyle/>
          <a:p>
            <a:pPr marL="457200" indent="-457200">
              <a:lnSpc>
                <a:spcPct val="150000"/>
              </a:lnSpc>
              <a:spcBef>
                <a:spcPct val="50000"/>
              </a:spcBef>
            </a:pPr>
            <a:r>
              <a:rPr lang="en-US" altLang="zh-CN" b="1">
                <a:solidFill>
                  <a:schemeClr val="bg2"/>
                </a:solidFill>
              </a:rPr>
              <a:t>         </a:t>
            </a:r>
            <a:r>
              <a:rPr lang="zh-CN" altLang="en-US" b="1">
                <a:solidFill>
                  <a:schemeClr val="bg2"/>
                </a:solidFill>
              </a:rPr>
              <a:t>对敞口容器中的纯溶剂和溶解有不挥发的溶质的溶液分别进行加热（或者降温），哪个先沸腾（结冰）？为什么？</a:t>
            </a:r>
            <a:endParaRPr lang="en-US" altLang="zh-CN" b="1">
              <a:solidFill>
                <a:schemeClr val="bg2"/>
              </a:solidFill>
            </a:endParaRPr>
          </a:p>
        </p:txBody>
      </p:sp>
      <p:sp>
        <p:nvSpPr>
          <p:cNvPr id="154628" name="AutoShape 2" descr="http://imgt1.bdstatic.com/it/u=216787365,3895749334&amp;fm=21&amp;gp=0.jpg"/>
          <p:cNvSpPr>
            <a:spLocks noChangeAspect="1" noChangeArrowheads="1"/>
          </p:cNvSpPr>
          <p:nvPr/>
        </p:nvSpPr>
        <p:spPr bwMode="auto">
          <a:xfrm>
            <a:off x="63500" y="-136525"/>
            <a:ext cx="304800" cy="304800"/>
          </a:xfrm>
          <a:prstGeom prst="rect">
            <a:avLst/>
          </a:prstGeom>
          <a:noFill/>
          <a:ln w="9525">
            <a:noFill/>
            <a:miter lim="800000"/>
            <a:headEnd/>
            <a:tailEnd/>
          </a:ln>
        </p:spPr>
        <p:txBody>
          <a:bodyPr/>
          <a:lstStyle/>
          <a:p>
            <a:endParaRPr lang="zh-CN" altLang="en-US" sz="1800">
              <a:solidFill>
                <a:schemeClr val="tx1"/>
              </a:solidFill>
            </a:endParaRPr>
          </a:p>
        </p:txBody>
      </p:sp>
      <p:sp>
        <p:nvSpPr>
          <p:cNvPr id="154629" name="AutoShape 4" descr="http://imgt1.bdstatic.com/it/u=216787365,3895749334&amp;fm=23&amp;gp=0.jpg"/>
          <p:cNvSpPr>
            <a:spLocks noChangeAspect="1" noChangeArrowheads="1"/>
          </p:cNvSpPr>
          <p:nvPr/>
        </p:nvSpPr>
        <p:spPr bwMode="auto">
          <a:xfrm>
            <a:off x="63500" y="-136525"/>
            <a:ext cx="304800" cy="304800"/>
          </a:xfrm>
          <a:prstGeom prst="rect">
            <a:avLst/>
          </a:prstGeom>
          <a:noFill/>
          <a:ln w="9525">
            <a:noFill/>
            <a:miter lim="800000"/>
            <a:headEnd/>
            <a:tailEnd/>
          </a:ln>
        </p:spPr>
        <p:txBody>
          <a:bodyPr/>
          <a:lstStyle/>
          <a:p>
            <a:endParaRPr lang="zh-CN" altLang="en-US" sz="1800">
              <a:solidFill>
                <a:schemeClr val="tx1"/>
              </a:solidFill>
            </a:endParaRPr>
          </a:p>
        </p:txBody>
      </p:sp>
      <p:sp>
        <p:nvSpPr>
          <p:cNvPr id="154630" name="AutoShape 6" descr="http://imgt1.bdstatic.com/it/u=216787365,3895749334&amp;fm=23&amp;gp=0.jpg"/>
          <p:cNvSpPr>
            <a:spLocks noChangeAspect="1" noChangeArrowheads="1"/>
          </p:cNvSpPr>
          <p:nvPr/>
        </p:nvSpPr>
        <p:spPr bwMode="auto">
          <a:xfrm>
            <a:off x="63500" y="-136525"/>
            <a:ext cx="304800" cy="304800"/>
          </a:xfrm>
          <a:prstGeom prst="rect">
            <a:avLst/>
          </a:prstGeom>
          <a:noFill/>
          <a:ln w="9525">
            <a:noFill/>
            <a:miter lim="800000"/>
            <a:headEnd/>
            <a:tailEnd/>
          </a:ln>
        </p:spPr>
        <p:txBody>
          <a:bodyPr/>
          <a:lstStyle/>
          <a:p>
            <a:endParaRPr lang="zh-CN" altLang="en-US" sz="1800">
              <a:solidFill>
                <a:schemeClr val="tx1"/>
              </a:solidFill>
            </a:endParaRPr>
          </a:p>
        </p:txBody>
      </p:sp>
      <p:sp>
        <p:nvSpPr>
          <p:cNvPr id="154631" name="AutoShape 10" descr="http://imgt1.bdstatic.com/it/u=2959631428,1472506195&amp;fm=23&amp;gp=0.jpg"/>
          <p:cNvSpPr>
            <a:spLocks noChangeAspect="1" noChangeArrowheads="1"/>
          </p:cNvSpPr>
          <p:nvPr/>
        </p:nvSpPr>
        <p:spPr bwMode="auto">
          <a:xfrm>
            <a:off x="63500" y="-136525"/>
            <a:ext cx="304800" cy="304800"/>
          </a:xfrm>
          <a:prstGeom prst="rect">
            <a:avLst/>
          </a:prstGeom>
          <a:noFill/>
          <a:ln w="9525">
            <a:noFill/>
            <a:miter lim="800000"/>
            <a:headEnd/>
            <a:tailEnd/>
          </a:ln>
        </p:spPr>
        <p:txBody>
          <a:bodyPr/>
          <a:lstStyle/>
          <a:p>
            <a:endParaRPr lang="zh-CN" altLang="en-US" sz="1800">
              <a:solidFill>
                <a:schemeClr val="tx1"/>
              </a:solidFill>
            </a:endParaRPr>
          </a:p>
        </p:txBody>
      </p:sp>
      <p:sp>
        <p:nvSpPr>
          <p:cNvPr id="154632" name="AutoShape 12" descr="http://imgt1.bdstatic.com/it/u=2959631428,1472506195&amp;fm=21&amp;gp=0.jpg"/>
          <p:cNvSpPr>
            <a:spLocks noChangeAspect="1" noChangeArrowheads="1"/>
          </p:cNvSpPr>
          <p:nvPr/>
        </p:nvSpPr>
        <p:spPr bwMode="auto">
          <a:xfrm>
            <a:off x="63500" y="-144463"/>
            <a:ext cx="304800" cy="304801"/>
          </a:xfrm>
          <a:prstGeom prst="rect">
            <a:avLst/>
          </a:prstGeom>
          <a:noFill/>
          <a:ln w="9525">
            <a:noFill/>
            <a:miter lim="800000"/>
            <a:headEnd/>
            <a:tailEnd/>
          </a:ln>
        </p:spPr>
        <p:txBody>
          <a:bodyPr/>
          <a:lstStyle/>
          <a:p>
            <a:endParaRPr lang="zh-CN" altLang="en-US" sz="1800">
              <a:solidFill>
                <a:schemeClr val="tx1"/>
              </a:solidFill>
            </a:endParaRPr>
          </a:p>
        </p:txBody>
      </p:sp>
      <p:sp>
        <p:nvSpPr>
          <p:cNvPr id="154633" name="AutoShape 16" descr="http://imgt4.bdstatic.com/it/u=2990858090,288284318&amp;fm=21&amp;gp=0.jpg"/>
          <p:cNvSpPr>
            <a:spLocks noChangeAspect="1" noChangeArrowheads="1"/>
          </p:cNvSpPr>
          <p:nvPr/>
        </p:nvSpPr>
        <p:spPr bwMode="auto">
          <a:xfrm>
            <a:off x="63500" y="-144463"/>
            <a:ext cx="304800" cy="304801"/>
          </a:xfrm>
          <a:prstGeom prst="rect">
            <a:avLst/>
          </a:prstGeom>
          <a:noFill/>
          <a:ln w="9525">
            <a:noFill/>
            <a:miter lim="800000"/>
            <a:headEnd/>
            <a:tailEnd/>
          </a:ln>
        </p:spPr>
        <p:txBody>
          <a:bodyPr/>
          <a:lstStyle/>
          <a:p>
            <a:endParaRPr lang="zh-CN" altLang="en-US" sz="1800">
              <a:solidFill>
                <a:schemeClr val="tx1"/>
              </a:solidFill>
            </a:endParaRPr>
          </a:p>
        </p:txBody>
      </p:sp>
      <p:sp>
        <p:nvSpPr>
          <p:cNvPr id="154634" name="AutoShape 18" descr="http://imgt4.bdstatic.com/it/u=2990858090,288284318&amp;fm=21&amp;gp=0.jpg"/>
          <p:cNvSpPr>
            <a:spLocks noChangeAspect="1" noChangeArrowheads="1"/>
          </p:cNvSpPr>
          <p:nvPr/>
        </p:nvSpPr>
        <p:spPr bwMode="auto">
          <a:xfrm>
            <a:off x="63500" y="-144463"/>
            <a:ext cx="304800" cy="304801"/>
          </a:xfrm>
          <a:prstGeom prst="rect">
            <a:avLst/>
          </a:prstGeom>
          <a:noFill/>
          <a:ln w="9525">
            <a:noFill/>
            <a:miter lim="800000"/>
            <a:headEnd/>
            <a:tailEnd/>
          </a:ln>
        </p:spPr>
        <p:txBody>
          <a:bodyPr/>
          <a:lstStyle/>
          <a:p>
            <a:endParaRPr lang="zh-CN" altLang="en-US" sz="1800">
              <a:solidFill>
                <a:schemeClr val="tx1"/>
              </a:solidFill>
            </a:endParaRPr>
          </a:p>
        </p:txBody>
      </p:sp>
      <p:pic>
        <p:nvPicPr>
          <p:cNvPr id="17" name="Picture 8"/>
          <p:cNvPicPr>
            <a:picLocks noChangeAspect="1" noChangeArrowheads="1"/>
          </p:cNvPicPr>
          <p:nvPr/>
        </p:nvPicPr>
        <p:blipFill>
          <a:blip r:embed="rId3"/>
          <a:srcRect/>
          <a:stretch>
            <a:fillRect/>
          </a:stretch>
        </p:blipFill>
        <p:spPr bwMode="auto">
          <a:xfrm>
            <a:off x="1928813" y="2286000"/>
            <a:ext cx="5610225" cy="43576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450562"/>
                                        </p:tgtEl>
                                        <p:attrNameLst>
                                          <p:attrName>style.visibility</p:attrName>
                                        </p:attrNameLst>
                                      </p:cBhvr>
                                      <p:to>
                                        <p:strVal val="visible"/>
                                      </p:to>
                                    </p:set>
                                    <p:animEffect transition="in" filter="dissolve">
                                      <p:cBhvr>
                                        <p:cTn id="7" dur="500"/>
                                        <p:tgtEl>
                                          <p:spTgt spid="4505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ox(in)">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62" grpId="0"/>
      <p:bldP spid="10" grpId="0"/>
    </p:bldLst>
  </p:timing>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9" name="Rectangle 3"/>
          <p:cNvSpPr>
            <a:spLocks noGrp="1" noChangeArrowheads="1"/>
          </p:cNvSpPr>
          <p:nvPr>
            <p:ph type="body" idx="4294967295"/>
          </p:nvPr>
        </p:nvSpPr>
        <p:spPr>
          <a:xfrm>
            <a:off x="652463" y="714375"/>
            <a:ext cx="7848600" cy="928688"/>
          </a:xfrm>
        </p:spPr>
        <p:txBody>
          <a:bodyPr/>
          <a:lstStyle/>
          <a:p>
            <a:pPr algn="just">
              <a:buFont typeface="Wingdings" pitchFamily="2" charset="2"/>
              <a:buNone/>
              <a:defRPr/>
            </a:pPr>
            <a:r>
              <a:rPr lang="en-US" altLang="zh-CN" sz="2800" b="1" dirty="0" smtClean="0">
                <a:solidFill>
                  <a:srgbClr val="0000CC"/>
                </a:solidFill>
                <a:effectLst>
                  <a:outerShdw blurRad="38100" dist="38100" dir="2700000" algn="tl">
                    <a:srgbClr val="C0C0C0"/>
                  </a:outerShdw>
                </a:effectLst>
              </a:rPr>
              <a:t> </a:t>
            </a:r>
            <a:r>
              <a:rPr lang="en-US" altLang="zh-CN" sz="2800" dirty="0" smtClean="0">
                <a:solidFill>
                  <a:srgbClr val="0000CC"/>
                </a:solidFill>
                <a:latin typeface="黑体" pitchFamily="2" charset="-122"/>
                <a:ea typeface="黑体" pitchFamily="2" charset="-122"/>
              </a:rPr>
              <a:t>① </a:t>
            </a:r>
            <a:r>
              <a:rPr lang="zh-CN" altLang="en-US" sz="2800" dirty="0" smtClean="0">
                <a:solidFill>
                  <a:srgbClr val="0000CC"/>
                </a:solidFill>
                <a:latin typeface="黑体" pitchFamily="2" charset="-122"/>
                <a:ea typeface="黑体" pitchFamily="2" charset="-122"/>
              </a:rPr>
              <a:t>由于蒸气压下降必然导致溶液</a:t>
            </a:r>
            <a:r>
              <a:rPr lang="zh-CN" altLang="en-US" sz="2800" dirty="0" smtClean="0">
                <a:solidFill>
                  <a:srgbClr val="0000CC"/>
                </a:solidFill>
                <a:latin typeface="黑体" pitchFamily="2" charset="-122"/>
                <a:ea typeface="黑体" pitchFamily="2" charset="-122"/>
                <a:hlinkClick r:id="rId3" action="ppaction://hlinksldjump"/>
              </a:rPr>
              <a:t>沸点</a:t>
            </a:r>
            <a:r>
              <a:rPr lang="zh-CN" altLang="en-US" sz="2800" dirty="0" smtClean="0">
                <a:solidFill>
                  <a:srgbClr val="0000CC"/>
                </a:solidFill>
                <a:latin typeface="黑体" pitchFamily="2" charset="-122"/>
                <a:ea typeface="黑体" pitchFamily="2" charset="-122"/>
              </a:rPr>
              <a:t>升高和</a:t>
            </a:r>
            <a:r>
              <a:rPr lang="zh-CN" altLang="en-US" sz="2800" dirty="0" smtClean="0">
                <a:solidFill>
                  <a:srgbClr val="0000CC"/>
                </a:solidFill>
                <a:latin typeface="黑体" pitchFamily="2" charset="-122"/>
                <a:ea typeface="黑体" pitchFamily="2" charset="-122"/>
                <a:hlinkClick r:id="rId4" action="ppaction://hlinksldjump"/>
              </a:rPr>
              <a:t>凝固点</a:t>
            </a:r>
            <a:r>
              <a:rPr lang="zh-CN" altLang="en-US" sz="2800" dirty="0" smtClean="0">
                <a:solidFill>
                  <a:srgbClr val="0000CC"/>
                </a:solidFill>
                <a:latin typeface="黑体" pitchFamily="2" charset="-122"/>
                <a:ea typeface="黑体" pitchFamily="2" charset="-122"/>
              </a:rPr>
              <a:t>下降</a:t>
            </a:r>
            <a:endParaRPr lang="zh-CN" altLang="en-US" sz="2800" b="1" dirty="0" smtClean="0">
              <a:solidFill>
                <a:srgbClr val="0000CC"/>
              </a:solidFill>
              <a:effectLst>
                <a:outerShdw blurRad="38100" dist="38100" dir="2700000" algn="tl">
                  <a:srgbClr val="C0C0C0"/>
                </a:outerShdw>
              </a:effectLst>
              <a:latin typeface="黑体" pitchFamily="2" charset="-122"/>
              <a:ea typeface="黑体" pitchFamily="2" charset="-122"/>
            </a:endParaRPr>
          </a:p>
        </p:txBody>
      </p:sp>
      <p:sp>
        <p:nvSpPr>
          <p:cNvPr id="5" name="Text Box 4"/>
          <p:cNvSpPr txBox="1">
            <a:spLocks noChangeArrowheads="1"/>
          </p:cNvSpPr>
          <p:nvPr/>
        </p:nvSpPr>
        <p:spPr bwMode="auto">
          <a:xfrm>
            <a:off x="714375" y="1857375"/>
            <a:ext cx="7920038" cy="946150"/>
          </a:xfrm>
          <a:prstGeom prst="rect">
            <a:avLst/>
          </a:prstGeom>
          <a:noFill/>
          <a:ln>
            <a:noFill/>
          </a:ln>
          <a:effectLst>
            <a:outerShdw sy="50000" kx="-2453608" rotWithShape="0">
              <a:schemeClr val="bg2"/>
            </a:outerShdw>
          </a:effectLs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defRPr/>
            </a:pPr>
            <a:r>
              <a:rPr lang="en-US" altLang="zh-CN" sz="2800">
                <a:solidFill>
                  <a:srgbClr val="0000CC"/>
                </a:solidFill>
                <a:latin typeface="黑体" pitchFamily="2" charset="-122"/>
                <a:ea typeface="黑体" pitchFamily="2" charset="-122"/>
              </a:rPr>
              <a:t>② </a:t>
            </a:r>
            <a:r>
              <a:rPr lang="zh-CN" altLang="en-US" sz="2800">
                <a:solidFill>
                  <a:srgbClr val="0000CC"/>
                </a:solidFill>
                <a:latin typeface="黑体" pitchFamily="2" charset="-122"/>
                <a:ea typeface="黑体" pitchFamily="2" charset="-122"/>
              </a:rPr>
              <a:t>沸点升高（凝固点降低）与溶液中的物质的量成正比</a:t>
            </a:r>
          </a:p>
        </p:txBody>
      </p:sp>
      <p:sp>
        <p:nvSpPr>
          <p:cNvPr id="6" name="Text Box 5"/>
          <p:cNvSpPr txBox="1">
            <a:spLocks noChangeArrowheads="1"/>
          </p:cNvSpPr>
          <p:nvPr/>
        </p:nvSpPr>
        <p:spPr bwMode="auto">
          <a:xfrm>
            <a:off x="1258888" y="3143250"/>
            <a:ext cx="2592387" cy="579438"/>
          </a:xfrm>
          <a:prstGeom prst="rect">
            <a:avLst/>
          </a:prstGeom>
          <a:gradFill rotWithShape="1">
            <a:gsLst>
              <a:gs pos="0">
                <a:schemeClr val="accent1"/>
              </a:gs>
              <a:gs pos="100000">
                <a:schemeClr val="accent1">
                  <a:gamma/>
                  <a:shade val="46275"/>
                  <a:invGamma/>
                </a:schemeClr>
              </a:gs>
            </a:gsLst>
            <a:lin ang="5400000" scaled="1"/>
          </a:gradFill>
          <a:ln w="9525">
            <a:noFill/>
            <a:miter lim="800000"/>
            <a:headEnd/>
            <a:tailEnd/>
          </a:ln>
          <a:effectLst/>
        </p:spPr>
        <p:txBody>
          <a:bodyPr>
            <a:spAutoFit/>
          </a:bodyPr>
          <a:lstStyle/>
          <a:p>
            <a:pPr>
              <a:spcBef>
                <a:spcPct val="50000"/>
              </a:spcBef>
              <a:defRPr/>
            </a:pPr>
            <a:r>
              <a:rPr kumimoji="1" lang="en-US" altLang="zh-CN" sz="3200" b="1" i="1" dirty="0">
                <a:solidFill>
                  <a:schemeClr val="bg1"/>
                </a:solidFill>
                <a:latin typeface="Times New Roman" pitchFamily="18" charset="0"/>
                <a:sym typeface="Symbol" pitchFamily="18" charset="2"/>
              </a:rPr>
              <a:t></a:t>
            </a:r>
            <a:r>
              <a:rPr kumimoji="1" lang="en-US" altLang="zh-CN" sz="3200" b="1" i="1" dirty="0" err="1">
                <a:solidFill>
                  <a:schemeClr val="bg1"/>
                </a:solidFill>
                <a:latin typeface="Times New Roman" pitchFamily="18" charset="0"/>
                <a:sym typeface="Symbol" pitchFamily="18" charset="2"/>
              </a:rPr>
              <a:t>t</a:t>
            </a:r>
            <a:r>
              <a:rPr kumimoji="1" lang="en-US" altLang="zh-CN" sz="3200" b="1" i="1" baseline="-25000" dirty="0" err="1">
                <a:solidFill>
                  <a:schemeClr val="bg1"/>
                </a:solidFill>
                <a:latin typeface="Times New Roman" pitchFamily="18" charset="0"/>
                <a:sym typeface="Symbol" pitchFamily="18" charset="2"/>
              </a:rPr>
              <a:t>b</a:t>
            </a:r>
            <a:r>
              <a:rPr kumimoji="1" lang="en-US" altLang="zh-CN" sz="3200" b="1" i="1" dirty="0">
                <a:solidFill>
                  <a:schemeClr val="bg1"/>
                </a:solidFill>
                <a:latin typeface="Times New Roman" pitchFamily="18" charset="0"/>
                <a:sym typeface="Symbol" pitchFamily="18" charset="2"/>
              </a:rPr>
              <a:t>   =  </a:t>
            </a:r>
            <a:r>
              <a:rPr kumimoji="1" lang="en-US" altLang="zh-CN" sz="3200" b="1" i="1" dirty="0">
                <a:solidFill>
                  <a:schemeClr val="bg1"/>
                </a:solidFill>
                <a:latin typeface="Times New Roman" pitchFamily="18" charset="0"/>
              </a:rPr>
              <a:t>K</a:t>
            </a:r>
            <a:r>
              <a:rPr kumimoji="1" lang="en-US" altLang="zh-CN" sz="3200" b="1" baseline="-25000" dirty="0">
                <a:solidFill>
                  <a:schemeClr val="bg1"/>
                </a:solidFill>
                <a:latin typeface="Times New Roman" pitchFamily="18" charset="0"/>
              </a:rPr>
              <a:t>b </a:t>
            </a:r>
            <a:r>
              <a:rPr kumimoji="1" lang="en-US" altLang="zh-CN" sz="3200" b="1" dirty="0">
                <a:solidFill>
                  <a:schemeClr val="bg1"/>
                </a:solidFill>
                <a:latin typeface="Times New Roman" pitchFamily="18" charset="0"/>
                <a:sym typeface="Symbol" pitchFamily="18" charset="2"/>
              </a:rPr>
              <a:t> </a:t>
            </a:r>
            <a:r>
              <a:rPr kumimoji="1" lang="en-US" altLang="zh-CN" sz="3200" b="1" i="1" dirty="0">
                <a:solidFill>
                  <a:schemeClr val="bg1"/>
                </a:solidFill>
                <a:latin typeface="Times New Roman" pitchFamily="18" charset="0"/>
                <a:sym typeface="Symbol" pitchFamily="18" charset="2"/>
              </a:rPr>
              <a:t>m</a:t>
            </a:r>
          </a:p>
        </p:txBody>
      </p:sp>
      <p:sp>
        <p:nvSpPr>
          <p:cNvPr id="7" name="Text Box 6"/>
          <p:cNvSpPr txBox="1">
            <a:spLocks noChangeArrowheads="1"/>
          </p:cNvSpPr>
          <p:nvPr/>
        </p:nvSpPr>
        <p:spPr bwMode="auto">
          <a:xfrm>
            <a:off x="4572000" y="3071813"/>
            <a:ext cx="2520950" cy="579437"/>
          </a:xfrm>
          <a:prstGeom prst="rect">
            <a:avLst/>
          </a:prstGeom>
          <a:gradFill rotWithShape="1">
            <a:gsLst>
              <a:gs pos="0">
                <a:schemeClr val="accent1"/>
              </a:gs>
              <a:gs pos="100000">
                <a:schemeClr val="accent1">
                  <a:gamma/>
                  <a:shade val="46275"/>
                  <a:invGamma/>
                </a:schemeClr>
              </a:gs>
            </a:gsLst>
            <a:lin ang="5400000" scaled="1"/>
          </a:gradFill>
          <a:ln w="9525">
            <a:noFill/>
            <a:miter lim="800000"/>
            <a:headEnd/>
            <a:tailEnd/>
          </a:ln>
          <a:effectLst/>
        </p:spPr>
        <p:txBody>
          <a:bodyPr>
            <a:spAutoFit/>
          </a:bodyPr>
          <a:lstStyle/>
          <a:p>
            <a:pPr>
              <a:spcBef>
                <a:spcPct val="50000"/>
              </a:spcBef>
              <a:defRPr/>
            </a:pPr>
            <a:r>
              <a:rPr kumimoji="1" lang="en-US" altLang="zh-CN" sz="3200" b="1" i="1">
                <a:solidFill>
                  <a:schemeClr val="bg1"/>
                </a:solidFill>
                <a:latin typeface="Times New Roman" pitchFamily="18" charset="0"/>
                <a:sym typeface="Symbol" pitchFamily="18" charset="2"/>
              </a:rPr>
              <a:t>t</a:t>
            </a:r>
            <a:r>
              <a:rPr kumimoji="1" lang="en-US" altLang="zh-CN" sz="3200" b="1" i="1" baseline="-25000">
                <a:solidFill>
                  <a:schemeClr val="bg1"/>
                </a:solidFill>
                <a:latin typeface="Times New Roman" pitchFamily="18" charset="0"/>
                <a:sym typeface="Symbol" pitchFamily="18" charset="2"/>
              </a:rPr>
              <a:t>f</a:t>
            </a:r>
            <a:r>
              <a:rPr kumimoji="1" lang="en-US" altLang="zh-CN" sz="3200" b="1" i="1">
                <a:solidFill>
                  <a:schemeClr val="bg1"/>
                </a:solidFill>
                <a:latin typeface="Times New Roman" pitchFamily="18" charset="0"/>
                <a:sym typeface="Symbol" pitchFamily="18" charset="2"/>
              </a:rPr>
              <a:t>   =  </a:t>
            </a:r>
            <a:r>
              <a:rPr kumimoji="1" lang="en-US" altLang="zh-CN" sz="3200" b="1" i="1">
                <a:solidFill>
                  <a:schemeClr val="bg1"/>
                </a:solidFill>
                <a:latin typeface="Times New Roman" pitchFamily="18" charset="0"/>
              </a:rPr>
              <a:t>K</a:t>
            </a:r>
            <a:r>
              <a:rPr kumimoji="1" lang="en-US" altLang="zh-CN" sz="3200" b="1" baseline="-25000">
                <a:solidFill>
                  <a:schemeClr val="bg1"/>
                </a:solidFill>
                <a:latin typeface="Times New Roman" pitchFamily="18" charset="0"/>
              </a:rPr>
              <a:t>f</a:t>
            </a:r>
            <a:r>
              <a:rPr kumimoji="1" lang="en-US" altLang="zh-CN" sz="3200" b="1">
                <a:solidFill>
                  <a:schemeClr val="bg1"/>
                </a:solidFill>
                <a:latin typeface="Times New Roman" pitchFamily="18" charset="0"/>
              </a:rPr>
              <a:t> </a:t>
            </a:r>
            <a:r>
              <a:rPr kumimoji="1" lang="en-US" altLang="zh-CN" sz="3200" b="1">
                <a:solidFill>
                  <a:schemeClr val="bg1"/>
                </a:solidFill>
                <a:latin typeface="Times New Roman" pitchFamily="18" charset="0"/>
                <a:sym typeface="Symbol" pitchFamily="18" charset="2"/>
              </a:rPr>
              <a:t> </a:t>
            </a:r>
            <a:r>
              <a:rPr kumimoji="1" lang="en-US" altLang="zh-CN" sz="3200" b="1" i="1">
                <a:solidFill>
                  <a:schemeClr val="bg1"/>
                </a:solidFill>
                <a:latin typeface="Times New Roman" pitchFamily="18" charset="0"/>
                <a:sym typeface="Symbol" pitchFamily="18" charset="2"/>
              </a:rPr>
              <a:t>m</a:t>
            </a:r>
          </a:p>
        </p:txBody>
      </p:sp>
      <p:sp>
        <p:nvSpPr>
          <p:cNvPr id="8" name="Text Box 7"/>
          <p:cNvSpPr txBox="1">
            <a:spLocks noChangeArrowheads="1"/>
          </p:cNvSpPr>
          <p:nvPr/>
        </p:nvSpPr>
        <p:spPr bwMode="auto">
          <a:xfrm>
            <a:off x="611188" y="4214813"/>
            <a:ext cx="7488237" cy="946150"/>
          </a:xfrm>
          <a:prstGeom prst="rect">
            <a:avLst/>
          </a:prstGeom>
          <a:noFill/>
          <a:ln>
            <a:noFill/>
          </a:ln>
          <a:effectLst>
            <a:outerShdw sy="50000" kx="-2453608" rotWithShape="0">
              <a:schemeClr val="bg2"/>
            </a:outerShdw>
          </a:effectLs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buClr>
                <a:schemeClr val="hlink"/>
              </a:buClr>
              <a:buSzPct val="90000"/>
              <a:buFont typeface="Wingdings" pitchFamily="2" charset="2"/>
              <a:buNone/>
              <a:defRPr/>
            </a:pPr>
            <a:r>
              <a:rPr lang="en-US" altLang="zh-CN" sz="2800">
                <a:latin typeface="黑体" pitchFamily="2" charset="-122"/>
                <a:ea typeface="黑体" pitchFamily="2" charset="-122"/>
              </a:rPr>
              <a:t>    </a:t>
            </a:r>
            <a:r>
              <a:rPr lang="zh-CN" altLang="en-US" sz="2800">
                <a:solidFill>
                  <a:srgbClr val="0000CC"/>
                </a:solidFill>
                <a:latin typeface="黑体" pitchFamily="2" charset="-122"/>
                <a:ea typeface="黑体" pitchFamily="2" charset="-122"/>
              </a:rPr>
              <a:t>由上式可计算非电解质的物质的量，所需参数</a:t>
            </a:r>
            <a:r>
              <a:rPr lang="en-US" altLang="zh-CN" sz="2800" b="1" i="1">
                <a:solidFill>
                  <a:srgbClr val="0000CC"/>
                </a:solidFill>
                <a:latin typeface="黑体" pitchFamily="2" charset="-122"/>
                <a:ea typeface="黑体" pitchFamily="2" charset="-122"/>
              </a:rPr>
              <a:t>K</a:t>
            </a:r>
            <a:r>
              <a:rPr lang="en-US" altLang="zh-CN" sz="2800" b="1" baseline="-25000">
                <a:solidFill>
                  <a:srgbClr val="0000CC"/>
                </a:solidFill>
                <a:latin typeface="黑体" pitchFamily="2" charset="-122"/>
                <a:ea typeface="黑体" pitchFamily="2" charset="-122"/>
              </a:rPr>
              <a:t>b</a:t>
            </a:r>
            <a:r>
              <a:rPr lang="zh-CN" altLang="en-US" sz="2800" b="1">
                <a:solidFill>
                  <a:srgbClr val="0000CC"/>
                </a:solidFill>
                <a:latin typeface="黑体" pitchFamily="2" charset="-122"/>
                <a:ea typeface="黑体" pitchFamily="2" charset="-122"/>
              </a:rPr>
              <a:t>、</a:t>
            </a:r>
            <a:r>
              <a:rPr lang="en-US" altLang="zh-CN" sz="2800" b="1" i="1">
                <a:solidFill>
                  <a:srgbClr val="0000CC"/>
                </a:solidFill>
                <a:latin typeface="黑体" pitchFamily="2" charset="-122"/>
                <a:ea typeface="黑体" pitchFamily="2" charset="-122"/>
              </a:rPr>
              <a:t>K</a:t>
            </a:r>
            <a:r>
              <a:rPr lang="en-US" altLang="zh-CN" sz="2800" b="1" baseline="-25000">
                <a:solidFill>
                  <a:srgbClr val="0000CC"/>
                </a:solidFill>
                <a:latin typeface="黑体" pitchFamily="2" charset="-122"/>
                <a:ea typeface="黑体" pitchFamily="2" charset="-122"/>
              </a:rPr>
              <a:t>f</a:t>
            </a:r>
            <a:r>
              <a:rPr lang="zh-CN" altLang="en-US" sz="2800">
                <a:solidFill>
                  <a:srgbClr val="0000CC"/>
                </a:solidFill>
                <a:latin typeface="黑体" pitchFamily="2" charset="-122"/>
                <a:ea typeface="黑体" pitchFamily="2" charset="-122"/>
              </a:rPr>
              <a:t>见课本。</a:t>
            </a:r>
          </a:p>
        </p:txBody>
      </p:sp>
      <p:sp>
        <p:nvSpPr>
          <p:cNvPr id="9" name="Text Box 8"/>
          <p:cNvSpPr txBox="1">
            <a:spLocks noChangeArrowheads="1"/>
          </p:cNvSpPr>
          <p:nvPr/>
        </p:nvSpPr>
        <p:spPr bwMode="auto">
          <a:xfrm>
            <a:off x="684213" y="5583238"/>
            <a:ext cx="7345362" cy="895350"/>
          </a:xfrm>
          <a:prstGeom prst="rect">
            <a:avLst/>
          </a:prstGeom>
          <a:noFill/>
          <a:ln w="9525">
            <a:noFill/>
            <a:miter lim="800000"/>
            <a:headEnd/>
            <a:tailEnd/>
          </a:ln>
          <a:effectLst>
            <a:outerShdw sy="50000" kx="-2453608" rotWithShape="0">
              <a:schemeClr val="bg2"/>
            </a:outerShdw>
          </a:effectLst>
        </p:spPr>
        <p:txBody>
          <a:bodyPr>
            <a:spAutoFit/>
          </a:bodyPr>
          <a:lstStyle/>
          <a:p>
            <a:pPr algn="just">
              <a:spcBef>
                <a:spcPct val="20000"/>
              </a:spcBef>
              <a:buClr>
                <a:schemeClr val="hlink"/>
              </a:buClr>
              <a:buSzPct val="90000"/>
              <a:buFont typeface="Wingdings" pitchFamily="2" charset="2"/>
              <a:buNone/>
              <a:defRPr/>
            </a:pPr>
            <a:r>
              <a:rPr lang="en-US" altLang="zh-CN" b="1" i="1" dirty="0">
                <a:solidFill>
                  <a:srgbClr val="FF6600"/>
                </a:solidFill>
                <a:effectLst>
                  <a:outerShdw blurRad="38100" dist="38100" dir="2700000" algn="tl">
                    <a:srgbClr val="C0C0C0"/>
                  </a:outerShdw>
                </a:effectLst>
              </a:rPr>
              <a:t>m</a:t>
            </a:r>
            <a:r>
              <a:rPr lang="zh-CN" altLang="en-US" b="1" dirty="0">
                <a:solidFill>
                  <a:srgbClr val="FF6600"/>
                </a:solidFill>
                <a:effectLst>
                  <a:outerShdw blurRad="38100" dist="38100" dir="2700000" algn="tl">
                    <a:srgbClr val="C0C0C0"/>
                  </a:outerShdw>
                </a:effectLst>
              </a:rPr>
              <a:t>：是质量摩尔浓度，指</a:t>
            </a:r>
            <a:r>
              <a:rPr lang="en-US" altLang="zh-CN" b="1" dirty="0">
                <a:solidFill>
                  <a:srgbClr val="FF6600"/>
                </a:solidFill>
                <a:effectLst>
                  <a:outerShdw blurRad="38100" dist="38100" dir="2700000" algn="tl">
                    <a:srgbClr val="C0C0C0"/>
                  </a:outerShdw>
                </a:effectLst>
              </a:rPr>
              <a:t>1000g</a:t>
            </a:r>
            <a:r>
              <a:rPr lang="zh-CN" altLang="en-US" b="1" dirty="0">
                <a:solidFill>
                  <a:srgbClr val="FF6600"/>
                </a:solidFill>
                <a:effectLst>
                  <a:outerShdw blurRad="38100" dist="38100" dir="2700000" algn="tl">
                    <a:srgbClr val="C0C0C0"/>
                  </a:outerShdw>
                </a:effectLst>
              </a:rPr>
              <a:t>溶剂中所含溶质的物</a:t>
            </a:r>
          </a:p>
          <a:p>
            <a:pPr algn="just">
              <a:spcBef>
                <a:spcPct val="20000"/>
              </a:spcBef>
              <a:buClr>
                <a:schemeClr val="hlink"/>
              </a:buClr>
              <a:buSzPct val="90000"/>
              <a:buFont typeface="Wingdings" pitchFamily="2" charset="2"/>
              <a:buNone/>
              <a:defRPr/>
            </a:pPr>
            <a:r>
              <a:rPr lang="zh-CN" altLang="en-US" b="1" dirty="0">
                <a:solidFill>
                  <a:srgbClr val="FF6600"/>
                </a:solidFill>
                <a:effectLst>
                  <a:outerShdw blurRad="38100" dist="38100" dir="2700000" algn="tl">
                    <a:srgbClr val="C0C0C0"/>
                  </a:outerShdw>
                </a:effectLst>
              </a:rPr>
              <a:t>       质的量。</a:t>
            </a:r>
          </a:p>
        </p:txBody>
      </p:sp>
      <p:sp>
        <p:nvSpPr>
          <p:cNvPr id="10" name="AutoShape 9">
            <a:hlinkClick r:id="rId5" action="ppaction://hlinksldjump" highlightClick="1"/>
          </p:cNvPr>
          <p:cNvSpPr>
            <a:spLocks noChangeArrowheads="1"/>
          </p:cNvSpPr>
          <p:nvPr/>
        </p:nvSpPr>
        <p:spPr bwMode="auto">
          <a:xfrm>
            <a:off x="8101013" y="6926263"/>
            <a:ext cx="457200" cy="288925"/>
          </a:xfrm>
          <a:prstGeom prst="actionButtonReturn">
            <a:avLst/>
          </a:prstGeom>
          <a:solidFill>
            <a:schemeClr val="accent1"/>
          </a:solidFill>
          <a:ln w="9525">
            <a:solidFill>
              <a:schemeClr val="tx1"/>
            </a:solidFill>
            <a:miter lim="800000"/>
            <a:headEnd/>
            <a:tailEnd/>
          </a:ln>
          <a:effectLst>
            <a:outerShdw sy="50000" kx="-2453608" rotWithShape="0">
              <a:schemeClr val="bg2"/>
            </a:outerShdw>
          </a:effec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defRPr/>
            </a:pPr>
            <a:endParaRPr lang="zh-CN" altLang="en-US" sz="18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Effect transition="in" filter="dissolve">
                                      <p:cBhvr>
                                        <p:cTn id="7" dur="500"/>
                                        <p:tgtEl>
                                          <p:spTgt spid="143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P spid="5" grpId="0"/>
      <p:bldP spid="6" grpId="0" animBg="1"/>
      <p:bldP spid="7" grpId="0" animBg="1"/>
      <p:bldP spid="8" grpId="0"/>
      <p:bldP spid="9" grpId="0"/>
      <p:bldP spid="10"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Rectangle 2"/>
          <p:cNvSpPr>
            <a:spLocks noChangeArrowheads="1"/>
          </p:cNvSpPr>
          <p:nvPr/>
        </p:nvSpPr>
        <p:spPr bwMode="auto">
          <a:xfrm>
            <a:off x="250825" y="188913"/>
            <a:ext cx="8229600" cy="1081087"/>
          </a:xfrm>
          <a:prstGeom prst="rect">
            <a:avLst/>
          </a:prstGeom>
          <a:noFill/>
          <a:ln w="9525">
            <a:noFill/>
            <a:miter lim="800000"/>
            <a:headEnd/>
            <a:tailEnd/>
          </a:ln>
        </p:spPr>
        <p:txBody>
          <a:bodyPr anchor="ctr"/>
          <a:lstStyle/>
          <a:p>
            <a:pPr eaLnBrk="0" hangingPunct="0"/>
            <a:r>
              <a:rPr kumimoji="1" lang="en-US" altLang="zh-CN" sz="3600" b="1">
                <a:latin typeface="Cambria Math" pitchFamily="18" charset="0"/>
              </a:rPr>
              <a:t>Questions</a:t>
            </a:r>
            <a:endParaRPr kumimoji="1" lang="zh-CN" altLang="en-US" sz="3600" b="1">
              <a:latin typeface="Cambria Math" pitchFamily="18" charset="0"/>
              <a:ea typeface="黑体" pitchFamily="49" charset="-122"/>
            </a:endParaRPr>
          </a:p>
        </p:txBody>
      </p:sp>
      <p:sp>
        <p:nvSpPr>
          <p:cNvPr id="44036" name="Line 4"/>
          <p:cNvSpPr>
            <a:spLocks noChangeShapeType="1"/>
          </p:cNvSpPr>
          <p:nvPr/>
        </p:nvSpPr>
        <p:spPr bwMode="auto">
          <a:xfrm>
            <a:off x="539750" y="11255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
        <p:nvSpPr>
          <p:cNvPr id="10" name="TextBox 9"/>
          <p:cNvSpPr txBox="1">
            <a:spLocks noChangeArrowheads="1"/>
          </p:cNvSpPr>
          <p:nvPr/>
        </p:nvSpPr>
        <p:spPr bwMode="auto">
          <a:xfrm>
            <a:off x="428625" y="1143000"/>
            <a:ext cx="8286750" cy="1200150"/>
          </a:xfrm>
          <a:prstGeom prst="rect">
            <a:avLst/>
          </a:prstGeom>
          <a:noFill/>
          <a:ln w="9525">
            <a:noFill/>
            <a:miter lim="800000"/>
            <a:headEnd/>
            <a:tailEnd/>
          </a:ln>
        </p:spPr>
        <p:txBody>
          <a:bodyPr>
            <a:spAutoFit/>
          </a:bodyPr>
          <a:lstStyle/>
          <a:p>
            <a:pPr marL="457200" indent="-457200">
              <a:lnSpc>
                <a:spcPct val="150000"/>
              </a:lnSpc>
              <a:spcBef>
                <a:spcPct val="50000"/>
              </a:spcBef>
            </a:pPr>
            <a:r>
              <a:rPr lang="en-US" altLang="zh-CN" b="1">
                <a:solidFill>
                  <a:schemeClr val="bg2"/>
                </a:solidFill>
              </a:rPr>
              <a:t>         </a:t>
            </a:r>
            <a:r>
              <a:rPr lang="zh-CN" altLang="en-US" b="1">
                <a:solidFill>
                  <a:schemeClr val="bg2"/>
                </a:solidFill>
              </a:rPr>
              <a:t>如果用</a:t>
            </a:r>
            <a:r>
              <a:rPr lang="en-US" altLang="zh-CN" b="1">
                <a:solidFill>
                  <a:schemeClr val="bg2"/>
                </a:solidFill>
              </a:rPr>
              <a:t>U</a:t>
            </a:r>
            <a:r>
              <a:rPr lang="zh-CN" altLang="en-US" b="1">
                <a:solidFill>
                  <a:schemeClr val="bg2"/>
                </a:solidFill>
              </a:rPr>
              <a:t>形管分别在两边装上纯溶剂和难挥发溶液，中间用半透膜隔开，上端封闭，将会发生什么现象？</a:t>
            </a:r>
            <a:endParaRPr lang="en-US" altLang="zh-CN" b="1">
              <a:solidFill>
                <a:schemeClr val="bg2"/>
              </a:solidFill>
            </a:endParaRPr>
          </a:p>
        </p:txBody>
      </p:sp>
      <p:sp>
        <p:nvSpPr>
          <p:cNvPr id="158724" name="AutoShape 2" descr="http://imgt1.bdstatic.com/it/u=216787365,3895749334&amp;fm=21&amp;gp=0.jpg"/>
          <p:cNvSpPr>
            <a:spLocks noChangeAspect="1" noChangeArrowheads="1"/>
          </p:cNvSpPr>
          <p:nvPr/>
        </p:nvSpPr>
        <p:spPr bwMode="auto">
          <a:xfrm>
            <a:off x="63500" y="-136525"/>
            <a:ext cx="304800" cy="304800"/>
          </a:xfrm>
          <a:prstGeom prst="rect">
            <a:avLst/>
          </a:prstGeom>
          <a:noFill/>
          <a:ln w="9525">
            <a:noFill/>
            <a:miter lim="800000"/>
            <a:headEnd/>
            <a:tailEnd/>
          </a:ln>
        </p:spPr>
        <p:txBody>
          <a:bodyPr/>
          <a:lstStyle/>
          <a:p>
            <a:endParaRPr lang="zh-CN" altLang="en-US" sz="1800">
              <a:solidFill>
                <a:schemeClr val="tx1"/>
              </a:solidFill>
            </a:endParaRPr>
          </a:p>
        </p:txBody>
      </p:sp>
      <p:sp>
        <p:nvSpPr>
          <p:cNvPr id="158725" name="AutoShape 4" descr="http://imgt1.bdstatic.com/it/u=216787365,3895749334&amp;fm=23&amp;gp=0.jpg"/>
          <p:cNvSpPr>
            <a:spLocks noChangeAspect="1" noChangeArrowheads="1"/>
          </p:cNvSpPr>
          <p:nvPr/>
        </p:nvSpPr>
        <p:spPr bwMode="auto">
          <a:xfrm>
            <a:off x="63500" y="-136525"/>
            <a:ext cx="304800" cy="304800"/>
          </a:xfrm>
          <a:prstGeom prst="rect">
            <a:avLst/>
          </a:prstGeom>
          <a:noFill/>
          <a:ln w="9525">
            <a:noFill/>
            <a:miter lim="800000"/>
            <a:headEnd/>
            <a:tailEnd/>
          </a:ln>
        </p:spPr>
        <p:txBody>
          <a:bodyPr/>
          <a:lstStyle/>
          <a:p>
            <a:endParaRPr lang="zh-CN" altLang="en-US" sz="1800">
              <a:solidFill>
                <a:schemeClr val="tx1"/>
              </a:solidFill>
            </a:endParaRPr>
          </a:p>
        </p:txBody>
      </p:sp>
      <p:sp>
        <p:nvSpPr>
          <p:cNvPr id="158726" name="AutoShape 6" descr="http://imgt1.bdstatic.com/it/u=216787365,3895749334&amp;fm=23&amp;gp=0.jpg"/>
          <p:cNvSpPr>
            <a:spLocks noChangeAspect="1" noChangeArrowheads="1"/>
          </p:cNvSpPr>
          <p:nvPr/>
        </p:nvSpPr>
        <p:spPr bwMode="auto">
          <a:xfrm>
            <a:off x="63500" y="-136525"/>
            <a:ext cx="304800" cy="304800"/>
          </a:xfrm>
          <a:prstGeom prst="rect">
            <a:avLst/>
          </a:prstGeom>
          <a:noFill/>
          <a:ln w="9525">
            <a:noFill/>
            <a:miter lim="800000"/>
            <a:headEnd/>
            <a:tailEnd/>
          </a:ln>
        </p:spPr>
        <p:txBody>
          <a:bodyPr/>
          <a:lstStyle/>
          <a:p>
            <a:endParaRPr lang="zh-CN" altLang="en-US" sz="1800">
              <a:solidFill>
                <a:schemeClr val="tx1"/>
              </a:solidFill>
            </a:endParaRPr>
          </a:p>
        </p:txBody>
      </p:sp>
      <p:sp>
        <p:nvSpPr>
          <p:cNvPr id="158727" name="AutoShape 10" descr="http://imgt1.bdstatic.com/it/u=2959631428,1472506195&amp;fm=23&amp;gp=0.jpg"/>
          <p:cNvSpPr>
            <a:spLocks noChangeAspect="1" noChangeArrowheads="1"/>
          </p:cNvSpPr>
          <p:nvPr/>
        </p:nvSpPr>
        <p:spPr bwMode="auto">
          <a:xfrm>
            <a:off x="63500" y="-136525"/>
            <a:ext cx="304800" cy="304800"/>
          </a:xfrm>
          <a:prstGeom prst="rect">
            <a:avLst/>
          </a:prstGeom>
          <a:noFill/>
          <a:ln w="9525">
            <a:noFill/>
            <a:miter lim="800000"/>
            <a:headEnd/>
            <a:tailEnd/>
          </a:ln>
        </p:spPr>
        <p:txBody>
          <a:bodyPr/>
          <a:lstStyle/>
          <a:p>
            <a:endParaRPr lang="zh-CN" altLang="en-US" sz="1800">
              <a:solidFill>
                <a:schemeClr val="tx1"/>
              </a:solidFill>
            </a:endParaRPr>
          </a:p>
        </p:txBody>
      </p:sp>
      <p:sp>
        <p:nvSpPr>
          <p:cNvPr id="158728" name="AutoShape 12" descr="http://imgt1.bdstatic.com/it/u=2959631428,1472506195&amp;fm=21&amp;gp=0.jpg"/>
          <p:cNvSpPr>
            <a:spLocks noChangeAspect="1" noChangeArrowheads="1"/>
          </p:cNvSpPr>
          <p:nvPr/>
        </p:nvSpPr>
        <p:spPr bwMode="auto">
          <a:xfrm>
            <a:off x="63500" y="-144463"/>
            <a:ext cx="304800" cy="304801"/>
          </a:xfrm>
          <a:prstGeom prst="rect">
            <a:avLst/>
          </a:prstGeom>
          <a:noFill/>
          <a:ln w="9525">
            <a:noFill/>
            <a:miter lim="800000"/>
            <a:headEnd/>
            <a:tailEnd/>
          </a:ln>
        </p:spPr>
        <p:txBody>
          <a:bodyPr/>
          <a:lstStyle/>
          <a:p>
            <a:endParaRPr lang="zh-CN" altLang="en-US" sz="1800">
              <a:solidFill>
                <a:schemeClr val="tx1"/>
              </a:solidFill>
            </a:endParaRPr>
          </a:p>
        </p:txBody>
      </p:sp>
      <p:sp>
        <p:nvSpPr>
          <p:cNvPr id="158729" name="AutoShape 16" descr="http://imgt4.bdstatic.com/it/u=2990858090,288284318&amp;fm=21&amp;gp=0.jpg"/>
          <p:cNvSpPr>
            <a:spLocks noChangeAspect="1" noChangeArrowheads="1"/>
          </p:cNvSpPr>
          <p:nvPr/>
        </p:nvSpPr>
        <p:spPr bwMode="auto">
          <a:xfrm>
            <a:off x="63500" y="-144463"/>
            <a:ext cx="304800" cy="304801"/>
          </a:xfrm>
          <a:prstGeom prst="rect">
            <a:avLst/>
          </a:prstGeom>
          <a:noFill/>
          <a:ln w="9525">
            <a:noFill/>
            <a:miter lim="800000"/>
            <a:headEnd/>
            <a:tailEnd/>
          </a:ln>
        </p:spPr>
        <p:txBody>
          <a:bodyPr/>
          <a:lstStyle/>
          <a:p>
            <a:endParaRPr lang="zh-CN" altLang="en-US" sz="1800">
              <a:solidFill>
                <a:schemeClr val="tx1"/>
              </a:solidFill>
            </a:endParaRPr>
          </a:p>
        </p:txBody>
      </p:sp>
      <p:sp>
        <p:nvSpPr>
          <p:cNvPr id="158730" name="AutoShape 18" descr="http://imgt4.bdstatic.com/it/u=2990858090,288284318&amp;fm=21&amp;gp=0.jpg"/>
          <p:cNvSpPr>
            <a:spLocks noChangeAspect="1" noChangeArrowheads="1"/>
          </p:cNvSpPr>
          <p:nvPr/>
        </p:nvSpPr>
        <p:spPr bwMode="auto">
          <a:xfrm>
            <a:off x="63500" y="-144463"/>
            <a:ext cx="304800" cy="304801"/>
          </a:xfrm>
          <a:prstGeom prst="rect">
            <a:avLst/>
          </a:prstGeom>
          <a:noFill/>
          <a:ln w="9525">
            <a:noFill/>
            <a:miter lim="800000"/>
            <a:headEnd/>
            <a:tailEnd/>
          </a:ln>
        </p:spPr>
        <p:txBody>
          <a:bodyPr/>
          <a:lstStyle/>
          <a:p>
            <a:endParaRPr lang="zh-CN" altLang="en-US" sz="1800">
              <a:solidFill>
                <a:schemeClr val="tx1"/>
              </a:solidFill>
            </a:endParaRPr>
          </a:p>
        </p:txBody>
      </p:sp>
      <p:sp>
        <p:nvSpPr>
          <p:cNvPr id="19" name="右箭头 18"/>
          <p:cNvSpPr/>
          <p:nvPr/>
        </p:nvSpPr>
        <p:spPr>
          <a:xfrm>
            <a:off x="4071938" y="3929063"/>
            <a:ext cx="1143000" cy="8572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574484" name="Group 20"/>
          <p:cNvGrpSpPr>
            <a:grpSpLocks/>
          </p:cNvGrpSpPr>
          <p:nvPr/>
        </p:nvGrpSpPr>
        <p:grpSpPr bwMode="auto">
          <a:xfrm>
            <a:off x="1071563" y="2362200"/>
            <a:ext cx="2619375" cy="4343400"/>
            <a:chOff x="675" y="1488"/>
            <a:chExt cx="1650" cy="2736"/>
          </a:xfrm>
        </p:grpSpPr>
        <p:pic>
          <p:nvPicPr>
            <p:cNvPr id="158737" name="Picture 3"/>
            <p:cNvPicPr>
              <a:picLocks noChangeAspect="1" noChangeArrowheads="1"/>
            </p:cNvPicPr>
            <p:nvPr/>
          </p:nvPicPr>
          <p:blipFill>
            <a:blip r:embed="rId3"/>
            <a:srcRect/>
            <a:stretch>
              <a:fillRect/>
            </a:stretch>
          </p:blipFill>
          <p:spPr bwMode="auto">
            <a:xfrm>
              <a:off x="675" y="1488"/>
              <a:ext cx="1650" cy="2736"/>
            </a:xfrm>
            <a:prstGeom prst="rect">
              <a:avLst/>
            </a:prstGeom>
            <a:noFill/>
            <a:ln w="9525">
              <a:noFill/>
              <a:miter lim="800000"/>
              <a:headEnd/>
              <a:tailEnd/>
            </a:ln>
          </p:spPr>
        </p:pic>
        <p:sp>
          <p:nvSpPr>
            <p:cNvPr id="2" name="梯形 13"/>
            <p:cNvSpPr>
              <a:spLocks noChangeArrowheads="1"/>
            </p:cNvSpPr>
            <p:nvPr/>
          </p:nvSpPr>
          <p:spPr bwMode="auto">
            <a:xfrm flipV="1">
              <a:off x="859" y="1620"/>
              <a:ext cx="315" cy="180"/>
            </a:xfrm>
            <a:custGeom>
              <a:avLst/>
              <a:gdLst>
                <a:gd name="T0" fmla="*/ 250033 w 500066"/>
                <a:gd name="T1" fmla="*/ 0 h 285752"/>
                <a:gd name="T2" fmla="*/ 35719 w 500066"/>
                <a:gd name="T3" fmla="*/ 142876 h 285752"/>
                <a:gd name="T4" fmla="*/ 250033 w 500066"/>
                <a:gd name="T5" fmla="*/ 285752 h 285752"/>
                <a:gd name="T6" fmla="*/ 464347 w 500066"/>
                <a:gd name="T7" fmla="*/ 142876 h 285752"/>
                <a:gd name="T8" fmla="*/ 17694720 60000 65536"/>
                <a:gd name="T9" fmla="*/ 11796480 60000 65536"/>
                <a:gd name="T10" fmla="*/ 5898240 60000 65536"/>
                <a:gd name="T11" fmla="*/ 0 60000 65536"/>
                <a:gd name="T12" fmla="*/ 47625 w 500066"/>
                <a:gd name="T13" fmla="*/ 27214 h 285752"/>
                <a:gd name="T14" fmla="*/ 452441 w 500066"/>
                <a:gd name="T15" fmla="*/ 285752 h 285752"/>
              </a:gdLst>
              <a:ahLst/>
              <a:cxnLst>
                <a:cxn ang="T8">
                  <a:pos x="T0" y="T1"/>
                </a:cxn>
                <a:cxn ang="T9">
                  <a:pos x="T2" y="T3"/>
                </a:cxn>
                <a:cxn ang="T10">
                  <a:pos x="T4" y="T5"/>
                </a:cxn>
                <a:cxn ang="T11">
                  <a:pos x="T6" y="T7"/>
                </a:cxn>
              </a:cxnLst>
              <a:rect l="T12" t="T13" r="T14" b="T15"/>
              <a:pathLst>
                <a:path w="500066" h="285752">
                  <a:moveTo>
                    <a:pt x="0" y="285752"/>
                  </a:moveTo>
                  <a:lnTo>
                    <a:pt x="71438" y="0"/>
                  </a:lnTo>
                  <a:lnTo>
                    <a:pt x="428628" y="0"/>
                  </a:lnTo>
                  <a:lnTo>
                    <a:pt x="500066" y="285752"/>
                  </a:lnTo>
                  <a:close/>
                </a:path>
              </a:pathLst>
            </a:custGeom>
            <a:solidFill>
              <a:schemeClr val="accent1"/>
            </a:solidFill>
            <a:ln w="25400" algn="ctr">
              <a:solidFill>
                <a:srgbClr val="6F6FBC"/>
              </a:solidFill>
              <a:miter lim="800000"/>
              <a:headEnd/>
              <a:tailEnd/>
            </a:ln>
          </p:spPr>
          <p:txBody>
            <a:bodyPr rot="10800000" anchor="ctr"/>
            <a:lstStyle/>
            <a:p>
              <a:pPr algn="ctr">
                <a:defRPr/>
              </a:pPr>
              <a:endParaRPr lang="zh-CN" altLang="en-US">
                <a:solidFill>
                  <a:schemeClr val="lt1"/>
                </a:solidFill>
                <a:latin typeface="+mn-lt"/>
                <a:ea typeface="+mn-ea"/>
              </a:endParaRPr>
            </a:p>
          </p:txBody>
        </p:sp>
        <p:sp>
          <p:nvSpPr>
            <p:cNvPr id="3" name="梯形 17"/>
            <p:cNvSpPr>
              <a:spLocks noChangeArrowheads="1"/>
            </p:cNvSpPr>
            <p:nvPr/>
          </p:nvSpPr>
          <p:spPr bwMode="auto">
            <a:xfrm flipV="1">
              <a:off x="1534" y="1620"/>
              <a:ext cx="315" cy="180"/>
            </a:xfrm>
            <a:custGeom>
              <a:avLst/>
              <a:gdLst>
                <a:gd name="T0" fmla="*/ 250033 w 500066"/>
                <a:gd name="T1" fmla="*/ 0 h 285752"/>
                <a:gd name="T2" fmla="*/ 35719 w 500066"/>
                <a:gd name="T3" fmla="*/ 142876 h 285752"/>
                <a:gd name="T4" fmla="*/ 250033 w 500066"/>
                <a:gd name="T5" fmla="*/ 285752 h 285752"/>
                <a:gd name="T6" fmla="*/ 464347 w 500066"/>
                <a:gd name="T7" fmla="*/ 142876 h 285752"/>
                <a:gd name="T8" fmla="*/ 17694720 60000 65536"/>
                <a:gd name="T9" fmla="*/ 11796480 60000 65536"/>
                <a:gd name="T10" fmla="*/ 5898240 60000 65536"/>
                <a:gd name="T11" fmla="*/ 0 60000 65536"/>
                <a:gd name="T12" fmla="*/ 47625 w 500066"/>
                <a:gd name="T13" fmla="*/ 27214 h 285752"/>
                <a:gd name="T14" fmla="*/ 452441 w 500066"/>
                <a:gd name="T15" fmla="*/ 285752 h 285752"/>
              </a:gdLst>
              <a:ahLst/>
              <a:cxnLst>
                <a:cxn ang="T8">
                  <a:pos x="T0" y="T1"/>
                </a:cxn>
                <a:cxn ang="T9">
                  <a:pos x="T2" y="T3"/>
                </a:cxn>
                <a:cxn ang="T10">
                  <a:pos x="T4" y="T5"/>
                </a:cxn>
                <a:cxn ang="T11">
                  <a:pos x="T6" y="T7"/>
                </a:cxn>
              </a:cxnLst>
              <a:rect l="T12" t="T13" r="T14" b="T15"/>
              <a:pathLst>
                <a:path w="500066" h="285752">
                  <a:moveTo>
                    <a:pt x="0" y="285752"/>
                  </a:moveTo>
                  <a:lnTo>
                    <a:pt x="71438" y="0"/>
                  </a:lnTo>
                  <a:lnTo>
                    <a:pt x="428628" y="0"/>
                  </a:lnTo>
                  <a:lnTo>
                    <a:pt x="500066" y="285752"/>
                  </a:lnTo>
                  <a:close/>
                </a:path>
              </a:pathLst>
            </a:custGeom>
            <a:solidFill>
              <a:schemeClr val="accent1"/>
            </a:solidFill>
            <a:ln w="25400" algn="ctr">
              <a:solidFill>
                <a:srgbClr val="6F6FBC"/>
              </a:solidFill>
              <a:miter lim="800000"/>
              <a:headEnd/>
              <a:tailEnd/>
            </a:ln>
          </p:spPr>
          <p:txBody>
            <a:bodyPr rot="10800000" anchor="ctr"/>
            <a:lstStyle/>
            <a:p>
              <a:pPr algn="ctr">
                <a:defRPr/>
              </a:pPr>
              <a:endParaRPr lang="zh-CN" altLang="en-US">
                <a:solidFill>
                  <a:schemeClr val="lt1"/>
                </a:solidFill>
                <a:latin typeface="+mn-lt"/>
                <a:ea typeface="+mn-ea"/>
              </a:endParaRPr>
            </a:p>
          </p:txBody>
        </p:sp>
      </p:grpSp>
      <p:grpSp>
        <p:nvGrpSpPr>
          <p:cNvPr id="574485" name="Group 21"/>
          <p:cNvGrpSpPr>
            <a:grpSpLocks/>
          </p:cNvGrpSpPr>
          <p:nvPr/>
        </p:nvGrpSpPr>
        <p:grpSpPr bwMode="auto">
          <a:xfrm>
            <a:off x="5572125" y="2214563"/>
            <a:ext cx="1847850" cy="4381500"/>
            <a:chOff x="3510" y="1395"/>
            <a:chExt cx="1164" cy="2760"/>
          </a:xfrm>
        </p:grpSpPr>
        <p:pic>
          <p:nvPicPr>
            <p:cNvPr id="158734" name="Picture 4"/>
            <p:cNvPicPr>
              <a:picLocks noChangeAspect="1" noChangeArrowheads="1"/>
            </p:cNvPicPr>
            <p:nvPr/>
          </p:nvPicPr>
          <p:blipFill>
            <a:blip r:embed="rId4"/>
            <a:srcRect/>
            <a:stretch>
              <a:fillRect/>
            </a:stretch>
          </p:blipFill>
          <p:spPr bwMode="auto">
            <a:xfrm>
              <a:off x="3510" y="1395"/>
              <a:ext cx="1164" cy="2760"/>
            </a:xfrm>
            <a:prstGeom prst="rect">
              <a:avLst/>
            </a:prstGeom>
            <a:noFill/>
            <a:ln w="9525">
              <a:noFill/>
              <a:miter lim="800000"/>
              <a:headEnd/>
              <a:tailEnd/>
            </a:ln>
          </p:spPr>
        </p:pic>
        <p:sp>
          <p:nvSpPr>
            <p:cNvPr id="14" name="梯形 13"/>
            <p:cNvSpPr>
              <a:spLocks noChangeArrowheads="1"/>
            </p:cNvSpPr>
            <p:nvPr/>
          </p:nvSpPr>
          <p:spPr bwMode="auto">
            <a:xfrm flipV="1">
              <a:off x="3533" y="1662"/>
              <a:ext cx="315" cy="180"/>
            </a:xfrm>
            <a:custGeom>
              <a:avLst/>
              <a:gdLst>
                <a:gd name="T0" fmla="*/ 250033 w 500066"/>
                <a:gd name="T1" fmla="*/ 0 h 285752"/>
                <a:gd name="T2" fmla="*/ 35719 w 500066"/>
                <a:gd name="T3" fmla="*/ 142876 h 285752"/>
                <a:gd name="T4" fmla="*/ 250033 w 500066"/>
                <a:gd name="T5" fmla="*/ 285752 h 285752"/>
                <a:gd name="T6" fmla="*/ 464347 w 500066"/>
                <a:gd name="T7" fmla="*/ 142876 h 285752"/>
                <a:gd name="T8" fmla="*/ 17694720 60000 65536"/>
                <a:gd name="T9" fmla="*/ 11796480 60000 65536"/>
                <a:gd name="T10" fmla="*/ 5898240 60000 65536"/>
                <a:gd name="T11" fmla="*/ 0 60000 65536"/>
                <a:gd name="T12" fmla="*/ 47625 w 500066"/>
                <a:gd name="T13" fmla="*/ 27214 h 285752"/>
                <a:gd name="T14" fmla="*/ 452441 w 500066"/>
                <a:gd name="T15" fmla="*/ 285752 h 285752"/>
              </a:gdLst>
              <a:ahLst/>
              <a:cxnLst>
                <a:cxn ang="T8">
                  <a:pos x="T0" y="T1"/>
                </a:cxn>
                <a:cxn ang="T9">
                  <a:pos x="T2" y="T3"/>
                </a:cxn>
                <a:cxn ang="T10">
                  <a:pos x="T4" y="T5"/>
                </a:cxn>
                <a:cxn ang="T11">
                  <a:pos x="T6" y="T7"/>
                </a:cxn>
              </a:cxnLst>
              <a:rect l="T12" t="T13" r="T14" b="T15"/>
              <a:pathLst>
                <a:path w="500066" h="285752">
                  <a:moveTo>
                    <a:pt x="0" y="285752"/>
                  </a:moveTo>
                  <a:lnTo>
                    <a:pt x="71438" y="0"/>
                  </a:lnTo>
                  <a:lnTo>
                    <a:pt x="428628" y="0"/>
                  </a:lnTo>
                  <a:lnTo>
                    <a:pt x="500066" y="285752"/>
                  </a:lnTo>
                  <a:close/>
                </a:path>
              </a:pathLst>
            </a:custGeom>
            <a:solidFill>
              <a:schemeClr val="accent1"/>
            </a:solidFill>
            <a:ln w="25400" algn="ctr">
              <a:solidFill>
                <a:srgbClr val="6F6FBC"/>
              </a:solidFill>
              <a:miter lim="800000"/>
              <a:headEnd/>
              <a:tailEnd/>
            </a:ln>
          </p:spPr>
          <p:txBody>
            <a:bodyPr rot="10800000" anchor="ctr"/>
            <a:lstStyle/>
            <a:p>
              <a:pPr algn="ctr">
                <a:defRPr/>
              </a:pPr>
              <a:endParaRPr lang="zh-CN" altLang="en-US">
                <a:solidFill>
                  <a:schemeClr val="lt1"/>
                </a:solidFill>
                <a:latin typeface="+mn-lt"/>
                <a:ea typeface="+mn-ea"/>
              </a:endParaRPr>
            </a:p>
          </p:txBody>
        </p:sp>
        <p:sp>
          <p:nvSpPr>
            <p:cNvPr id="18" name="梯形 17"/>
            <p:cNvSpPr>
              <a:spLocks noChangeArrowheads="1"/>
            </p:cNvSpPr>
            <p:nvPr/>
          </p:nvSpPr>
          <p:spPr bwMode="auto">
            <a:xfrm flipV="1">
              <a:off x="4202" y="1662"/>
              <a:ext cx="315" cy="180"/>
            </a:xfrm>
            <a:custGeom>
              <a:avLst/>
              <a:gdLst>
                <a:gd name="T0" fmla="*/ 250033 w 500066"/>
                <a:gd name="T1" fmla="*/ 0 h 285752"/>
                <a:gd name="T2" fmla="*/ 35719 w 500066"/>
                <a:gd name="T3" fmla="*/ 142876 h 285752"/>
                <a:gd name="T4" fmla="*/ 250033 w 500066"/>
                <a:gd name="T5" fmla="*/ 285752 h 285752"/>
                <a:gd name="T6" fmla="*/ 464347 w 500066"/>
                <a:gd name="T7" fmla="*/ 142876 h 285752"/>
                <a:gd name="T8" fmla="*/ 17694720 60000 65536"/>
                <a:gd name="T9" fmla="*/ 11796480 60000 65536"/>
                <a:gd name="T10" fmla="*/ 5898240 60000 65536"/>
                <a:gd name="T11" fmla="*/ 0 60000 65536"/>
                <a:gd name="T12" fmla="*/ 47625 w 500066"/>
                <a:gd name="T13" fmla="*/ 27214 h 285752"/>
                <a:gd name="T14" fmla="*/ 452441 w 500066"/>
                <a:gd name="T15" fmla="*/ 285752 h 285752"/>
              </a:gdLst>
              <a:ahLst/>
              <a:cxnLst>
                <a:cxn ang="T8">
                  <a:pos x="T0" y="T1"/>
                </a:cxn>
                <a:cxn ang="T9">
                  <a:pos x="T2" y="T3"/>
                </a:cxn>
                <a:cxn ang="T10">
                  <a:pos x="T4" y="T5"/>
                </a:cxn>
                <a:cxn ang="T11">
                  <a:pos x="T6" y="T7"/>
                </a:cxn>
              </a:cxnLst>
              <a:rect l="T12" t="T13" r="T14" b="T15"/>
              <a:pathLst>
                <a:path w="500066" h="285752">
                  <a:moveTo>
                    <a:pt x="0" y="285752"/>
                  </a:moveTo>
                  <a:lnTo>
                    <a:pt x="71438" y="0"/>
                  </a:lnTo>
                  <a:lnTo>
                    <a:pt x="428628" y="0"/>
                  </a:lnTo>
                  <a:lnTo>
                    <a:pt x="500066" y="285752"/>
                  </a:lnTo>
                  <a:close/>
                </a:path>
              </a:pathLst>
            </a:custGeom>
            <a:solidFill>
              <a:schemeClr val="accent1"/>
            </a:solidFill>
            <a:ln w="25400" algn="ctr">
              <a:solidFill>
                <a:srgbClr val="6F6FBC"/>
              </a:solidFill>
              <a:miter lim="800000"/>
              <a:headEnd/>
              <a:tailEnd/>
            </a:ln>
          </p:spPr>
          <p:txBody>
            <a:bodyPr rot="10800000" anchor="ctr"/>
            <a:lstStyle/>
            <a:p>
              <a:pPr algn="ctr">
                <a:defRPr/>
              </a:pPr>
              <a:endParaRPr lang="zh-CN" altLang="en-US">
                <a:solidFill>
                  <a:schemeClr val="lt1"/>
                </a:solidFill>
                <a:latin typeface="+mn-lt"/>
                <a:ea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450562"/>
                                        </p:tgtEl>
                                        <p:attrNameLst>
                                          <p:attrName>style.visibility</p:attrName>
                                        </p:attrNameLst>
                                      </p:cBhvr>
                                      <p:to>
                                        <p:strVal val="visible"/>
                                      </p:to>
                                    </p:set>
                                    <p:animEffect transition="in" filter="dissolve">
                                      <p:cBhvr>
                                        <p:cTn id="7" dur="500"/>
                                        <p:tgtEl>
                                          <p:spTgt spid="4505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8" fill="hold" nodeType="clickEffect">
                                  <p:stCondLst>
                                    <p:cond delay="0"/>
                                  </p:stCondLst>
                                  <p:childTnLst>
                                    <p:set>
                                      <p:cBhvr>
                                        <p:cTn id="16" dur="1" fill="hold">
                                          <p:stCondLst>
                                            <p:cond delay="0"/>
                                          </p:stCondLst>
                                        </p:cTn>
                                        <p:tgtEl>
                                          <p:spTgt spid="574484"/>
                                        </p:tgtEl>
                                        <p:attrNameLst>
                                          <p:attrName>style.visibility</p:attrName>
                                        </p:attrNameLst>
                                      </p:cBhvr>
                                      <p:to>
                                        <p:strVal val="visible"/>
                                      </p:to>
                                    </p:set>
                                    <p:animEffect transition="in" filter="slide(fromLeft)">
                                      <p:cBhvr>
                                        <p:cTn id="17" dur="500"/>
                                        <p:tgtEl>
                                          <p:spTgt spid="57448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8"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slide(fromLeft)">
                                      <p:cBhvr>
                                        <p:cTn id="22" dur="500"/>
                                        <p:tgtEl>
                                          <p:spTgt spid="1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8" fill="hold" nodeType="clickEffect">
                                  <p:stCondLst>
                                    <p:cond delay="0"/>
                                  </p:stCondLst>
                                  <p:childTnLst>
                                    <p:set>
                                      <p:cBhvr>
                                        <p:cTn id="26" dur="1" fill="hold">
                                          <p:stCondLst>
                                            <p:cond delay="0"/>
                                          </p:stCondLst>
                                        </p:cTn>
                                        <p:tgtEl>
                                          <p:spTgt spid="574485"/>
                                        </p:tgtEl>
                                        <p:attrNameLst>
                                          <p:attrName>style.visibility</p:attrName>
                                        </p:attrNameLst>
                                      </p:cBhvr>
                                      <p:to>
                                        <p:strVal val="visible"/>
                                      </p:to>
                                    </p:set>
                                    <p:animEffect transition="in" filter="slide(fromLeft)">
                                      <p:cBhvr>
                                        <p:cTn id="27" dur="500"/>
                                        <p:tgtEl>
                                          <p:spTgt spid="5744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62" grpId="0"/>
      <p:bldP spid="10" grpId="0"/>
      <p:bldP spid="19" grpId="0" animBg="1"/>
    </p:bldLst>
  </p:timing>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9699" name="Rectangle 1027"/>
          <p:cNvSpPr>
            <a:spLocks noGrp="1" noChangeArrowheads="1"/>
          </p:cNvSpPr>
          <p:nvPr>
            <p:ph type="body" idx="4294967295"/>
          </p:nvPr>
        </p:nvSpPr>
        <p:spPr>
          <a:xfrm>
            <a:off x="250825" y="1412875"/>
            <a:ext cx="8281988" cy="576263"/>
          </a:xfrm>
        </p:spPr>
        <p:txBody>
          <a:bodyPr/>
          <a:lstStyle/>
          <a:p>
            <a:pPr>
              <a:buFont typeface="Wingdings" pitchFamily="2" charset="2"/>
              <a:buNone/>
            </a:pPr>
            <a:r>
              <a:rPr lang="zh-CN" altLang="en-US" sz="2800" smtClean="0">
                <a:solidFill>
                  <a:srgbClr val="0000CC"/>
                </a:solidFill>
                <a:ea typeface="黑体" pitchFamily="49" charset="-122"/>
              </a:rPr>
              <a:t>  </a:t>
            </a:r>
            <a:r>
              <a:rPr lang="zh-CN" altLang="en-US" sz="2400" smtClean="0">
                <a:solidFill>
                  <a:srgbClr val="0000CC"/>
                </a:solidFill>
                <a:ea typeface="黑体" pitchFamily="49" charset="-122"/>
              </a:rPr>
              <a:t>溶剂小分子通过半透膜进入溶液的过程称为</a:t>
            </a:r>
            <a:r>
              <a:rPr lang="zh-CN" altLang="en-US" sz="2400" smtClean="0">
                <a:solidFill>
                  <a:srgbClr val="FF6600"/>
                </a:solidFill>
                <a:ea typeface="黑体" pitchFamily="49" charset="-122"/>
              </a:rPr>
              <a:t>渗透</a:t>
            </a:r>
            <a:r>
              <a:rPr lang="zh-CN" altLang="en-US" sz="2400" b="1" smtClean="0">
                <a:solidFill>
                  <a:srgbClr val="0000CC"/>
                </a:solidFill>
              </a:rPr>
              <a:t>。</a:t>
            </a:r>
          </a:p>
          <a:p>
            <a:endParaRPr lang="en-US" altLang="zh-CN" sz="3600" smtClean="0">
              <a:solidFill>
                <a:srgbClr val="0000CC"/>
              </a:solidFill>
              <a:latin typeface="华文新魏"/>
              <a:ea typeface="华文新魏"/>
              <a:cs typeface="华文新魏"/>
            </a:endParaRP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
        <p:nvSpPr>
          <p:cNvPr id="9229" name="Text Box 9"/>
          <p:cNvSpPr txBox="1">
            <a:spLocks noChangeArrowheads="1"/>
          </p:cNvSpPr>
          <p:nvPr/>
        </p:nvSpPr>
        <p:spPr bwMode="auto">
          <a:xfrm>
            <a:off x="447675" y="506413"/>
            <a:ext cx="2447925" cy="769937"/>
          </a:xfrm>
          <a:prstGeom prst="rect">
            <a:avLst/>
          </a:prstGeom>
          <a:noFill/>
          <a:ln w="9525">
            <a:noFill/>
            <a:miter lim="800000"/>
            <a:headEnd/>
            <a:tailEnd/>
          </a:ln>
        </p:spPr>
        <p:txBody>
          <a:bodyPr wrap="none">
            <a:spAutoFit/>
          </a:bodyPr>
          <a:lstStyle/>
          <a:p>
            <a:r>
              <a:rPr lang="zh-CN" altLang="en-US" sz="4400" b="1"/>
              <a:t>渗透现象</a:t>
            </a:r>
          </a:p>
        </p:txBody>
      </p:sp>
      <p:sp>
        <p:nvSpPr>
          <p:cNvPr id="6" name="Rectangle 2"/>
          <p:cNvSpPr txBox="1">
            <a:spLocks noChangeArrowheads="1"/>
          </p:cNvSpPr>
          <p:nvPr/>
        </p:nvSpPr>
        <p:spPr bwMode="auto">
          <a:xfrm>
            <a:off x="457200" y="1579563"/>
            <a:ext cx="8229600" cy="1371600"/>
          </a:xfrm>
          <a:prstGeom prst="rect">
            <a:avLst/>
          </a:prstGeom>
          <a:noFill/>
          <a:ln w="9525">
            <a:noFill/>
            <a:miter lim="800000"/>
            <a:headEnd/>
            <a:tailEnd/>
          </a:ln>
        </p:spPr>
        <p:txBody>
          <a:bodyPr anchor="ctr"/>
          <a:lstStyle/>
          <a:p>
            <a:pPr algn="just" eaLnBrk="0" hangingPunct="0">
              <a:defRPr/>
            </a:pPr>
            <a:r>
              <a:rPr lang="zh-CN" altLang="en-US" sz="3600" kern="0" dirty="0">
                <a:solidFill>
                  <a:srgbClr val="FF6600"/>
                </a:solidFill>
                <a:effectLst>
                  <a:outerShdw blurRad="38100" dist="38100" dir="2700000" algn="tl">
                    <a:srgbClr val="C0C0C0"/>
                  </a:outerShdw>
                </a:effectLst>
                <a:latin typeface="黑体" pitchFamily="2" charset="-122"/>
                <a:ea typeface="黑体" pitchFamily="2" charset="-122"/>
                <a:cs typeface="+mj-cs"/>
              </a:rPr>
              <a:t>渗透压</a:t>
            </a:r>
          </a:p>
        </p:txBody>
      </p:sp>
      <p:sp>
        <p:nvSpPr>
          <p:cNvPr id="7" name="Rectangle 3"/>
          <p:cNvSpPr txBox="1">
            <a:spLocks noChangeArrowheads="1"/>
          </p:cNvSpPr>
          <p:nvPr/>
        </p:nvSpPr>
        <p:spPr bwMode="auto">
          <a:xfrm>
            <a:off x="323850" y="2535238"/>
            <a:ext cx="8215313" cy="4037012"/>
          </a:xfrm>
          <a:prstGeom prst="rect">
            <a:avLst/>
          </a:prstGeom>
          <a:noFill/>
          <a:ln w="9525">
            <a:noFill/>
            <a:miter lim="800000"/>
            <a:headEnd/>
            <a:tailEnd/>
          </a:ln>
        </p:spPr>
        <p:txBody>
          <a:bodyPr/>
          <a:lstStyle/>
          <a:p>
            <a:pPr marL="342900" indent="-342900" eaLnBrk="0" hangingPunct="0">
              <a:lnSpc>
                <a:spcPct val="90000"/>
              </a:lnSpc>
              <a:spcBef>
                <a:spcPct val="20000"/>
              </a:spcBef>
              <a:buClr>
                <a:schemeClr val="bg2"/>
              </a:buClr>
              <a:buSzPct val="75000"/>
              <a:buFont typeface="Wingdings" pitchFamily="2" charset="2"/>
              <a:buNone/>
              <a:defRPr/>
            </a:pPr>
            <a:r>
              <a:rPr lang="en-US" altLang="zh-CN" sz="2800" b="1" kern="0" dirty="0">
                <a:effectLst>
                  <a:outerShdw blurRad="38100" dist="38100" dir="2700000" algn="tl">
                    <a:srgbClr val="C0C0C0"/>
                  </a:outerShdw>
                </a:effectLst>
                <a:latin typeface="+mn-lt"/>
                <a:ea typeface="+mn-ea"/>
              </a:rPr>
              <a:t>        </a:t>
            </a:r>
            <a:r>
              <a:rPr lang="zh-CN" altLang="en-US" kern="0" dirty="0">
                <a:latin typeface="+mn-lt"/>
                <a:ea typeface="黑体" pitchFamily="2" charset="-122"/>
              </a:rPr>
              <a:t>由渗透作用引起的半透膜两边的压力差称为</a:t>
            </a:r>
            <a:r>
              <a:rPr lang="zh-CN" altLang="en-US" kern="0" dirty="0">
                <a:solidFill>
                  <a:srgbClr val="D60093"/>
                </a:solidFill>
                <a:latin typeface="+mn-lt"/>
                <a:ea typeface="黑体" pitchFamily="2" charset="-122"/>
              </a:rPr>
              <a:t>渗透压。</a:t>
            </a:r>
          </a:p>
          <a:p>
            <a:pPr marL="342900" indent="-342900" algn="just" eaLnBrk="0" hangingPunct="0">
              <a:lnSpc>
                <a:spcPct val="90000"/>
              </a:lnSpc>
              <a:spcBef>
                <a:spcPct val="20000"/>
              </a:spcBef>
              <a:buClr>
                <a:schemeClr val="bg2"/>
              </a:buClr>
              <a:buSzPct val="75000"/>
              <a:buFont typeface="Wingdings" pitchFamily="2" charset="2"/>
              <a:buChar char="n"/>
              <a:defRPr/>
            </a:pPr>
            <a:endParaRPr lang="zh-CN" altLang="en-US" sz="1200" kern="0" noProof="1">
              <a:solidFill>
                <a:srgbClr val="D60093"/>
              </a:solidFill>
              <a:latin typeface="+mn-lt"/>
              <a:ea typeface="黑体" pitchFamily="2" charset="-122"/>
            </a:endParaRPr>
          </a:p>
          <a:p>
            <a:pPr marL="342900" indent="-342900" algn="just" eaLnBrk="0" hangingPunct="0">
              <a:lnSpc>
                <a:spcPct val="90000"/>
              </a:lnSpc>
              <a:spcBef>
                <a:spcPct val="20000"/>
              </a:spcBef>
              <a:buClr>
                <a:schemeClr val="bg2"/>
              </a:buClr>
              <a:buSzPct val="75000"/>
              <a:buFont typeface="Wingdings" pitchFamily="2" charset="2"/>
              <a:buNone/>
              <a:defRPr/>
            </a:pPr>
            <a:r>
              <a:rPr lang="zh-CN" altLang="en-US" sz="3200" kern="0" noProof="1">
                <a:effectLst>
                  <a:outerShdw blurRad="38100" dist="38100" dir="2700000" algn="tl">
                    <a:srgbClr val="C0C0C0"/>
                  </a:outerShdw>
                </a:effectLst>
                <a:latin typeface="+mn-lt"/>
                <a:ea typeface="+mn-ea"/>
              </a:rPr>
              <a:t>  </a:t>
            </a:r>
            <a:r>
              <a:rPr lang="zh-CN" altLang="zh-CN" sz="3200" kern="0" noProof="1">
                <a:effectLst>
                  <a:outerShdw blurRad="38100" dist="38100" dir="2700000" algn="tl">
                    <a:srgbClr val="C0C0C0"/>
                  </a:outerShdw>
                </a:effectLst>
                <a:latin typeface="+mn-lt"/>
                <a:ea typeface="+mn-ea"/>
              </a:rPr>
              <a:t>                                    </a:t>
            </a:r>
            <a:endParaRPr lang="en-US" altLang="en-US" sz="4000" kern="0" noProof="1">
              <a:effectLst>
                <a:outerShdw blurRad="38100" dist="38100" dir="2700000" algn="tl">
                  <a:srgbClr val="C0C0C0"/>
                </a:outerShdw>
              </a:effectLst>
              <a:latin typeface="+mn-lt"/>
              <a:ea typeface="+mn-ea"/>
            </a:endParaRPr>
          </a:p>
          <a:p>
            <a:pPr marL="342900" indent="-342900" algn="just" eaLnBrk="0" hangingPunct="0">
              <a:lnSpc>
                <a:spcPct val="90000"/>
              </a:lnSpc>
              <a:spcBef>
                <a:spcPct val="20000"/>
              </a:spcBef>
              <a:buClr>
                <a:schemeClr val="bg2"/>
              </a:buClr>
              <a:buSzPct val="75000"/>
              <a:buFont typeface="Wingdings" pitchFamily="2" charset="2"/>
              <a:buChar char="n"/>
              <a:defRPr/>
            </a:pPr>
            <a:endParaRPr lang="en-US" altLang="en-US" sz="4000" kern="0" noProof="1">
              <a:effectLst>
                <a:outerShdw blurRad="38100" dist="38100" dir="2700000" algn="tl">
                  <a:srgbClr val="C0C0C0"/>
                </a:outerShdw>
              </a:effectLst>
              <a:latin typeface="+mn-lt"/>
              <a:ea typeface="+mn-ea"/>
            </a:endParaRPr>
          </a:p>
          <a:p>
            <a:pPr marL="342900" indent="-342900" algn="just" eaLnBrk="0" hangingPunct="0">
              <a:lnSpc>
                <a:spcPct val="90000"/>
              </a:lnSpc>
              <a:spcBef>
                <a:spcPct val="20000"/>
              </a:spcBef>
              <a:buClr>
                <a:schemeClr val="bg2"/>
              </a:buClr>
              <a:buSzPct val="75000"/>
              <a:buFont typeface="Wingdings" pitchFamily="2" charset="2"/>
              <a:buChar char="n"/>
              <a:defRPr/>
            </a:pPr>
            <a:endParaRPr lang="en-US" altLang="en-US" kern="0" noProof="1">
              <a:effectLst>
                <a:outerShdw blurRad="38100" dist="38100" dir="2700000" algn="tl">
                  <a:srgbClr val="C0C0C0"/>
                </a:outerShdw>
              </a:effectLst>
              <a:latin typeface="+mn-lt"/>
              <a:ea typeface="+mn-ea"/>
            </a:endParaRPr>
          </a:p>
          <a:p>
            <a:pPr marL="342900" indent="-342900" algn="just" eaLnBrk="0" hangingPunct="0">
              <a:lnSpc>
                <a:spcPct val="90000"/>
              </a:lnSpc>
              <a:spcBef>
                <a:spcPct val="20000"/>
              </a:spcBef>
              <a:buClr>
                <a:schemeClr val="bg2"/>
              </a:buClr>
              <a:buSzPct val="75000"/>
              <a:buFont typeface="Wingdings" pitchFamily="2" charset="2"/>
              <a:buNone/>
              <a:defRPr/>
            </a:pPr>
            <a:r>
              <a:rPr lang="en-US" altLang="en-US" kern="0" noProof="1">
                <a:effectLst>
                  <a:outerShdw blurRad="38100" dist="38100" dir="2700000" algn="tl">
                    <a:srgbClr val="C0C0C0"/>
                  </a:outerShdw>
                </a:effectLst>
                <a:latin typeface="+mn-lt"/>
                <a:ea typeface="+mn-ea"/>
              </a:rPr>
              <a:t> </a:t>
            </a:r>
            <a:r>
              <a:rPr lang="en-US" altLang="zh-CN" sz="3200" kern="0" noProof="1">
                <a:effectLst>
                  <a:outerShdw blurRad="38100" dist="38100" dir="2700000" algn="tl">
                    <a:srgbClr val="C0C0C0"/>
                  </a:outerShdw>
                </a:effectLst>
                <a:latin typeface="+mn-lt"/>
                <a:ea typeface="+mn-ea"/>
              </a:rPr>
              <a:t>Pa		m</a:t>
            </a:r>
            <a:r>
              <a:rPr lang="en-US" altLang="zh-CN" sz="3200" kern="0" baseline="30000" noProof="1">
                <a:effectLst>
                  <a:outerShdw blurRad="38100" dist="38100" dir="2700000" algn="tl">
                    <a:srgbClr val="C0C0C0"/>
                  </a:outerShdw>
                </a:effectLst>
                <a:latin typeface="+mn-lt"/>
                <a:ea typeface="+mn-ea"/>
              </a:rPr>
              <a:t>3</a:t>
            </a:r>
            <a:r>
              <a:rPr lang="en-US" altLang="zh-CN" sz="3200" kern="0" noProof="1">
                <a:effectLst>
                  <a:outerShdw blurRad="38100" dist="38100" dir="2700000" algn="tl">
                    <a:srgbClr val="C0C0C0"/>
                  </a:outerShdw>
                </a:effectLst>
                <a:latin typeface="+mn-lt"/>
                <a:ea typeface="+mn-ea"/>
              </a:rPr>
              <a:t>	8.314 J</a:t>
            </a:r>
            <a:r>
              <a:rPr lang="en-US" altLang="zh-CN" kern="0" noProof="1">
                <a:effectLst>
                  <a:outerShdw blurRad="38100" dist="38100" dir="2700000" algn="tl">
                    <a:srgbClr val="C0C0C0"/>
                  </a:outerShdw>
                </a:effectLst>
                <a:latin typeface="+mn-lt"/>
                <a:ea typeface="+mn-ea"/>
              </a:rPr>
              <a:t>·</a:t>
            </a:r>
            <a:r>
              <a:rPr lang="en-US" altLang="zh-CN" sz="3200" kern="0" noProof="1">
                <a:effectLst>
                  <a:outerShdw blurRad="38100" dist="38100" dir="2700000" algn="tl">
                    <a:srgbClr val="C0C0C0"/>
                  </a:outerShdw>
                </a:effectLst>
                <a:latin typeface="+mn-lt"/>
                <a:ea typeface="+mn-ea"/>
              </a:rPr>
              <a:t> (mol</a:t>
            </a:r>
            <a:r>
              <a:rPr lang="en-US" altLang="zh-CN" kern="0" noProof="1">
                <a:effectLst>
                  <a:outerShdw blurRad="38100" dist="38100" dir="2700000" algn="tl">
                    <a:srgbClr val="C0C0C0"/>
                  </a:outerShdw>
                </a:effectLst>
                <a:latin typeface="+mn-lt"/>
                <a:ea typeface="+mn-ea"/>
              </a:rPr>
              <a:t>·</a:t>
            </a:r>
            <a:r>
              <a:rPr lang="en-US" altLang="zh-CN" sz="3200" kern="0" noProof="1">
                <a:effectLst>
                  <a:outerShdw blurRad="38100" dist="38100" dir="2700000" algn="tl">
                    <a:srgbClr val="C0C0C0"/>
                  </a:outerShdw>
                </a:effectLst>
                <a:latin typeface="+mn-lt"/>
                <a:ea typeface="+mn-ea"/>
              </a:rPr>
              <a:t> K)</a:t>
            </a:r>
            <a:r>
              <a:rPr lang="en-US" altLang="zh-CN" sz="3200" kern="0" baseline="30000" noProof="1">
                <a:effectLst>
                  <a:outerShdw blurRad="38100" dist="38100" dir="2700000" algn="tl">
                    <a:srgbClr val="C0C0C0"/>
                  </a:outerShdw>
                </a:effectLst>
                <a:latin typeface="+mn-lt"/>
                <a:ea typeface="+mn-ea"/>
              </a:rPr>
              <a:t>-</a:t>
            </a:r>
            <a:r>
              <a:rPr lang="en-US" altLang="zh-CN" kern="0" baseline="30000" noProof="1">
                <a:effectLst>
                  <a:outerShdw blurRad="38100" dist="38100" dir="2700000" algn="tl">
                    <a:srgbClr val="C0C0C0"/>
                  </a:outerShdw>
                </a:effectLst>
                <a:latin typeface="+mn-lt"/>
                <a:ea typeface="+mn-ea"/>
              </a:rPr>
              <a:t>1</a:t>
            </a:r>
          </a:p>
          <a:p>
            <a:pPr marL="342900" indent="-342900" eaLnBrk="0" hangingPunct="0">
              <a:lnSpc>
                <a:spcPct val="90000"/>
              </a:lnSpc>
              <a:spcBef>
                <a:spcPct val="20000"/>
              </a:spcBef>
              <a:buClr>
                <a:schemeClr val="bg2"/>
              </a:buClr>
              <a:buSzPct val="75000"/>
              <a:buFont typeface="Wingdings" pitchFamily="2" charset="2"/>
              <a:buChar char="n"/>
              <a:defRPr/>
            </a:pPr>
            <a:endParaRPr lang="en-US" altLang="zh-CN" sz="2800" b="1" kern="0" dirty="0">
              <a:effectLst>
                <a:outerShdw blurRad="38100" dist="38100" dir="2700000" algn="tl">
                  <a:srgbClr val="C0C0C0"/>
                </a:outerShdw>
              </a:effectLst>
              <a:latin typeface="+mn-lt"/>
              <a:ea typeface="+mn-ea"/>
            </a:endParaRPr>
          </a:p>
          <a:p>
            <a:pPr marL="342900" indent="-342900" eaLnBrk="0" hangingPunct="0">
              <a:lnSpc>
                <a:spcPct val="90000"/>
              </a:lnSpc>
              <a:spcBef>
                <a:spcPct val="20000"/>
              </a:spcBef>
              <a:buClr>
                <a:schemeClr val="bg2"/>
              </a:buClr>
              <a:buSzPct val="75000"/>
              <a:buFont typeface="Wingdings" pitchFamily="2" charset="2"/>
              <a:buNone/>
              <a:defRPr/>
            </a:pPr>
            <a:r>
              <a:rPr lang="en-US" altLang="zh-CN" b="1" kern="0" dirty="0">
                <a:effectLst>
                  <a:outerShdw blurRad="38100" dist="38100" dir="2700000" algn="tl">
                    <a:srgbClr val="C0C0C0"/>
                  </a:outerShdw>
                </a:effectLst>
                <a:latin typeface="+mn-lt"/>
                <a:ea typeface="黑体" pitchFamily="2" charset="-122"/>
              </a:rPr>
              <a:t>      </a:t>
            </a:r>
            <a:r>
              <a:rPr lang="zh-CN" altLang="en-US" b="1" kern="0" dirty="0">
                <a:effectLst>
                  <a:outerShdw blurRad="38100" dist="38100" dir="2700000" algn="tl">
                    <a:srgbClr val="C0C0C0"/>
                  </a:outerShdw>
                </a:effectLst>
                <a:latin typeface="+mn-lt"/>
                <a:ea typeface="黑体" pitchFamily="2" charset="-122"/>
              </a:rPr>
              <a:t>在一定温度下，溶液越浓，渗透压越大。</a:t>
            </a:r>
            <a:endParaRPr lang="zh-CN" altLang="en-US" b="1" kern="0" noProof="1">
              <a:effectLst>
                <a:outerShdw blurRad="38100" dist="38100" dir="2700000" algn="tl">
                  <a:srgbClr val="C0C0C0"/>
                </a:outerShdw>
              </a:effectLst>
              <a:latin typeface="+mn-lt"/>
              <a:ea typeface="+mn-ea"/>
            </a:endParaRPr>
          </a:p>
        </p:txBody>
      </p:sp>
      <p:graphicFrame>
        <p:nvGraphicFramePr>
          <p:cNvPr id="8" name="Object 10"/>
          <p:cNvGraphicFramePr>
            <a:graphicFrameLocks noChangeAspect="1"/>
          </p:cNvGraphicFramePr>
          <p:nvPr/>
        </p:nvGraphicFramePr>
        <p:xfrm>
          <a:off x="571500" y="3500438"/>
          <a:ext cx="3594100" cy="601662"/>
        </p:xfrm>
        <a:graphic>
          <a:graphicData uri="http://schemas.openxmlformats.org/presentationml/2006/ole">
            <mc:AlternateContent xmlns:mc="http://schemas.openxmlformats.org/markup-compatibility/2006">
              <mc:Choice xmlns:v="urn:schemas-microsoft-com:vml" Requires="v">
                <p:oleObj spid="_x0000_s9239" name="公式" r:id="rId3" imgW="710891" imgH="177723" progId="Equation.3">
                  <p:embed/>
                </p:oleObj>
              </mc:Choice>
              <mc:Fallback>
                <p:oleObj name="公式" r:id="rId3" imgW="710891" imgH="177723" progId="Equation.3">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 y="3500438"/>
                        <a:ext cx="3594100" cy="601662"/>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Line 9"/>
          <p:cNvSpPr>
            <a:spLocks noChangeShapeType="1"/>
          </p:cNvSpPr>
          <p:nvPr/>
        </p:nvSpPr>
        <p:spPr bwMode="auto">
          <a:xfrm flipH="1">
            <a:off x="928688" y="4071938"/>
            <a:ext cx="0" cy="990600"/>
          </a:xfrm>
          <a:prstGeom prst="line">
            <a:avLst/>
          </a:prstGeom>
          <a:noFill/>
          <a:ln w="38100">
            <a:solidFill>
              <a:schemeClr val="tx1"/>
            </a:solidFill>
            <a:prstDash val="sysDot"/>
            <a:round/>
            <a:headEnd/>
            <a:tailEnd type="triangle" w="med" len="med"/>
          </a:ln>
        </p:spPr>
        <p:txBody>
          <a:bodyPr wrap="none" anchor="ctr"/>
          <a:lstStyle/>
          <a:p>
            <a:endParaRPr lang="zh-CN" altLang="en-US"/>
          </a:p>
        </p:txBody>
      </p:sp>
      <p:sp>
        <p:nvSpPr>
          <p:cNvPr id="10" name="Line 10"/>
          <p:cNvSpPr>
            <a:spLocks noChangeShapeType="1"/>
          </p:cNvSpPr>
          <p:nvPr/>
        </p:nvSpPr>
        <p:spPr bwMode="auto">
          <a:xfrm>
            <a:off x="1500188" y="4000500"/>
            <a:ext cx="719137" cy="1081088"/>
          </a:xfrm>
          <a:prstGeom prst="line">
            <a:avLst/>
          </a:prstGeom>
          <a:noFill/>
          <a:ln w="38100">
            <a:solidFill>
              <a:schemeClr val="tx1"/>
            </a:solidFill>
            <a:prstDash val="sysDot"/>
            <a:round/>
            <a:headEnd/>
            <a:tailEnd type="triangle" w="med" len="med"/>
          </a:ln>
        </p:spPr>
        <p:txBody>
          <a:bodyPr wrap="none" anchor="ctr"/>
          <a:lstStyle/>
          <a:p>
            <a:endParaRPr lang="zh-CN" altLang="en-US"/>
          </a:p>
        </p:txBody>
      </p:sp>
      <p:sp>
        <p:nvSpPr>
          <p:cNvPr id="11" name="Line 11"/>
          <p:cNvSpPr>
            <a:spLocks noChangeShapeType="1"/>
          </p:cNvSpPr>
          <p:nvPr/>
        </p:nvSpPr>
        <p:spPr bwMode="auto">
          <a:xfrm>
            <a:off x="3071813" y="4071938"/>
            <a:ext cx="642937" cy="928687"/>
          </a:xfrm>
          <a:prstGeom prst="line">
            <a:avLst/>
          </a:prstGeom>
          <a:noFill/>
          <a:ln w="38100">
            <a:solidFill>
              <a:schemeClr val="tx1"/>
            </a:solidFill>
            <a:prstDash val="sysDot"/>
            <a:round/>
            <a:headEnd/>
            <a:tailEnd type="triangle" w="med" len="med"/>
          </a:ln>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69699">
                                            <p:txEl>
                                              <p:pRg st="0" end="0"/>
                                            </p:txEl>
                                          </p:spTgt>
                                        </p:tgtEl>
                                        <p:attrNameLst>
                                          <p:attrName>style.visibility</p:attrName>
                                        </p:attrNameLst>
                                      </p:cBhvr>
                                      <p:to>
                                        <p:strVal val="visible"/>
                                      </p:to>
                                    </p:set>
                                    <p:animEffect transition="in" filter="dissolve">
                                      <p:cBhvr>
                                        <p:cTn id="7" dur="500"/>
                                        <p:tgtEl>
                                          <p:spTgt spid="6696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animEffect transition="in" filter="dissolve">
                                      <p:cBhvr>
                                        <p:cTn id="16" dur="500"/>
                                        <p:tgtEl>
                                          <p:spTgt spid="7">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9699" grpId="0" build="p"/>
      <p:bldP spid="6" grpId="0"/>
      <p:bldP spid="7" grpId="0" build="p"/>
      <p:bldP spid="9" grpId="0" animBg="1"/>
      <p:bldP spid="10" grpId="0" animBg="1"/>
      <p:bldP spid="11" grpId="0" animBg="1"/>
    </p:bld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6836" name="Rectangle 4"/>
          <p:cNvSpPr>
            <a:spLocks noGrp="1" noChangeArrowheads="1"/>
          </p:cNvSpPr>
          <p:nvPr>
            <p:ph type="title" idx="4294967295"/>
          </p:nvPr>
        </p:nvSpPr>
        <p:spPr/>
        <p:txBody>
          <a:bodyPr/>
          <a:lstStyle/>
          <a:p>
            <a:r>
              <a:rPr lang="en-US" altLang="zh-CN" sz="4000" smtClean="0">
                <a:solidFill>
                  <a:srgbClr val="0000CC"/>
                </a:solidFill>
                <a:latin typeface="黑体" pitchFamily="49" charset="-122"/>
                <a:ea typeface="黑体" pitchFamily="49" charset="-122"/>
              </a:rPr>
              <a:t>3</a:t>
            </a:r>
            <a:r>
              <a:rPr lang="zh-CN" altLang="en-US" sz="4000" smtClean="0">
                <a:solidFill>
                  <a:srgbClr val="0000CC"/>
                </a:solidFill>
                <a:latin typeface="黑体" pitchFamily="49" charset="-122"/>
                <a:ea typeface="黑体" pitchFamily="49" charset="-122"/>
              </a:rPr>
              <a:t>） 渗透现象及应用</a:t>
            </a:r>
          </a:p>
        </p:txBody>
      </p:sp>
      <p:pic>
        <p:nvPicPr>
          <p:cNvPr id="376837" name="Picture 5" descr="tree"/>
          <p:cNvPicPr>
            <a:picLocks noChangeAspect="1" noChangeArrowheads="1"/>
          </p:cNvPicPr>
          <p:nvPr/>
        </p:nvPicPr>
        <p:blipFill>
          <a:blip r:embed="rId4"/>
          <a:srcRect/>
          <a:stretch>
            <a:fillRect/>
          </a:stretch>
        </p:blipFill>
        <p:spPr bwMode="auto">
          <a:xfrm>
            <a:off x="762000" y="1600200"/>
            <a:ext cx="3195638" cy="4343400"/>
          </a:xfrm>
          <a:prstGeom prst="rect">
            <a:avLst/>
          </a:prstGeom>
          <a:noFill/>
          <a:ln w="9525">
            <a:noFill/>
            <a:miter lim="800000"/>
            <a:headEnd/>
            <a:tailEnd/>
          </a:ln>
        </p:spPr>
      </p:pic>
      <p:graphicFrame>
        <p:nvGraphicFramePr>
          <p:cNvPr id="376838" name="Object 10"/>
          <p:cNvGraphicFramePr>
            <a:graphicFrameLocks noChangeAspect="1"/>
          </p:cNvGraphicFramePr>
          <p:nvPr/>
        </p:nvGraphicFramePr>
        <p:xfrm>
          <a:off x="4724400" y="1600200"/>
          <a:ext cx="2895600" cy="4343400"/>
        </p:xfrm>
        <a:graphic>
          <a:graphicData uri="http://schemas.openxmlformats.org/presentationml/2006/ole">
            <mc:AlternateContent xmlns:mc="http://schemas.openxmlformats.org/markup-compatibility/2006">
              <mc:Choice xmlns:v="urn:schemas-microsoft-com:vml" Requires="v">
                <p:oleObj spid="_x0000_s10263" name="PhotoImpact" r:id="rId5" imgW="2171429" imgH="3628571" progId="">
                  <p:embed/>
                </p:oleObj>
              </mc:Choice>
              <mc:Fallback>
                <p:oleObj name="PhotoImpact" r:id="rId5" imgW="2171429" imgH="3628571" progId="">
                  <p:embed/>
                  <p:pic>
                    <p:nvPicPr>
                      <p:cNvPr id="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4400" y="1600200"/>
                        <a:ext cx="28956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sy="50000" kx="-2453608"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683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nodeType="clickEffect">
                                  <p:stCondLst>
                                    <p:cond delay="0"/>
                                  </p:stCondLst>
                                  <p:childTnLst>
                                    <p:set>
                                      <p:cBhvr>
                                        <p:cTn id="10" dur="1" fill="hold">
                                          <p:stCondLst>
                                            <p:cond delay="0"/>
                                          </p:stCondLst>
                                        </p:cTn>
                                        <p:tgtEl>
                                          <p:spTgt spid="376837"/>
                                        </p:tgtEl>
                                        <p:attrNameLst>
                                          <p:attrName>style.visibility</p:attrName>
                                        </p:attrNameLst>
                                      </p:cBhvr>
                                      <p:to>
                                        <p:strVal val="visible"/>
                                      </p:to>
                                    </p:set>
                                    <p:anim calcmode="lin" valueType="num">
                                      <p:cBhvr additive="base">
                                        <p:cTn id="11" dur="500" fill="hold"/>
                                        <p:tgtEl>
                                          <p:spTgt spid="376837"/>
                                        </p:tgtEl>
                                        <p:attrNameLst>
                                          <p:attrName>ppt_x</p:attrName>
                                        </p:attrNameLst>
                                      </p:cBhvr>
                                      <p:tavLst>
                                        <p:tav tm="0">
                                          <p:val>
                                            <p:strVal val="0-#ppt_w/2"/>
                                          </p:val>
                                        </p:tav>
                                        <p:tav tm="100000">
                                          <p:val>
                                            <p:strVal val="#ppt_x"/>
                                          </p:val>
                                        </p:tav>
                                      </p:tavLst>
                                    </p:anim>
                                    <p:anim calcmode="lin" valueType="num">
                                      <p:cBhvr additive="base">
                                        <p:cTn id="12" dur="500" fill="hold"/>
                                        <p:tgtEl>
                                          <p:spTgt spid="376837"/>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nodeType="clickEffect">
                                  <p:stCondLst>
                                    <p:cond delay="0"/>
                                  </p:stCondLst>
                                  <p:childTnLst>
                                    <p:set>
                                      <p:cBhvr>
                                        <p:cTn id="16" dur="1" fill="hold">
                                          <p:stCondLst>
                                            <p:cond delay="0"/>
                                          </p:stCondLst>
                                        </p:cTn>
                                        <p:tgtEl>
                                          <p:spTgt spid="376838"/>
                                        </p:tgtEl>
                                        <p:attrNameLst>
                                          <p:attrName>style.visibility</p:attrName>
                                        </p:attrNameLst>
                                      </p:cBhvr>
                                      <p:to>
                                        <p:strVal val="visible"/>
                                      </p:to>
                                    </p:set>
                                    <p:anim calcmode="lin" valueType="num">
                                      <p:cBhvr additive="base">
                                        <p:cTn id="17" dur="500" fill="hold"/>
                                        <p:tgtEl>
                                          <p:spTgt spid="376838"/>
                                        </p:tgtEl>
                                        <p:attrNameLst>
                                          <p:attrName>ppt_x</p:attrName>
                                        </p:attrNameLst>
                                      </p:cBhvr>
                                      <p:tavLst>
                                        <p:tav tm="0">
                                          <p:val>
                                            <p:strVal val="0-#ppt_w/2"/>
                                          </p:val>
                                        </p:tav>
                                        <p:tav tm="100000">
                                          <p:val>
                                            <p:strVal val="#ppt_x"/>
                                          </p:val>
                                        </p:tav>
                                      </p:tavLst>
                                    </p:anim>
                                    <p:anim calcmode="lin" valueType="num">
                                      <p:cBhvr additive="base">
                                        <p:cTn id="18" dur="500" fill="hold"/>
                                        <p:tgtEl>
                                          <p:spTgt spid="3768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836" grpId="0"/>
    </p:bld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0722" name="Rectangle 2"/>
          <p:cNvSpPr>
            <a:spLocks noGrp="1" noChangeArrowheads="1"/>
          </p:cNvSpPr>
          <p:nvPr>
            <p:ph type="title" idx="4294967295"/>
          </p:nvPr>
        </p:nvSpPr>
        <p:spPr>
          <a:xfrm>
            <a:off x="504825" y="468313"/>
            <a:ext cx="5543550" cy="1296987"/>
          </a:xfrm>
        </p:spPr>
        <p:txBody>
          <a:bodyPr/>
          <a:lstStyle/>
          <a:p>
            <a:pPr>
              <a:defRPr/>
            </a:pPr>
            <a:r>
              <a:rPr lang="zh-CN" altLang="en-US" sz="4000" smtClean="0">
                <a:solidFill>
                  <a:srgbClr val="0000CC"/>
                </a:solidFill>
                <a:effectLst>
                  <a:outerShdw blurRad="38100" dist="38100" dir="2700000" algn="tl">
                    <a:srgbClr val="C0C0C0"/>
                  </a:outerShdw>
                </a:effectLst>
                <a:ea typeface="黑体" pitchFamily="2" charset="-122"/>
              </a:rPr>
              <a:t>海水淡化</a:t>
            </a:r>
          </a:p>
        </p:txBody>
      </p:sp>
      <p:graphicFrame>
        <p:nvGraphicFramePr>
          <p:cNvPr id="670723" name="Object 18"/>
          <p:cNvGraphicFramePr>
            <a:graphicFrameLocks noGrp="1" noChangeAspect="1"/>
          </p:cNvGraphicFramePr>
          <p:nvPr>
            <p:ph type="body" idx="4294967295"/>
          </p:nvPr>
        </p:nvGraphicFramePr>
        <p:xfrm>
          <a:off x="762000" y="1752600"/>
          <a:ext cx="4419600" cy="4495800"/>
        </p:xfrm>
        <a:graphic>
          <a:graphicData uri="http://schemas.openxmlformats.org/presentationml/2006/ole">
            <mc:AlternateContent xmlns:mc="http://schemas.openxmlformats.org/markup-compatibility/2006">
              <mc:Choice xmlns:v="urn:schemas-microsoft-com:vml" Requires="v">
                <p:oleObj spid="_x0000_s11308" name="PhotoImpact" r:id="rId3" imgW="2647619" imgH="1952381" progId="">
                  <p:embed/>
                </p:oleObj>
              </mc:Choice>
              <mc:Fallback>
                <p:oleObj name="PhotoImpact" r:id="rId3" imgW="2647619" imgH="1952381" progId="">
                  <p:embed/>
                  <p:pic>
                    <p:nvPicPr>
                      <p:cNvPr id="0" name="Picture 18"/>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752600"/>
                        <a:ext cx="4419600" cy="449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70724" name="Object 19"/>
          <p:cNvGraphicFramePr>
            <a:graphicFrameLocks noChangeAspect="1"/>
          </p:cNvGraphicFramePr>
          <p:nvPr/>
        </p:nvGraphicFramePr>
        <p:xfrm>
          <a:off x="5257800" y="1752600"/>
          <a:ext cx="3505200" cy="4495800"/>
        </p:xfrm>
        <a:graphic>
          <a:graphicData uri="http://schemas.openxmlformats.org/presentationml/2006/ole">
            <mc:AlternateContent xmlns:mc="http://schemas.openxmlformats.org/markup-compatibility/2006">
              <mc:Choice xmlns:v="urn:schemas-microsoft-com:vml" Requires="v">
                <p:oleObj spid="_x0000_s11309" name="PhotoImpact" r:id="rId5" imgW="2590476" imgH="2123810" progId="">
                  <p:embed/>
                </p:oleObj>
              </mc:Choice>
              <mc:Fallback>
                <p:oleObj name="PhotoImpact" r:id="rId5" imgW="2590476" imgH="2123810" progId="">
                  <p:embed/>
                  <p:pic>
                    <p:nvPicPr>
                      <p:cNvPr id="0" name="Picture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7800" y="1752600"/>
                        <a:ext cx="35052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sy="50000" kx="-2453608" rotWithShape="0">
                                <a:schemeClr val="bg2"/>
                              </a:outerShdw>
                            </a:effectLst>
                          </a14:hiddenEffects>
                        </a:ext>
                      </a:extLst>
                    </p:spPr>
                  </p:pic>
                </p:oleObj>
              </mc:Fallback>
            </mc:AlternateContent>
          </a:graphicData>
        </a:graphic>
      </p:graphicFrame>
      <p:sp>
        <p:nvSpPr>
          <p:cNvPr id="670725" name="AutoShape 5">
            <a:hlinkClick r:id="rId7" action="ppaction://hlinksldjump" highlightClick="1"/>
          </p:cNvPr>
          <p:cNvSpPr>
            <a:spLocks noChangeArrowheads="1"/>
          </p:cNvSpPr>
          <p:nvPr/>
        </p:nvSpPr>
        <p:spPr bwMode="auto">
          <a:xfrm>
            <a:off x="7451725" y="620713"/>
            <a:ext cx="457200" cy="533400"/>
          </a:xfrm>
          <a:prstGeom prst="actionButtonReturn">
            <a:avLst/>
          </a:prstGeom>
          <a:solidFill>
            <a:schemeClr val="accent1"/>
          </a:solidFill>
          <a:ln w="9525">
            <a:solidFill>
              <a:schemeClr val="tx1"/>
            </a:solidFill>
            <a:miter lim="800000"/>
            <a:headEnd/>
            <a:tailEnd/>
          </a:ln>
          <a:effectLst>
            <a:outerShdw sy="50000" kx="-2453608" rotWithShape="0">
              <a:schemeClr val="bg2"/>
            </a:outerShdw>
          </a:effec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defRPr/>
            </a:pPr>
            <a:endParaRPr lang="zh-CN" altLang="en-US" sz="18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072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nodeType="clickEffect">
                                  <p:stCondLst>
                                    <p:cond delay="0"/>
                                  </p:stCondLst>
                                  <p:childTnLst>
                                    <p:set>
                                      <p:cBhvr>
                                        <p:cTn id="10" dur="1" fill="hold">
                                          <p:stCondLst>
                                            <p:cond delay="0"/>
                                          </p:stCondLst>
                                        </p:cTn>
                                        <p:tgtEl>
                                          <p:spTgt spid="670723"/>
                                        </p:tgtEl>
                                        <p:attrNameLst>
                                          <p:attrName>style.visibility</p:attrName>
                                        </p:attrNameLst>
                                      </p:cBhvr>
                                      <p:to>
                                        <p:strVal val="visible"/>
                                      </p:to>
                                    </p:set>
                                    <p:anim calcmode="lin" valueType="num">
                                      <p:cBhvr additive="base">
                                        <p:cTn id="11" dur="500" fill="hold"/>
                                        <p:tgtEl>
                                          <p:spTgt spid="670723"/>
                                        </p:tgtEl>
                                        <p:attrNameLst>
                                          <p:attrName>ppt_x</p:attrName>
                                        </p:attrNameLst>
                                      </p:cBhvr>
                                      <p:tavLst>
                                        <p:tav tm="0">
                                          <p:val>
                                            <p:strVal val="0-#ppt_w/2"/>
                                          </p:val>
                                        </p:tav>
                                        <p:tav tm="100000">
                                          <p:val>
                                            <p:strVal val="#ppt_x"/>
                                          </p:val>
                                        </p:tav>
                                      </p:tavLst>
                                    </p:anim>
                                    <p:anim calcmode="lin" valueType="num">
                                      <p:cBhvr additive="base">
                                        <p:cTn id="12" dur="500" fill="hold"/>
                                        <p:tgtEl>
                                          <p:spTgt spid="670723"/>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nodeType="clickEffect">
                                  <p:stCondLst>
                                    <p:cond delay="0"/>
                                  </p:stCondLst>
                                  <p:childTnLst>
                                    <p:set>
                                      <p:cBhvr>
                                        <p:cTn id="16" dur="1" fill="hold">
                                          <p:stCondLst>
                                            <p:cond delay="0"/>
                                          </p:stCondLst>
                                        </p:cTn>
                                        <p:tgtEl>
                                          <p:spTgt spid="670724"/>
                                        </p:tgtEl>
                                        <p:attrNameLst>
                                          <p:attrName>style.visibility</p:attrName>
                                        </p:attrNameLst>
                                      </p:cBhvr>
                                      <p:to>
                                        <p:strVal val="visible"/>
                                      </p:to>
                                    </p:set>
                                    <p:anim calcmode="lin" valueType="num">
                                      <p:cBhvr additive="base">
                                        <p:cTn id="17" dur="500" fill="hold"/>
                                        <p:tgtEl>
                                          <p:spTgt spid="670724"/>
                                        </p:tgtEl>
                                        <p:attrNameLst>
                                          <p:attrName>ppt_x</p:attrName>
                                        </p:attrNameLst>
                                      </p:cBhvr>
                                      <p:tavLst>
                                        <p:tav tm="0">
                                          <p:val>
                                            <p:strVal val="0-#ppt_w/2"/>
                                          </p:val>
                                        </p:tav>
                                        <p:tav tm="100000">
                                          <p:val>
                                            <p:strVal val="#ppt_x"/>
                                          </p:val>
                                        </p:tav>
                                      </p:tavLst>
                                    </p:anim>
                                    <p:anim calcmode="lin" valueType="num">
                                      <p:cBhvr additive="base">
                                        <p:cTn id="18" dur="500" fill="hold"/>
                                        <p:tgtEl>
                                          <p:spTgt spid="670724"/>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707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0722" grpId="0"/>
      <p:bldP spid="670725" grpId="0" animBg="1"/>
    </p:bldLst>
  </p:timing>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2"/>
          <p:cNvSpPr>
            <a:spLocks noGrp="1" noChangeArrowheads="1"/>
          </p:cNvSpPr>
          <p:nvPr>
            <p:ph type="title" idx="4294967295"/>
          </p:nvPr>
        </p:nvSpPr>
        <p:spPr>
          <a:xfrm>
            <a:off x="755650" y="836613"/>
            <a:ext cx="7488238" cy="1104900"/>
          </a:xfrm>
        </p:spPr>
        <p:txBody>
          <a:bodyPr/>
          <a:lstStyle/>
          <a:p>
            <a:pPr algn="just">
              <a:defRPr/>
            </a:pPr>
            <a:r>
              <a:rPr lang="zh-CN" altLang="en-US" sz="4000" smtClean="0">
                <a:solidFill>
                  <a:srgbClr val="0000CC"/>
                </a:solidFill>
                <a:effectLst>
                  <a:outerShdw blurRad="38100" dist="38100" dir="2700000" algn="tl">
                    <a:srgbClr val="C0C0C0"/>
                  </a:outerShdw>
                </a:effectLst>
                <a:ea typeface="黑体" pitchFamily="2" charset="-122"/>
              </a:rPr>
              <a:t>其它类型</a:t>
            </a:r>
            <a:r>
              <a:rPr lang="zh-CN" altLang="en-US" sz="4000" noProof="1" smtClean="0">
                <a:solidFill>
                  <a:srgbClr val="0000CC"/>
                </a:solidFill>
                <a:effectLst>
                  <a:outerShdw blurRad="38100" dist="38100" dir="2700000" algn="tl">
                    <a:srgbClr val="C0C0C0"/>
                  </a:outerShdw>
                </a:effectLst>
                <a:ea typeface="黑体" pitchFamily="2" charset="-122"/>
              </a:rPr>
              <a:t>溶液的通性</a:t>
            </a:r>
            <a:r>
              <a:rPr lang="zh-CN" altLang="en-US" sz="4000" smtClean="0">
                <a:solidFill>
                  <a:srgbClr val="0000CC"/>
                </a:solidFill>
                <a:effectLst>
                  <a:outerShdw blurRad="38100" dist="38100" dir="2700000" algn="tl">
                    <a:srgbClr val="C0C0C0"/>
                  </a:outerShdw>
                </a:effectLst>
                <a:ea typeface="黑体" pitchFamily="2" charset="-122"/>
              </a:rPr>
              <a:t>（依数性）</a:t>
            </a:r>
            <a:endParaRPr lang="en-US" sz="4000" smtClean="0">
              <a:solidFill>
                <a:srgbClr val="0000CC"/>
              </a:solidFill>
              <a:effectLst>
                <a:outerShdw blurRad="38100" dist="38100" dir="2700000" algn="tl">
                  <a:srgbClr val="C0C0C0"/>
                </a:outerShdw>
              </a:effectLst>
              <a:ea typeface="黑体" pitchFamily="2" charset="-122"/>
            </a:endParaRPr>
          </a:p>
        </p:txBody>
      </p:sp>
      <p:sp>
        <p:nvSpPr>
          <p:cNvPr id="24579" name="Rectangle 3"/>
          <p:cNvSpPr>
            <a:spLocks noGrp="1" noChangeArrowheads="1"/>
          </p:cNvSpPr>
          <p:nvPr>
            <p:ph type="body" idx="4294967295"/>
          </p:nvPr>
        </p:nvSpPr>
        <p:spPr>
          <a:xfrm>
            <a:off x="900113" y="2438400"/>
            <a:ext cx="5400675" cy="3251200"/>
          </a:xfrm>
        </p:spPr>
        <p:txBody>
          <a:bodyPr/>
          <a:lstStyle/>
          <a:p>
            <a:pPr algn="just">
              <a:buFont typeface="Wingdings" pitchFamily="2" charset="2"/>
              <a:buNone/>
              <a:defRPr/>
            </a:pPr>
            <a:endParaRPr lang="en-US" altLang="zh-CN" sz="3600" b="1" smtClean="0">
              <a:solidFill>
                <a:srgbClr val="0000CC"/>
              </a:solidFill>
              <a:effectLst>
                <a:outerShdw blurRad="38100" dist="38100" dir="2700000" algn="tl">
                  <a:srgbClr val="C0C0C0"/>
                </a:outerShdw>
              </a:effectLst>
              <a:latin typeface="楷体_GB2312" pitchFamily="49" charset="-122"/>
              <a:ea typeface="楷体_GB2312" pitchFamily="49" charset="-122"/>
            </a:endParaRPr>
          </a:p>
          <a:p>
            <a:pPr algn="just">
              <a:buFont typeface="Wingdings" pitchFamily="2" charset="2"/>
              <a:buNone/>
              <a:defRPr/>
            </a:pPr>
            <a:r>
              <a:rPr lang="en-US" altLang="zh-CN" sz="2800" b="1" noProof="1" smtClean="0">
                <a:solidFill>
                  <a:srgbClr val="0000CC"/>
                </a:solidFill>
                <a:effectLst>
                  <a:outerShdw blurRad="38100" dist="38100" dir="2700000" algn="tl">
                    <a:srgbClr val="C0C0C0"/>
                  </a:outerShdw>
                </a:effectLst>
                <a:latin typeface="黑体" pitchFamily="2" charset="-122"/>
                <a:ea typeface="黑体" pitchFamily="2" charset="-122"/>
              </a:rPr>
              <a:t>（</a:t>
            </a:r>
            <a:r>
              <a:rPr lang="en-US" altLang="en-US" sz="2800" b="1" noProof="1" smtClean="0">
                <a:solidFill>
                  <a:srgbClr val="0000CC"/>
                </a:solidFill>
                <a:effectLst>
                  <a:outerShdw blurRad="38100" dist="38100" dir="2700000" algn="tl">
                    <a:srgbClr val="C0C0C0"/>
                  </a:outerShdw>
                </a:effectLst>
                <a:latin typeface="黑体" pitchFamily="2" charset="-122"/>
                <a:ea typeface="黑体" pitchFamily="2" charset="-122"/>
              </a:rPr>
              <a:t>1</a:t>
            </a:r>
            <a:r>
              <a:rPr lang="en-US" altLang="zh-CN" sz="2800" b="1" noProof="1" smtClean="0">
                <a:solidFill>
                  <a:srgbClr val="0000CC"/>
                </a:solidFill>
                <a:effectLst>
                  <a:outerShdw blurRad="38100" dist="38100" dir="2700000" algn="tl">
                    <a:srgbClr val="C0C0C0"/>
                  </a:outerShdw>
                </a:effectLst>
                <a:latin typeface="黑体" pitchFamily="2" charset="-122"/>
                <a:ea typeface="黑体" pitchFamily="2" charset="-122"/>
              </a:rPr>
              <a:t>）</a:t>
            </a:r>
            <a:r>
              <a:rPr lang="zh-CN" altLang="en-US" sz="2800" b="1" noProof="1" smtClean="0">
                <a:solidFill>
                  <a:srgbClr val="0000CC"/>
                </a:solidFill>
                <a:effectLst>
                  <a:outerShdw blurRad="38100" dist="38100" dir="2700000" algn="tl">
                    <a:srgbClr val="C0C0C0"/>
                  </a:outerShdw>
                </a:effectLst>
                <a:latin typeface="黑体" pitchFamily="2" charset="-122"/>
                <a:ea typeface="黑体" pitchFamily="2" charset="-122"/>
                <a:hlinkClick r:id="rId3" action="ppaction://hlinksldjump"/>
              </a:rPr>
              <a:t>难挥发非电解质</a:t>
            </a:r>
            <a:r>
              <a:rPr lang="zh-CN" altLang="en-US" sz="2800" b="1" smtClean="0">
                <a:solidFill>
                  <a:srgbClr val="0000CC"/>
                </a:solidFill>
                <a:effectLst>
                  <a:outerShdw blurRad="38100" dist="38100" dir="2700000" algn="tl">
                    <a:srgbClr val="C0C0C0"/>
                  </a:outerShdw>
                </a:effectLst>
                <a:latin typeface="黑体" pitchFamily="2" charset="-122"/>
                <a:ea typeface="黑体" pitchFamily="2" charset="-122"/>
                <a:hlinkClick r:id="rId3" action="ppaction://hlinksldjump"/>
              </a:rPr>
              <a:t>浓</a:t>
            </a:r>
            <a:r>
              <a:rPr lang="en-US" sz="2800" b="1" smtClean="0">
                <a:solidFill>
                  <a:srgbClr val="0000CC"/>
                </a:solidFill>
                <a:effectLst>
                  <a:outerShdw blurRad="38100" dist="38100" dir="2700000" algn="tl">
                    <a:srgbClr val="C0C0C0"/>
                  </a:outerShdw>
                </a:effectLst>
                <a:latin typeface="黑体" pitchFamily="2" charset="-122"/>
                <a:ea typeface="黑体" pitchFamily="2" charset="-122"/>
                <a:hlinkClick r:id="rId3" action="ppaction://hlinksldjump"/>
              </a:rPr>
              <a:t>溶液</a:t>
            </a:r>
            <a:endParaRPr lang="zh-CN" altLang="en-US" sz="2800" b="1" smtClean="0">
              <a:solidFill>
                <a:srgbClr val="0000CC"/>
              </a:solidFill>
              <a:effectLst>
                <a:outerShdw blurRad="38100" dist="38100" dir="2700000" algn="tl">
                  <a:srgbClr val="C0C0C0"/>
                </a:outerShdw>
              </a:effectLst>
              <a:latin typeface="黑体" pitchFamily="2" charset="-122"/>
              <a:ea typeface="黑体" pitchFamily="2" charset="-122"/>
            </a:endParaRPr>
          </a:p>
          <a:p>
            <a:pPr algn="just">
              <a:buFont typeface="Wingdings" pitchFamily="2" charset="2"/>
              <a:buNone/>
              <a:defRPr/>
            </a:pPr>
            <a:endParaRPr lang="zh-CN" altLang="en-US" sz="2800" b="1" smtClean="0">
              <a:solidFill>
                <a:srgbClr val="0000CC"/>
              </a:solidFill>
              <a:effectLst>
                <a:outerShdw blurRad="38100" dist="38100" dir="2700000" algn="tl">
                  <a:srgbClr val="C0C0C0"/>
                </a:outerShdw>
              </a:effectLst>
              <a:latin typeface="黑体" pitchFamily="2" charset="-122"/>
              <a:ea typeface="黑体" pitchFamily="2" charset="-122"/>
            </a:endParaRPr>
          </a:p>
          <a:p>
            <a:pPr algn="just">
              <a:buFont typeface="Wingdings" pitchFamily="2" charset="2"/>
              <a:buNone/>
              <a:defRPr/>
            </a:pPr>
            <a:endParaRPr lang="en-US" sz="2800" b="1" smtClean="0">
              <a:solidFill>
                <a:srgbClr val="0000CC"/>
              </a:solidFill>
              <a:effectLst>
                <a:outerShdw blurRad="38100" dist="38100" dir="2700000" algn="tl">
                  <a:srgbClr val="C0C0C0"/>
                </a:outerShdw>
              </a:effectLst>
              <a:latin typeface="黑体" pitchFamily="2" charset="-122"/>
              <a:ea typeface="黑体" pitchFamily="2" charset="-122"/>
            </a:endParaRPr>
          </a:p>
          <a:p>
            <a:pPr algn="just">
              <a:buFont typeface="Wingdings" pitchFamily="2" charset="2"/>
              <a:buNone/>
              <a:defRPr/>
            </a:pPr>
            <a:r>
              <a:rPr lang="zh-CN" altLang="en-US" sz="2800" b="1" smtClean="0">
                <a:solidFill>
                  <a:srgbClr val="0000CC"/>
                </a:solidFill>
                <a:effectLst>
                  <a:outerShdw blurRad="38100" dist="38100" dir="2700000" algn="tl">
                    <a:srgbClr val="C0C0C0"/>
                  </a:outerShdw>
                </a:effectLst>
                <a:latin typeface="黑体" pitchFamily="2" charset="-122"/>
                <a:ea typeface="黑体" pitchFamily="2" charset="-122"/>
              </a:rPr>
              <a:t> </a:t>
            </a:r>
            <a:r>
              <a:rPr lang="en-US" altLang="zh-CN" sz="2800" b="1" smtClean="0">
                <a:solidFill>
                  <a:srgbClr val="0000CC"/>
                </a:solidFill>
                <a:effectLst>
                  <a:outerShdw blurRad="38100" dist="38100" dir="2700000" algn="tl">
                    <a:srgbClr val="C0C0C0"/>
                  </a:outerShdw>
                </a:effectLst>
                <a:latin typeface="黑体" pitchFamily="2" charset="-122"/>
                <a:ea typeface="黑体" pitchFamily="2" charset="-122"/>
              </a:rPr>
              <a:t>(</a:t>
            </a:r>
            <a:r>
              <a:rPr lang="en-US" altLang="zh-CN" sz="2800" b="1" noProof="1" smtClean="0">
                <a:solidFill>
                  <a:srgbClr val="0000CC"/>
                </a:solidFill>
                <a:effectLst>
                  <a:outerShdw blurRad="38100" dist="38100" dir="2700000" algn="tl">
                    <a:srgbClr val="C0C0C0"/>
                  </a:outerShdw>
                </a:effectLst>
                <a:latin typeface="黑体" pitchFamily="2" charset="-122"/>
                <a:ea typeface="黑体" pitchFamily="2" charset="-122"/>
              </a:rPr>
              <a:t>2）</a:t>
            </a:r>
            <a:r>
              <a:rPr lang="zh-CN" altLang="en-US" sz="2800" b="1" noProof="1" smtClean="0">
                <a:solidFill>
                  <a:srgbClr val="0000CC"/>
                </a:solidFill>
                <a:effectLst>
                  <a:outerShdw blurRad="38100" dist="38100" dir="2700000" algn="tl">
                    <a:srgbClr val="C0C0C0"/>
                  </a:outerShdw>
                </a:effectLst>
                <a:latin typeface="黑体" pitchFamily="2" charset="-122"/>
                <a:ea typeface="黑体" pitchFamily="2" charset="-122"/>
                <a:hlinkClick r:id="rId4" action="ppaction://hlinksldjump"/>
              </a:rPr>
              <a:t>电解质溶液的依数性</a:t>
            </a:r>
            <a:endParaRPr lang="zh-CN" altLang="en-US" sz="2800" b="1" noProof="1" smtClean="0">
              <a:solidFill>
                <a:srgbClr val="0000CC"/>
              </a:solidFill>
              <a:effectLst>
                <a:outerShdw blurRad="38100" dist="38100" dir="2700000" algn="tl">
                  <a:srgbClr val="C0C0C0"/>
                </a:outerShdw>
              </a:effectLst>
              <a:latin typeface="黑体" pitchFamily="2" charset="-122"/>
              <a:ea typeface="黑体" pitchFamily="2" charset="-122"/>
            </a:endParaRPr>
          </a:p>
        </p:txBody>
      </p:sp>
      <p:sp>
        <p:nvSpPr>
          <p:cNvPr id="24580" name="AutoShape 4">
            <a:hlinkClick r:id="rId5" action="ppaction://hlinksldjump" highlightClick="1"/>
          </p:cNvPr>
          <p:cNvSpPr>
            <a:spLocks noChangeArrowheads="1"/>
          </p:cNvSpPr>
          <p:nvPr/>
        </p:nvSpPr>
        <p:spPr bwMode="auto">
          <a:xfrm>
            <a:off x="7380288" y="5084763"/>
            <a:ext cx="533400" cy="330200"/>
          </a:xfrm>
          <a:prstGeom prst="actionButtonReturn">
            <a:avLst/>
          </a:prstGeom>
          <a:solidFill>
            <a:schemeClr val="accent1"/>
          </a:solidFill>
          <a:ln w="9525">
            <a:solidFill>
              <a:schemeClr val="tx1"/>
            </a:solidFill>
            <a:miter lim="800000"/>
            <a:headEnd/>
            <a:tailEnd/>
          </a:ln>
          <a:effectLst>
            <a:outerShdw sy="50000" kx="-2453608" rotWithShape="0">
              <a:schemeClr val="bg2"/>
            </a:outerShdw>
          </a:effec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defRPr/>
            </a:pPr>
            <a:endParaRPr lang="zh-CN" altLang="en-US" sz="18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24578"/>
                                        </p:tgtEl>
                                        <p:attrNameLst>
                                          <p:attrName>style.visibility</p:attrName>
                                        </p:attrNameLst>
                                      </p:cBhvr>
                                      <p:to>
                                        <p:strVal val="visible"/>
                                      </p:to>
                                    </p:set>
                                    <p:animEffect transition="in" filter="dissolve">
                                      <p:cBhvr>
                                        <p:cTn id="7" dur="500"/>
                                        <p:tgtEl>
                                          <p:spTgt spid="2457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4579">
                                            <p:txEl>
                                              <p:pRg st="1" end="1"/>
                                            </p:txEl>
                                          </p:spTgt>
                                        </p:tgtEl>
                                        <p:attrNameLst>
                                          <p:attrName>style.visibility</p:attrName>
                                        </p:attrNameLst>
                                      </p:cBhvr>
                                      <p:to>
                                        <p:strVal val="visible"/>
                                      </p:to>
                                    </p:set>
                                    <p:animEffect transition="in" filter="dissolve">
                                      <p:cBhvr>
                                        <p:cTn id="12" dur="500"/>
                                        <p:tgtEl>
                                          <p:spTgt spid="2457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4579">
                                            <p:txEl>
                                              <p:pRg st="4" end="4"/>
                                            </p:txEl>
                                          </p:spTgt>
                                        </p:tgtEl>
                                        <p:attrNameLst>
                                          <p:attrName>style.visibility</p:attrName>
                                        </p:attrNameLst>
                                      </p:cBhvr>
                                      <p:to>
                                        <p:strVal val="visible"/>
                                      </p:to>
                                    </p:set>
                                    <p:animEffect transition="in" filter="dissolve">
                                      <p:cBhvr>
                                        <p:cTn id="17" dur="500"/>
                                        <p:tgtEl>
                                          <p:spTgt spid="24579">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45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8" grpId="0"/>
      <p:bldP spid="24579" grpId="0" build="p"/>
      <p:bldP spid="24580" grpId="0" animBg="1"/>
    </p:bldLst>
  </p:timing>
</p:sld>
</file>

<file path=ppt/theme/theme1.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w="9525">
          <a:noFill/>
          <a:miter lim="800000"/>
          <a:headEnd/>
          <a:tailEnd/>
        </a:ln>
      </a:spPr>
      <a:bodyPr wrap="square">
        <a:spAutoFit/>
      </a:bodyPr>
      <a:lstStyle>
        <a:defPPr algn="ctr">
          <a:spcBef>
            <a:spcPct val="50000"/>
          </a:spcBef>
          <a:defRPr sz="2000" i="1" dirty="0" smtClean="0">
            <a:solidFill>
              <a:schemeClr val="bg2"/>
            </a:solidFill>
          </a:defRPr>
        </a:defPPr>
      </a:lstStyle>
    </a:tx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Pixel</Template>
  <TotalTime>6943</TotalTime>
  <Words>7625</Words>
  <Application>Microsoft Office PowerPoint</Application>
  <PresentationFormat>全屏显示(4:3)</PresentationFormat>
  <Paragraphs>979</Paragraphs>
  <Slides>150</Slides>
  <Notes>40</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6</vt:i4>
      </vt:variant>
      <vt:variant>
        <vt:lpstr>幻灯片标题</vt:lpstr>
      </vt:variant>
      <vt:variant>
        <vt:i4>150</vt:i4>
      </vt:variant>
    </vt:vector>
  </HeadingPairs>
  <TitlesOfParts>
    <vt:vector size="175" baseType="lpstr">
      <vt:lpstr>Monotype Sorts</vt:lpstr>
      <vt:lpstr>WP MathA</vt:lpstr>
      <vt:lpstr>仿宋_GB2312</vt:lpstr>
      <vt:lpstr>黑体</vt:lpstr>
      <vt:lpstr>华文行楷</vt:lpstr>
      <vt:lpstr>华文新魏</vt:lpstr>
      <vt:lpstr>楷体_GB2312</vt:lpstr>
      <vt:lpstr>宋体</vt:lpstr>
      <vt:lpstr>Arial</vt:lpstr>
      <vt:lpstr>Arial Black</vt:lpstr>
      <vt:lpstr>Bookman Old Style</vt:lpstr>
      <vt:lpstr>Cambria Math</vt:lpstr>
      <vt:lpstr>Marlett</vt:lpstr>
      <vt:lpstr>Symbol</vt:lpstr>
      <vt:lpstr>Tahoma</vt:lpstr>
      <vt:lpstr>Times New Roman</vt:lpstr>
      <vt:lpstr>Verdana</vt:lpstr>
      <vt:lpstr>Wingdings</vt:lpstr>
      <vt:lpstr>Pixel</vt:lpstr>
      <vt:lpstr>公式</vt:lpstr>
      <vt:lpstr>Equation</vt:lpstr>
      <vt:lpstr>Flash Movie</vt:lpstr>
      <vt:lpstr>PhotoImpact</vt:lpstr>
      <vt:lpstr>CS ChemDraw Drawing</vt:lpstr>
      <vt:lpstr>Flash 文档</vt:lpstr>
      <vt:lpstr>第三章 宏观物质及聚集状态</vt:lpstr>
      <vt:lpstr>目录</vt:lpstr>
      <vt:lpstr>3.1  分子间力和氢键</vt:lpstr>
      <vt:lpstr>3.1.1  分子的极性</vt:lpstr>
      <vt:lpstr>  </vt:lpstr>
      <vt:lpstr>电偶极矩</vt:lpstr>
      <vt:lpstr>       分子极性的类型</vt:lpstr>
      <vt:lpstr>PowerPoint 演示文稿</vt:lpstr>
      <vt:lpstr>3. 瞬时偶极—产生色散作用</vt:lpstr>
      <vt:lpstr>3.1.2   分子间力 </vt:lpstr>
      <vt:lpstr>PowerPoint 演示文稿</vt:lpstr>
      <vt:lpstr>3.1.2   分子间力 </vt:lpstr>
      <vt:lpstr>PowerPoint 演示文稿</vt:lpstr>
      <vt:lpstr>PowerPoint 演示文稿</vt:lpstr>
      <vt:lpstr>PowerPoint 演示文稿</vt:lpstr>
      <vt:lpstr>PowerPoint 演示文稿</vt:lpstr>
      <vt:lpstr>PowerPoint 演示文稿</vt:lpstr>
      <vt:lpstr>分子间力的特点</vt:lpstr>
      <vt:lpstr>分子间力的特点</vt:lpstr>
      <vt:lpstr>分子间力与物性的关系 </vt:lpstr>
      <vt:lpstr>4   氢键</vt:lpstr>
      <vt:lpstr>（1）形成的条件</vt:lpstr>
      <vt:lpstr>（2）氢键的类型                ——分子间氢键与分子内氢键</vt:lpstr>
      <vt:lpstr>（3）氢键的性质   </vt:lpstr>
      <vt:lpstr>（4）氢键对物性的影响</vt:lpstr>
      <vt:lpstr>PowerPoint 演示文稿</vt:lpstr>
      <vt:lpstr>② 对溶解度的影响   例如：NH3在水中溶解度很大；而CH4溶解度小得多</vt:lpstr>
      <vt:lpstr>氢键对生命的意义</vt:lpstr>
      <vt:lpstr>可以燃烧的冰——二十一世纪的新能源</vt:lpstr>
      <vt:lpstr>3.2 气体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3.2.2 化合体积定律和Avogadro定律</vt:lpstr>
      <vt:lpstr>PowerPoint 演示文稿</vt:lpstr>
      <vt:lpstr>3.2.3  分压定律</vt:lpstr>
      <vt:lpstr>分体积定律</vt:lpstr>
      <vt:lpstr>PowerPoint 演示文稿</vt:lpstr>
      <vt:lpstr>PowerPoint 演示文稿</vt:lpstr>
      <vt:lpstr>PowerPoint 演示文稿</vt:lpstr>
      <vt:lpstr>3.2.5 实际气体</vt:lpstr>
      <vt:lpstr>PowerPoint 演示文稿</vt:lpstr>
      <vt:lpstr>3.3 液体和溶液</vt:lpstr>
      <vt:lpstr>3.3.1 液体</vt:lpstr>
      <vt:lpstr>1）气体的液化</vt:lpstr>
      <vt:lpstr>2）液体的蒸发，蒸气压</vt:lpstr>
      <vt:lpstr>蒸气压的温度依赖性</vt:lpstr>
      <vt:lpstr>3）液体的凝固，固体的熔化</vt:lpstr>
      <vt:lpstr>4）CO2和水的相图</vt:lpstr>
      <vt:lpstr>PowerPoint 演示文稿</vt:lpstr>
      <vt:lpstr>一、水的特性</vt:lpstr>
      <vt:lpstr>水的蒸气压与温度的对应关系</vt:lpstr>
      <vt:lpstr> 2.水的密度随温度的变化是“反常”的。</vt:lpstr>
      <vt:lpstr>冰的结构</vt:lpstr>
      <vt:lpstr> </vt:lpstr>
      <vt:lpstr>4．水有很强的溶解能力，是性能优良的溶剂。</vt:lpstr>
      <vt:lpstr> 5.水是中性物质，或者说是两性物质。</vt:lpstr>
      <vt:lpstr>PowerPoint 演示文稿</vt:lpstr>
      <vt:lpstr>PowerPoint 演示文稿</vt:lpstr>
      <vt:lpstr> 三、溶液浓度及其表示方法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压力</vt:lpstr>
      <vt:lpstr>PowerPoint 演示文稿</vt:lpstr>
      <vt:lpstr>3.3.2   稀溶液通性</vt:lpstr>
      <vt:lpstr>难挥发非电解质稀溶液的通性</vt:lpstr>
      <vt:lpstr>1、溶液的蒸气压下降</vt:lpstr>
      <vt:lpstr>蒸  气   压</vt:lpstr>
      <vt:lpstr>PowerPoint 演示文稿</vt:lpstr>
      <vt:lpstr>PowerPoint 演示文稿</vt:lpstr>
      <vt:lpstr>拉乌尔定律</vt:lpstr>
      <vt:lpstr>由拉乌尔定律得出：</vt:lpstr>
      <vt:lpstr>         在溶质的摩尔分数一定时，溶液也有一条蒸气压曲线，并总是处在纯溶剂的蒸气压曲线之下。</vt:lpstr>
      <vt:lpstr>      在一个密闭的容器内放置两个分别盛纯溶剂和溶液的烧杯，若干时间后溶剂会全部自动 转入溶液中么？为什么？</vt:lpstr>
      <vt:lpstr>PowerPoint 演示文稿</vt:lpstr>
      <vt:lpstr>酒精溶液的饱和蒸气压以及酿酒工艺</vt:lpstr>
      <vt:lpstr>洋酒（蒸馏酒）的分类</vt:lpstr>
      <vt:lpstr>洋酒中的知名品牌和识别</vt:lpstr>
      <vt:lpstr>洋酒的喝法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 渗透现象及应用</vt:lpstr>
      <vt:lpstr>海水淡化</vt:lpstr>
      <vt:lpstr>其它类型溶液的通性（依数性）</vt:lpstr>
      <vt:lpstr>难挥发非电解质浓溶液</vt:lpstr>
      <vt:lpstr>PowerPoint 演示文稿</vt:lpstr>
      <vt:lpstr>0.05mol/L的NaCl水溶液</vt:lpstr>
      <vt:lpstr>3.4 晶体结构</vt:lpstr>
      <vt:lpstr>3.4.1 晶体和非晶体</vt:lpstr>
      <vt:lpstr>    晶    体</vt:lpstr>
      <vt:lpstr>单晶体</vt:lpstr>
      <vt:lpstr>晶体的生长</vt:lpstr>
      <vt:lpstr>多晶体</vt:lpstr>
      <vt:lpstr>微    晶</vt:lpstr>
      <vt:lpstr>PowerPoint 演示文稿</vt:lpstr>
      <vt:lpstr>晶体和非晶体的区别如下：</vt:lpstr>
      <vt:lpstr>晶体与非晶体的内部结构特征</vt:lpstr>
      <vt:lpstr>按热力学观点看</vt:lpstr>
      <vt:lpstr>PowerPoint 演示文稿</vt:lpstr>
      <vt:lpstr>2 晶体的内部结构</vt:lpstr>
      <vt:lpstr>1）．点阵（晶格）结构</vt:lpstr>
      <vt:lpstr>2）晶胞</vt:lpstr>
      <vt:lpstr>3）．晶系</vt:lpstr>
      <vt:lpstr>PowerPoint 演示文稿</vt:lpstr>
      <vt:lpstr>4）．晶体结构的测定</vt:lpstr>
      <vt:lpstr>2）X射线衍射图</vt:lpstr>
      <vt:lpstr>3.4.2 晶体的基本类型</vt:lpstr>
      <vt:lpstr>     1．离子晶体</vt:lpstr>
      <vt:lpstr>PowerPoint 演示文稿</vt:lpstr>
      <vt:lpstr>  特   性</vt:lpstr>
      <vt:lpstr>碱土金属氧化物正、负离子间的距离、晶格能、熔点及硬度</vt:lpstr>
      <vt:lpstr>2．分子晶体</vt:lpstr>
      <vt:lpstr>分子晶体的特性</vt:lpstr>
      <vt:lpstr>3．原子晶体</vt:lpstr>
      <vt:lpstr>PowerPoint 演示文稿</vt:lpstr>
      <vt:lpstr>如何区分钻石的品质</vt:lpstr>
      <vt:lpstr>PowerPoint 演示文稿</vt:lpstr>
      <vt:lpstr>原子晶体的主要特性</vt:lpstr>
      <vt:lpstr>4．金属晶体</vt:lpstr>
      <vt:lpstr>金属键</vt:lpstr>
      <vt:lpstr>金属的结构特点</vt:lpstr>
      <vt:lpstr>金属的特性：</vt:lpstr>
      <vt:lpstr>PowerPoint 演示文稿</vt:lpstr>
      <vt:lpstr>5.过渡性晶体</vt:lpstr>
      <vt:lpstr>层状晶体</vt:lpstr>
      <vt:lpstr>链状晶体</vt:lpstr>
      <vt:lpstr>PowerPoint 演示文稿</vt:lpstr>
      <vt:lpstr>3.4.3 实际晶体</vt:lpstr>
      <vt:lpstr> 1.晶体的缺陷－点缺陷</vt:lpstr>
      <vt:lpstr>1）本征缺陷（热缺陷）</vt:lpstr>
      <vt:lpstr>PowerPoint 演示文稿</vt:lpstr>
      <vt:lpstr>2）杂质缺陷</vt:lpstr>
      <vt:lpstr>2、非整比化合物</vt:lpstr>
      <vt:lpstr>3.4.4液晶</vt:lpstr>
      <vt:lpstr>      总之，通过物质结构基础和元素周期表的学习，我们应当建立“物质的性质取决于其组成和结构”这一观念。</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PVDF基高储能聚合物研究 </dc:title>
  <dc:creator>微软用户</dc:creator>
  <cp:lastModifiedBy>Windows 用户</cp:lastModifiedBy>
  <cp:revision>390</cp:revision>
  <dcterms:created xsi:type="dcterms:W3CDTF">2010-04-06T12:52:33Z</dcterms:created>
  <dcterms:modified xsi:type="dcterms:W3CDTF">2018-10-18T06:58:54Z</dcterms:modified>
</cp:coreProperties>
</file>